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19756-AD5F-46B9-8DA6-E3CEAA66C2F0}">
          <p14:sldIdLst>
            <p14:sldId id="256"/>
          </p14:sldIdLst>
        </p14:section>
        <p14:section name="Personal intro" id="{444F1A25-8E33-4686-817C-5EE2F0E2A98F}">
          <p14:sldIdLst>
            <p14:sldId id="257"/>
          </p14:sldIdLst>
        </p14:section>
        <p14:section name="Intro" id="{F189D6DC-E1A2-4F7B-9691-5C335423E825}">
          <p14:sldIdLst>
            <p14:sldId id="258"/>
            <p14:sldId id="259"/>
            <p14:sldId id="260"/>
            <p14:sldId id="261"/>
          </p14:sldIdLst>
        </p14:section>
        <p14:section name="Super Controller" id="{EF0649AC-8397-43E5-A97D-810220DA54C2}">
          <p14:sldIdLst>
            <p14:sldId id="262"/>
            <p14:sldId id="263"/>
            <p14:sldId id="264"/>
            <p14:sldId id="265"/>
          </p14:sldIdLst>
        </p14:section>
        <p14:section name="Super Service" id="{DF8B4715-1939-411D-B1CA-87B43007CD10}">
          <p14:sldIdLst>
            <p14:sldId id="267"/>
            <p14:sldId id="268"/>
            <p14:sldId id="269"/>
            <p14:sldId id="270"/>
          </p14:sldIdLst>
        </p14:section>
        <p14:section name="Individual request handlers" id="{2E1D6FC1-18A8-48C0-8768-C2BFF70C1EF3}">
          <p14:sldIdLst>
            <p14:sldId id="271"/>
            <p14:sldId id="272"/>
            <p14:sldId id="273"/>
            <p14:sldId id="274"/>
          </p14:sldIdLst>
        </p14:section>
        <p14:section name="OOifying" id="{55483EF1-ABCF-4668-AA50-22E92EEA1A47}">
          <p14:sldIdLst>
            <p14:sldId id="275"/>
            <p14:sldId id="276"/>
            <p14:sldId id="277"/>
            <p14:sldId id="278"/>
            <p14:sldId id="279"/>
          </p14:sldIdLst>
        </p14:section>
        <p14:section name="Make use of type safety" id="{C76F074E-44A6-4AFD-AA01-406B1953B02D}">
          <p14:sldIdLst>
            <p14:sldId id="280"/>
            <p14:sldId id="281"/>
            <p14:sldId id="282"/>
            <p14:sldId id="283"/>
          </p14:sldIdLst>
        </p14:section>
        <p14:section name="Minimize exceptions" id="{852717AA-89EA-49C1-9CD2-AB2F56842D07}">
          <p14:sldIdLst>
            <p14:sldId id="284"/>
            <p14:sldId id="285"/>
            <p14:sldId id="286"/>
            <p14:sldId id="287"/>
          </p14:sldIdLst>
        </p14:section>
        <p14:section name="Outro" id="{AFFAF40C-C3D5-49EA-B21C-2FE57642CBA8}">
          <p14:sldIdLst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21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3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7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1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45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6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6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6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0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8992-6760-4568-B836-8A41DAB74142}" type="datetimeFigureOut">
              <a:rPr lang="pt-PT" smtClean="0"/>
              <a:t>07/02/2021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E0A-3C02-4344-BB80-EF2E56E2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 err="1"/>
              <a:t>OOPs</a:t>
            </a:r>
            <a:r>
              <a:rPr lang="pt-PT" b="1" dirty="0"/>
              <a:t>, I </a:t>
            </a:r>
            <a:r>
              <a:rPr lang="pt-PT" b="1" dirty="0" err="1"/>
              <a:t>did</a:t>
            </a:r>
            <a:r>
              <a:rPr lang="pt-PT" b="1" dirty="0"/>
              <a:t> </a:t>
            </a:r>
            <a:r>
              <a:rPr lang="pt-PT" b="1" dirty="0" err="1"/>
              <a:t>it</a:t>
            </a:r>
            <a:r>
              <a:rPr lang="pt-PT" b="1" dirty="0"/>
              <a:t> </a:t>
            </a:r>
            <a:r>
              <a:rPr lang="pt-PT" b="1" dirty="0" err="1"/>
              <a:t>again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48474-BE95-41B0-9AD2-12AF7FEB2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(</a:t>
            </a:r>
            <a:r>
              <a:rPr lang="pt-PT" dirty="0" err="1"/>
              <a:t>aka</a:t>
            </a:r>
            <a:r>
              <a:rPr lang="pt-PT" dirty="0"/>
              <a:t> </a:t>
            </a:r>
            <a:r>
              <a:rPr lang="en-US" dirty="0"/>
              <a:t>Untangling the mess we're making out of OOP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53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love</a:t>
            </a:r>
            <a:r>
              <a:rPr lang="pt-PT" dirty="0"/>
              <a:t> to </a:t>
            </a:r>
            <a:r>
              <a:rPr lang="pt-PT" dirty="0" err="1"/>
              <a:t>preach</a:t>
            </a:r>
            <a:r>
              <a:rPr lang="pt-PT" dirty="0"/>
              <a:t> SOLID...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is it being practiced?</a:t>
            </a:r>
          </a:p>
          <a:p>
            <a:r>
              <a:rPr lang="en-US" dirty="0"/>
              <a:t>(S)ingle responsibility principle</a:t>
            </a:r>
          </a:p>
          <a:p>
            <a:r>
              <a:rPr lang="en-US" dirty="0"/>
              <a:t>(O)pen-closed principle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8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service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185-7007-4B8B-9C18-2CD3F4077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80" y="2030965"/>
            <a:ext cx="5080440" cy="3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9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6E39-A739-4577-9D17-1D5AC73DFA93}"/>
              </a:ext>
            </a:extLst>
          </p:cNvPr>
          <p:cNvSpPr txBox="1"/>
          <p:nvPr/>
        </p:nvSpPr>
        <p:spPr>
          <a:xfrm>
            <a:off x="3047628" y="3245449"/>
            <a:ext cx="609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Back to the IDE!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471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SOLID </a:t>
            </a:r>
            <a:r>
              <a:rPr lang="pt-PT" dirty="0" err="1"/>
              <a:t>Principles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B180A-536D-4F05-B635-EC2D0434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8757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Are </a:t>
            </a:r>
            <a:r>
              <a:rPr lang="pt-PT" dirty="0" err="1"/>
              <a:t>we</a:t>
            </a:r>
            <a:r>
              <a:rPr lang="pt-PT" dirty="0"/>
              <a:t> SOLID </a:t>
            </a:r>
            <a:r>
              <a:rPr lang="pt-PT" dirty="0" err="1"/>
              <a:t>now</a:t>
            </a:r>
            <a:r>
              <a:rPr lang="pt-P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(S)ingle responsibility principle</a:t>
            </a:r>
          </a:p>
          <a:p>
            <a:r>
              <a:rPr lang="en-US" dirty="0"/>
              <a:t>(O)pen-closed principle</a:t>
            </a:r>
          </a:p>
          <a:p>
            <a:r>
              <a:rPr lang="en-US" dirty="0"/>
              <a:t>(I)</a:t>
            </a:r>
            <a:r>
              <a:rPr lang="en-US" dirty="0" err="1"/>
              <a:t>nterface</a:t>
            </a:r>
            <a:r>
              <a:rPr lang="en-US" dirty="0"/>
              <a:t> segregation principle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0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pt-PT" dirty="0"/>
              <a:t>Individual </a:t>
            </a:r>
            <a:r>
              <a:rPr lang="pt-PT" dirty="0" err="1"/>
              <a:t>request</a:t>
            </a:r>
            <a:r>
              <a:rPr lang="pt-PT" dirty="0"/>
              <a:t> </a:t>
            </a:r>
            <a:r>
              <a:rPr lang="pt-PT" dirty="0" err="1"/>
              <a:t>handlers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22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Let’s</a:t>
            </a:r>
            <a:r>
              <a:rPr lang="pt-PT" dirty="0"/>
              <a:t>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back</a:t>
            </a:r>
            <a:r>
              <a:rPr lang="pt-PT" dirty="0"/>
              <a:t> to </a:t>
            </a:r>
            <a:r>
              <a:rPr lang="pt-PT" dirty="0" err="1"/>
              <a:t>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Segregate the service responsibilities</a:t>
            </a:r>
          </a:p>
          <a:p>
            <a:r>
              <a:rPr lang="en-US" dirty="0"/>
              <a:t>Reap benefits of this segregation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650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72-40D4-4D22-A98F-5B0D039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very OO, but: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F8A-F790-4DF2-AD90-323D2EE1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giant class that does everything</a:t>
            </a:r>
          </a:p>
          <a:p>
            <a:pPr lvl="1"/>
            <a:r>
              <a:rPr lang="en-US" dirty="0"/>
              <a:t>One operation/use case → one class</a:t>
            </a:r>
          </a:p>
          <a:p>
            <a:pPr lvl="1"/>
            <a:r>
              <a:rPr lang="en-US" dirty="0"/>
              <a:t>Easier to unit test → stub/mock actual dependencies</a:t>
            </a:r>
          </a:p>
          <a:p>
            <a:r>
              <a:rPr lang="en-US" dirty="0"/>
              <a:t>Some typical OO patterns emerge</a:t>
            </a:r>
          </a:p>
          <a:p>
            <a:pPr lvl="1"/>
            <a:r>
              <a:rPr lang="en-US" dirty="0"/>
              <a:t>E.g. implement crosscutting concerns with decorators</a:t>
            </a:r>
          </a:p>
        </p:txBody>
      </p:sp>
    </p:spTree>
    <p:extLst>
      <p:ext uri="{BB962C8B-B14F-4D97-AF65-F5344CB8AC3E}">
        <p14:creationId xmlns:p14="http://schemas.microsoft.com/office/powerpoint/2010/main" val="30136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72-40D4-4D22-A98F-5B0D039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go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F8A-F790-4DF2-AD90-323D2EE1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Ideally, we'd like our handlers to orchestrate each use case logic, not do everything</a:t>
            </a:r>
          </a:p>
          <a:p>
            <a:pPr marL="0" indent="0">
              <a:buNone/>
            </a:pPr>
            <a:r>
              <a:rPr lang="en-US" dirty="0"/>
              <a:t>* But if we didn't, this could be a nice middle 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6D693-BDFE-4DD8-87A1-72CA2BFFAFBC}"/>
              </a:ext>
            </a:extLst>
          </p:cNvPr>
          <p:cNvSpPr txBox="1"/>
          <p:nvPr/>
        </p:nvSpPr>
        <p:spPr>
          <a:xfrm>
            <a:off x="5585381" y="681037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679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pt-PT" dirty="0" err="1"/>
              <a:t>OOifying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48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A0AC-B44F-4243-84DB-9F1A3CD1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About</a:t>
            </a:r>
            <a:r>
              <a:rPr lang="pt-PT" dirty="0"/>
              <a:t> me (in 15 </a:t>
            </a:r>
            <a:r>
              <a:rPr lang="pt-PT" dirty="0" err="1"/>
              <a:t>seconds</a:t>
            </a:r>
            <a:r>
              <a:rPr lang="pt-P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FB15-2ED1-438D-8881-BB341745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João Antunes</a:t>
            </a:r>
          </a:p>
          <a:p>
            <a:endParaRPr lang="pt-PT" dirty="0"/>
          </a:p>
          <a:p>
            <a:r>
              <a:rPr lang="pt-PT" dirty="0" err="1"/>
              <a:t>From</a:t>
            </a:r>
            <a:r>
              <a:rPr lang="pt-PT" dirty="0"/>
              <a:t> Portugal</a:t>
            </a:r>
          </a:p>
          <a:p>
            <a:endParaRPr lang="pt-PT" dirty="0"/>
          </a:p>
          <a:p>
            <a:r>
              <a:rPr lang="pt-PT" dirty="0"/>
              <a:t>Software </a:t>
            </a:r>
            <a:r>
              <a:rPr lang="en-US" dirty="0"/>
              <a:t>engineer</a:t>
            </a:r>
            <a:r>
              <a:rPr lang="pt-PT" dirty="0"/>
              <a:t> @ BOLD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Devoteam</a:t>
            </a:r>
            <a:endParaRPr lang="pt-PT" dirty="0"/>
          </a:p>
          <a:p>
            <a:endParaRPr lang="pt-PT" dirty="0"/>
          </a:p>
          <a:p>
            <a:r>
              <a:rPr lang="pt-PT" dirty="0"/>
              <a:t>Microsoft MVP – </a:t>
            </a:r>
            <a:r>
              <a:rPr lang="pt-PT" dirty="0" err="1"/>
              <a:t>Developer</a:t>
            </a:r>
            <a:r>
              <a:rPr lang="pt-PT" dirty="0"/>
              <a:t> Technologies</a:t>
            </a:r>
          </a:p>
          <a:p>
            <a:endParaRPr lang="pt-PT" dirty="0"/>
          </a:p>
          <a:p>
            <a:r>
              <a:rPr lang="pt-PT" dirty="0" err="1"/>
              <a:t>Find</a:t>
            </a:r>
            <a:r>
              <a:rPr lang="pt-PT" dirty="0"/>
              <a:t> me </a:t>
            </a:r>
            <a:r>
              <a:rPr lang="pt-PT" dirty="0" err="1"/>
              <a:t>on</a:t>
            </a:r>
            <a:r>
              <a:rPr lang="pt-PT" dirty="0"/>
              <a:t> Twitter @joaofbantunes</a:t>
            </a:r>
          </a:p>
        </p:txBody>
      </p:sp>
    </p:spTree>
    <p:extLst>
      <p:ext uri="{BB962C8B-B14F-4D97-AF65-F5344CB8AC3E}">
        <p14:creationId xmlns:p14="http://schemas.microsoft.com/office/powerpoint/2010/main" val="239665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17951-F39B-4309-A3F6-2DE138A9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73" y="323690"/>
            <a:ext cx="9325454" cy="62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5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72-40D4-4D22-A98F-5B0D039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F8A-F790-4DF2-AD90-323D2EE1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= data + behavior (oversimplifying)</a:t>
            </a:r>
          </a:p>
          <a:p>
            <a:r>
              <a:rPr lang="en-US" dirty="0"/>
              <a:t>If all we have are data classes and behavior classes, we're not taking advantage of the paradigm</a:t>
            </a:r>
          </a:p>
        </p:txBody>
      </p:sp>
    </p:spTree>
    <p:extLst>
      <p:ext uri="{BB962C8B-B14F-4D97-AF65-F5344CB8AC3E}">
        <p14:creationId xmlns:p14="http://schemas.microsoft.com/office/powerpoint/2010/main" val="13818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Thy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Consolidate domain logic in the respective classes</a:t>
            </a:r>
          </a:p>
          <a:p>
            <a:pPr lvl="1"/>
            <a:r>
              <a:rPr lang="en-US" dirty="0"/>
              <a:t>Each class represents a specific concept that:</a:t>
            </a:r>
          </a:p>
          <a:p>
            <a:pPr lvl="2"/>
            <a:r>
              <a:rPr lang="en-US" dirty="0"/>
              <a:t>Exposes the concept's capabilities</a:t>
            </a:r>
          </a:p>
          <a:p>
            <a:pPr lvl="2"/>
            <a:r>
              <a:rPr lang="en-US" dirty="0"/>
              <a:t>Enforces its invariants, keeping itself valid</a:t>
            </a:r>
          </a:p>
          <a:p>
            <a:r>
              <a:rPr lang="en-US" dirty="0"/>
              <a:t>Keep use case orchestration in the handlers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275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better separation of concerns</a:t>
            </a:r>
          </a:p>
          <a:p>
            <a:r>
              <a:rPr lang="en-US" dirty="0"/>
              <a:t>More readable and cohesive components</a:t>
            </a:r>
          </a:p>
          <a:p>
            <a:pPr lvl="1"/>
            <a:r>
              <a:rPr lang="en-US" dirty="0"/>
              <a:t>The handler code reads like steps of a recipe</a:t>
            </a:r>
          </a:p>
          <a:p>
            <a:r>
              <a:rPr lang="en-US" dirty="0"/>
              <a:t>Smaller units → simpler unit testing</a:t>
            </a:r>
          </a:p>
          <a:p>
            <a:r>
              <a:rPr lang="en-US" dirty="0"/>
              <a:t>Bonus: null object </a:t>
            </a:r>
            <a:r>
              <a:rPr lang="en-US"/>
              <a:t>and composite patterns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5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en-US" dirty="0"/>
              <a:t>Make use of type safety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25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6E39-A739-4577-9D17-1D5AC73DFA93}"/>
              </a:ext>
            </a:extLst>
          </p:cNvPr>
          <p:cNvSpPr txBox="1"/>
          <p:nvPr/>
        </p:nvSpPr>
        <p:spPr>
          <a:xfrm>
            <a:off x="3048372" y="2951947"/>
            <a:ext cx="6095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(Not really object oriented specific, but common in such languages)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45985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look at some 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Maybe type or nullable reference types</a:t>
            </a:r>
          </a:p>
          <a:p>
            <a:r>
              <a:rPr lang="en-US" dirty="0"/>
              <a:t>Avoid primitive obsession</a:t>
            </a:r>
          </a:p>
          <a:p>
            <a:pPr lvl="1"/>
            <a:r>
              <a:rPr lang="en-US" dirty="0"/>
              <a:t>Use strongly typed identifiers</a:t>
            </a:r>
          </a:p>
          <a:p>
            <a:r>
              <a:rPr lang="en-US" dirty="0"/>
              <a:t>Implement a discriminated union to enforce handling of all expected scenarios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2599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/>
              <a:t>Maybe/</a:t>
            </a:r>
            <a:r>
              <a:rPr lang="en-US" dirty="0"/>
              <a:t>NRTs forces us to think → “old-school” null handling is easy to forget/mess up</a:t>
            </a:r>
          </a:p>
          <a:p>
            <a:r>
              <a:rPr lang="en-US" dirty="0"/>
              <a:t>Avoiding primitive obsession</a:t>
            </a:r>
          </a:p>
          <a:p>
            <a:pPr lvl="1"/>
            <a:r>
              <a:rPr lang="en-US" dirty="0"/>
              <a:t>Harder to </a:t>
            </a:r>
            <a:r>
              <a:rPr lang="en-US" dirty="0" err="1"/>
              <a:t>mixup</a:t>
            </a:r>
            <a:r>
              <a:rPr lang="en-US" dirty="0"/>
              <a:t> values than relying solely on primitive types</a:t>
            </a:r>
          </a:p>
          <a:p>
            <a:pPr lvl="1"/>
            <a:r>
              <a:rPr lang="en-US" dirty="0"/>
              <a:t>Encapsulate logic where it makes sense</a:t>
            </a:r>
          </a:p>
          <a:p>
            <a:pPr lvl="1"/>
            <a:r>
              <a:rPr lang="en-US" dirty="0"/>
              <a:t>Focused on ids, but it also applies to other usages of primitive types</a:t>
            </a:r>
          </a:p>
          <a:p>
            <a:r>
              <a:rPr lang="en-US" dirty="0"/>
              <a:t>Discriminated unions → harder to forget to handle a new scenario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705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en-US" dirty="0"/>
              <a:t>Minimize exceptions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177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Exceptions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In the previous samples, I’ve been misusing exceptions</a:t>
            </a:r>
          </a:p>
          <a:p>
            <a:r>
              <a:rPr lang="en-US" dirty="0"/>
              <a:t>Some domain rule fail → throw</a:t>
            </a:r>
          </a:p>
          <a:p>
            <a:r>
              <a:rPr lang="en-US" dirty="0"/>
              <a:t>Not good...</a:t>
            </a:r>
          </a:p>
          <a:p>
            <a:r>
              <a:rPr lang="en-US" dirty="0"/>
              <a:t>Exceptions should be </a:t>
            </a:r>
            <a:r>
              <a:rPr lang="en-US" b="1" dirty="0"/>
              <a:t>exceptional</a:t>
            </a:r>
            <a:endParaRPr lang="en-US" dirty="0"/>
          </a:p>
          <a:p>
            <a:r>
              <a:rPr lang="en-US" dirty="0"/>
              <a:t>What if we make the possible domain errors obvious?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43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92C-BE6E-410F-8115-F306329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FE7A-CE5A-439C-A2E2-4AD41B40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is (still) the most broadly used programming paradigm</a:t>
            </a:r>
          </a:p>
          <a:p>
            <a:r>
              <a:rPr lang="en-US" dirty="0"/>
              <a:t>But are we really doing OO?</a:t>
            </a:r>
          </a:p>
          <a:p>
            <a:r>
              <a:rPr lang="en-US" dirty="0"/>
              <a:t>I'd argue a lot of the "OO" code we see is actually procedural </a:t>
            </a:r>
          </a:p>
          <a:p>
            <a:pPr lvl="1"/>
            <a:r>
              <a:rPr lang="en-US" dirty="0"/>
              <a:t>My experience, maybe you have been luckier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58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look at some 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explicit success/error information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4016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Handling the errors becomes explicit</a:t>
            </a:r>
          </a:p>
          <a:p>
            <a:pPr lvl="1"/>
            <a:r>
              <a:rPr lang="en-US"/>
              <a:t>Forcing </a:t>
            </a:r>
            <a:r>
              <a:rPr lang="en-US" dirty="0"/>
              <a:t>us to think about it</a:t>
            </a:r>
          </a:p>
          <a:p>
            <a:r>
              <a:rPr lang="en-US" dirty="0"/>
              <a:t>Not to replace all exceptions, but at least domain specific</a:t>
            </a:r>
          </a:p>
          <a:p>
            <a:pPr lvl="1"/>
            <a:r>
              <a:rPr lang="en-US" dirty="0"/>
              <a:t>A method receives null on a non optional parameter - that's an exception, we're failing a pre-condition</a:t>
            </a:r>
          </a:p>
          <a:p>
            <a:pPr lvl="1"/>
            <a:r>
              <a:rPr lang="en-US" dirty="0"/>
              <a:t>Trying to buy more items than allowed, not really an exception, but a domain error</a:t>
            </a:r>
          </a:p>
          <a:p>
            <a:r>
              <a:rPr lang="en-US" dirty="0"/>
              <a:t>Downside: the code may become a little less linear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3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Revisiting this subject reminded me when I first learned OOP</a:t>
            </a:r>
          </a:p>
          <a:p>
            <a:r>
              <a:rPr lang="en-US" dirty="0"/>
              <a:t>Got me thinking why as soon as I started working, all was mostly forgotten</a:t>
            </a:r>
          </a:p>
          <a:p>
            <a:r>
              <a:rPr lang="en-US" dirty="0"/>
              <a:t>Probably some samples remind of things seen in content about DDD, maybe also CQRS and other such buzzwords</a:t>
            </a:r>
          </a:p>
          <a:p>
            <a:r>
              <a:rPr lang="en-US" dirty="0"/>
              <a:t>I’d argue that’s because these went back to the basics to use tried and true patterns </a:t>
            </a:r>
            <a:r>
              <a:rPr lang="en-US"/>
              <a:t>and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 and presentation</a:t>
            </a:r>
            <a:endParaRPr lang="pt-PT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2BA67F-48F0-4845-9A4B-070F31C7D5EF}"/>
              </a:ext>
            </a:extLst>
          </p:cNvPr>
          <p:cNvSpPr txBox="1">
            <a:spLocks/>
          </p:cNvSpPr>
          <p:nvPr/>
        </p:nvSpPr>
        <p:spPr>
          <a:xfrm>
            <a:off x="838200" y="5649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https://github.com/joaofbantunes/OOPsIDidItAgain</a:t>
            </a:r>
            <a:endParaRPr lang="pt-PT" sz="20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9D6806C-D703-4BB5-AC95-E8AD735BD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54867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071023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4718-4B6D-45BF-9705-B2B5510C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Thanks</a:t>
            </a:r>
            <a:r>
              <a:rPr lang="pt-PT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CBC5-6221-4F39-8D66-A88D7509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Feel</a:t>
            </a:r>
            <a:r>
              <a:rPr lang="pt-PT" dirty="0"/>
              <a:t> free to </a:t>
            </a:r>
            <a:r>
              <a:rPr lang="pt-PT" dirty="0" err="1"/>
              <a:t>reach</a:t>
            </a:r>
            <a:r>
              <a:rPr lang="pt-PT" dirty="0"/>
              <a:t> out</a:t>
            </a:r>
          </a:p>
          <a:p>
            <a:endParaRPr lang="pt-PT" dirty="0"/>
          </a:p>
          <a:p>
            <a:pPr marL="457200" lvl="1" indent="0">
              <a:buNone/>
            </a:pPr>
            <a:r>
              <a:rPr lang="pt-PT" dirty="0" err="1"/>
              <a:t>antunes.dev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blog.codingmilitia.com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twitter.com/joaofbantunes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linkedin.com/in/joaofbantunes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401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8FEA-F082-4C67-BE80-7E9B99BD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Goals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presentation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5E4E-A261-4C54-A7FE-DFE3DD38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Remember some of the basics of OO and other paradigms</a:t>
            </a:r>
          </a:p>
          <a:p>
            <a:pPr lvl="1"/>
            <a:r>
              <a:rPr lang="en-US" dirty="0"/>
              <a:t>Provide some ideas to help improve codebases</a:t>
            </a:r>
          </a:p>
          <a:p>
            <a:endParaRPr lang="en-US" dirty="0"/>
          </a:p>
          <a:p>
            <a:r>
              <a:rPr lang="en-US" dirty="0"/>
              <a:t>!Goals:</a:t>
            </a:r>
          </a:p>
          <a:p>
            <a:pPr lvl="1"/>
            <a:r>
              <a:rPr lang="en-US" dirty="0"/>
              <a:t>Show the "one true way“ ™</a:t>
            </a:r>
          </a:p>
          <a:p>
            <a:pPr lvl="1"/>
            <a:r>
              <a:rPr lang="en-US" dirty="0"/>
              <a:t>Start a paradigm flame war (e.g. OO vs functional)</a:t>
            </a:r>
          </a:p>
        </p:txBody>
      </p:sp>
    </p:spTree>
    <p:extLst>
      <p:ext uri="{BB962C8B-B14F-4D97-AF65-F5344CB8AC3E}">
        <p14:creationId xmlns:p14="http://schemas.microsoft.com/office/powerpoint/2010/main" val="26619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215B-0511-4B7A-A664-C0C80C8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A7BA-5516-4E5E-8E8E-FF76DB36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super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super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request handlers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OOifying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use of type safety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Minimize exceptions</a:t>
            </a:r>
          </a:p>
        </p:txBody>
      </p:sp>
    </p:spTree>
    <p:extLst>
      <p:ext uri="{BB962C8B-B14F-4D97-AF65-F5344CB8AC3E}">
        <p14:creationId xmlns:p14="http://schemas.microsoft.com/office/powerpoint/2010/main" val="14639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E56-F2CB-4C73-AED5-D5EA82A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Sample: </a:t>
            </a:r>
            <a:r>
              <a:rPr lang="en-US" dirty="0"/>
              <a:t>supermarket</a:t>
            </a:r>
            <a:r>
              <a:rPr lang="pt-PT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6E29-6FA2-4D35-A143-D3574A6A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cart operations</a:t>
            </a:r>
          </a:p>
          <a:p>
            <a:pPr lvl="1"/>
            <a:r>
              <a:rPr lang="en-US" dirty="0"/>
              <a:t>Create cart</a:t>
            </a:r>
          </a:p>
          <a:p>
            <a:pPr lvl="1"/>
            <a:r>
              <a:rPr lang="en-US" dirty="0"/>
              <a:t>Get cart info</a:t>
            </a:r>
          </a:p>
          <a:p>
            <a:pPr lvl="1"/>
            <a:r>
              <a:rPr lang="en-US" dirty="0"/>
              <a:t>Add item to cart</a:t>
            </a:r>
          </a:p>
          <a:p>
            <a:pPr lvl="1"/>
            <a:r>
              <a:rPr lang="en-US" dirty="0"/>
              <a:t>Update item in cart</a:t>
            </a:r>
          </a:p>
          <a:p>
            <a:pPr lvl="1"/>
            <a:r>
              <a:rPr lang="en-US" dirty="0"/>
              <a:t>Checkout cart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08CF7-DA57-4B0D-B07E-92B1A43DA281}"/>
              </a:ext>
            </a:extLst>
          </p:cNvPr>
          <p:cNvSpPr txBox="1"/>
          <p:nvPr/>
        </p:nvSpPr>
        <p:spPr>
          <a:xfrm>
            <a:off x="3932176" y="3026846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we’ll focus the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5073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controller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185-7007-4B8B-9C18-2CD3F4077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80" y="2030965"/>
            <a:ext cx="5080440" cy="3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6E39-A739-4577-9D17-1D5AC73DFA93}"/>
              </a:ext>
            </a:extLst>
          </p:cNvPr>
          <p:cNvSpPr txBox="1"/>
          <p:nvPr/>
        </p:nvSpPr>
        <p:spPr>
          <a:xfrm>
            <a:off x="3047628" y="3245449"/>
            <a:ext cx="609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Time to look at code!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3383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SOLID </a:t>
            </a:r>
            <a:r>
              <a:rPr lang="pt-PT" dirty="0" err="1"/>
              <a:t>Principles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B180A-536D-4F05-B635-EC2D0434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8757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0000"/>
      </a:hlink>
      <a:folHlink>
        <a:srgbClr val="900000"/>
      </a:folHlink>
    </a:clrScheme>
    <a:fontScheme name="Johnny Presentation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779</Words>
  <Application>Microsoft Office PowerPoint</Application>
  <PresentationFormat>Widescreen</PresentationFormat>
  <Paragraphs>131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Ubuntu</vt:lpstr>
      <vt:lpstr>Office Theme</vt:lpstr>
      <vt:lpstr>OOPs, I did it again</vt:lpstr>
      <vt:lpstr>About me (in 15 seconds)</vt:lpstr>
      <vt:lpstr>Intro</vt:lpstr>
      <vt:lpstr>Goals of the presentation</vt:lpstr>
      <vt:lpstr>Overview</vt:lpstr>
      <vt:lpstr>Sample: supermarket API</vt:lpstr>
      <vt:lpstr>The super controller</vt:lpstr>
      <vt:lpstr>PowerPoint Presentation</vt:lpstr>
      <vt:lpstr>SOLID Principles</vt:lpstr>
      <vt:lpstr>People love to preach SOLID...</vt:lpstr>
      <vt:lpstr>The super service</vt:lpstr>
      <vt:lpstr>PowerPoint Presentation</vt:lpstr>
      <vt:lpstr>SOLID Principles</vt:lpstr>
      <vt:lpstr>Are we SOLID now?</vt:lpstr>
      <vt:lpstr>Individual request handlers</vt:lpstr>
      <vt:lpstr>Let’s get back to code</vt:lpstr>
      <vt:lpstr>Still not very OO, but:</vt:lpstr>
      <vt:lpstr>We can go further</vt:lpstr>
      <vt:lpstr>OOifying</vt:lpstr>
      <vt:lpstr>PowerPoint Presentation</vt:lpstr>
      <vt:lpstr>Object oriented programming</vt:lpstr>
      <vt:lpstr>Thy code!</vt:lpstr>
      <vt:lpstr>Some takeaways</vt:lpstr>
      <vt:lpstr>Make use of type safety</vt:lpstr>
      <vt:lpstr>PowerPoint Presentation</vt:lpstr>
      <vt:lpstr>One more look at some code</vt:lpstr>
      <vt:lpstr>Some takeaways</vt:lpstr>
      <vt:lpstr>Minimize exceptions</vt:lpstr>
      <vt:lpstr>Exceptions</vt:lpstr>
      <vt:lpstr>Last look at some code</vt:lpstr>
      <vt:lpstr>Some takeaways</vt:lpstr>
      <vt:lpstr>Outro</vt:lpstr>
      <vt:lpstr>Demo code and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Antunes</dc:creator>
  <cp:lastModifiedBy>João Antunes</cp:lastModifiedBy>
  <cp:revision>120</cp:revision>
  <dcterms:created xsi:type="dcterms:W3CDTF">2021-01-03T14:58:05Z</dcterms:created>
  <dcterms:modified xsi:type="dcterms:W3CDTF">2021-02-07T17:06:16Z</dcterms:modified>
</cp:coreProperties>
</file>