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8" r:id="rId17"/>
    <p:sldId id="270" r:id="rId18"/>
    <p:sldId id="271" r:id="rId19"/>
    <p:sldId id="282" r:id="rId20"/>
    <p:sldId id="280" r:id="rId21"/>
    <p:sldId id="281" r:id="rId22"/>
    <p:sldId id="273" r:id="rId23"/>
    <p:sldId id="274" r:id="rId24"/>
    <p:sldId id="283" r:id="rId25"/>
    <p:sldId id="284" r:id="rId26"/>
    <p:sldId id="275" r:id="rId27"/>
    <p:sldId id="285" r:id="rId28"/>
  </p:sldIdLst>
  <p:sldSz cx="10080625" cy="7559675"/>
  <p:notesSz cx="7559675" cy="106918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3899" autoAdjust="0"/>
  </p:normalViewPr>
  <p:slideViewPr>
    <p:cSldViewPr snapToGrid="0">
      <p:cViewPr varScale="1">
        <p:scale>
          <a:sx n="62" d="100"/>
          <a:sy n="62" d="100"/>
        </p:scale>
        <p:origin x="1132" y="36"/>
      </p:cViewPr>
      <p:guideLst/>
    </p:cSldViewPr>
  </p:slideViewPr>
  <p:outlineViewPr>
    <p:cViewPr>
      <p:scale>
        <a:sx n="33" d="100"/>
        <a:sy n="33" d="100"/>
      </p:scale>
      <p:origin x="0" y="-30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Imagem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Imagem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D94746D-BBA7-4B7E-B574-69D612809AED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955496"/>
            <a:ext cx="9071640" cy="11096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strike="noStrik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Projeto</a:t>
            </a:r>
            <a:r>
              <a:rPr lang="en-GB" sz="4400" strike="no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GB" sz="4400" strike="noStrik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Física</a:t>
            </a:r>
            <a:r>
              <a:rPr lang="en-GB" sz="4400" strike="no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4400" strike="noStrik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Computacional</a:t>
            </a:r>
            <a:r>
              <a:rPr lang="en-GB" sz="4400" strike="no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</a:p>
        </p:txBody>
      </p:sp>
      <p:sp>
        <p:nvSpPr>
          <p:cNvPr id="40" name="TextShape 2"/>
          <p:cNvSpPr txBox="1"/>
          <p:nvPr/>
        </p:nvSpPr>
        <p:spPr>
          <a:xfrm>
            <a:off x="215757" y="1869896"/>
            <a:ext cx="9359883" cy="51062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3600" b="1" strike="noStrike" spc="-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Simulação</a:t>
            </a:r>
            <a:r>
              <a:rPr lang="en-GB" sz="3600" b="1" strike="noStrike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de um </a:t>
            </a:r>
            <a:r>
              <a:rPr lang="en-GB" sz="3600" b="1" strike="noStrike" spc="-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chuveiro</a:t>
            </a:r>
            <a:r>
              <a:rPr lang="en-GB" sz="3600" b="1" strike="noStrike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3600" b="1" strike="noStrike" spc="-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electromagnético</a:t>
            </a:r>
            <a:r>
              <a:rPr lang="en-GB" sz="3600" b="1" strike="noStrike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3600" b="1" strike="noStrike" spc="-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produzido</a:t>
            </a:r>
            <a:r>
              <a:rPr lang="en-GB" sz="3600" b="1" strike="noStrike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3600" b="1" strike="noStrike" spc="-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por</a:t>
            </a:r>
            <a:r>
              <a:rPr lang="en-GB" sz="3600" b="1" strike="noStrike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um </a:t>
            </a:r>
            <a:r>
              <a:rPr lang="en-GB" sz="3600" b="1" strike="noStrike" spc="-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fotão</a:t>
            </a:r>
            <a:endParaRPr lang="en-GB" sz="3600" b="1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3200" b="0" i="1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Grupo</a:t>
            </a:r>
            <a:r>
              <a:rPr lang="en-GB" sz="3200" b="0" i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C02</a:t>
            </a:r>
          </a:p>
          <a:p>
            <a:pPr algn="ctr"/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3200" b="0" i="1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Autores</a:t>
            </a:r>
            <a:r>
              <a:rPr lang="en-GB" sz="3200" b="0" i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algn="ctr"/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Filipe Miguel, nº 84381</a:t>
            </a:r>
          </a:p>
          <a:p>
            <a:pPr algn="ctr"/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João Bravo, nº 84390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3600" strike="noStrik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Radiação</a:t>
            </a:r>
            <a:r>
              <a:rPr lang="en-GB" sz="3600" strike="no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GB" sz="3600" strike="noStrik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Bremm</a:t>
            </a:r>
            <a:r>
              <a:rPr lang="en-GB" sz="3600" strike="no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3600" strike="noStrik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distribuição</a:t>
            </a:r>
            <a:r>
              <a:rPr lang="en-GB" sz="3600" strike="no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GB" sz="3600" strike="noStrik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energia</a:t>
            </a:r>
            <a:r>
              <a:rPr lang="en-GB" sz="3600" strike="no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do </a:t>
            </a:r>
            <a:r>
              <a:rPr lang="en-GB" sz="3600" strike="noStrik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Fotão</a:t>
            </a:r>
            <a:r>
              <a:rPr lang="en-GB" sz="3600" strike="no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  <a:r>
              <a:rPr lang="en-GB" sz="3600" strike="noStrik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dσ</a:t>
            </a:r>
            <a:r>
              <a:rPr lang="en-GB" sz="3600" strike="no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en-GB" sz="3600" strike="noStrik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dW</a:t>
            </a:r>
            <a:r>
              <a:rPr lang="en-GB" sz="3600" strike="no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GB" sz="4400" strike="noStrik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Shape 2"/>
              <p:cNvSpPr txBox="1"/>
              <p:nvPr/>
            </p:nvSpPr>
            <p:spPr>
              <a:xfrm>
                <a:off x="504000" y="1563480"/>
                <a:ext cx="9071640" cy="16045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432000" indent="-324000"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A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Função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utilizada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para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majorar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a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distribuição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de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energia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foi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do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tipo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b="0" i="1" strike="noStrike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000" b="0" i="1" strike="noStrike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pt-PT" sz="2000" b="0" i="1" strike="noStrike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(a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azul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no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gráfico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da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esquerda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),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sendo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A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a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constante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necessária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para que a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função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auxiliar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interceptasse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a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distribuição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na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energia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de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corte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(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Wc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=  1e-5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Mev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).</a:t>
                </a:r>
                <a:endParaRPr lang="en-GB" sz="2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432000" indent="-324000"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Computando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a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razão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entra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as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áreas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para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várias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energias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,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estimamos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uma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eficiência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de 91 %. Na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figura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podemos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ver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esta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distribuição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para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uma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energia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de 10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Mev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.</a:t>
                </a:r>
                <a:endParaRPr lang="en-GB" sz="2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</mc:Choice>
        <mc:Fallback xmlns="">
          <p:sp>
            <p:nvSpPr>
              <p:cNvPr id="73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" y="1563480"/>
                <a:ext cx="9071640" cy="1604520"/>
              </a:xfrm>
              <a:prstGeom prst="rect">
                <a:avLst/>
              </a:prstGeom>
              <a:blipFill>
                <a:blip r:embed="rId2"/>
                <a:stretch>
                  <a:fillRect t="-1136" b="-507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" name="Imagem 73"/>
          <p:cNvPicPr/>
          <p:nvPr/>
        </p:nvPicPr>
        <p:blipFill>
          <a:blip r:embed="rId3"/>
          <a:stretch/>
        </p:blipFill>
        <p:spPr>
          <a:xfrm>
            <a:off x="1017143" y="3935002"/>
            <a:ext cx="7808358" cy="373979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Radiação de Bremm, distribuição angular do fotão resultante. (d N/d cos(θ))</a:t>
            </a:r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Shape 2"/>
              <p:cNvSpPr txBox="1"/>
              <p:nvPr/>
            </p:nvSpPr>
            <p:spPr>
              <a:xfrm>
                <a:off x="360000" y="1479479"/>
                <a:ext cx="9215640" cy="11211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432000" indent="-324000"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De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modo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a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majorar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esta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distribuição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usou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se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uma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função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do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tipo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b="0" i="1" strike="noStrike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000" b="0" i="1" strike="noStrike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sSup>
                          <m:sSupPr>
                            <m:ctrlPr>
                              <a:rPr lang="en-GB" sz="2000" b="0" i="1" strike="noStrike" spc="-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GB" sz="2000" spc="-1" dirty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</a:rPr>
                              <m:t>(1− </m:t>
                            </m:r>
                            <m:r>
                              <m:rPr>
                                <m:nor/>
                              </m:rPr>
                              <a:rPr lang="en-GB" sz="2000" spc="-1" dirty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</a:rPr>
                              <m:t>β</m:t>
                            </m:r>
                            <m:r>
                              <m:rPr>
                                <m:nor/>
                              </m:rPr>
                              <a:rPr lang="en-GB" sz="2000" spc="-1" dirty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</a:rPr>
                              <m:t>∗</m:t>
                            </m:r>
                            <m:r>
                              <m:rPr>
                                <m:nor/>
                              </m:rPr>
                              <a:rPr lang="en-GB" sz="2000" spc="-1" dirty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GB" sz="2000" spc="-1" dirty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</a:rPr>
                              <m:t>)</m:t>
                            </m:r>
                          </m:e>
                          <m:sup>
                            <m:r>
                              <a:rPr lang="pt-PT" sz="2000" b="0" i="1" strike="noStrike" spc="-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,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obtendo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-se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uma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eficiência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média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de 67%. Na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figura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podemos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ver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esta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distribuição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para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uma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energia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de 10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Mev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.</a:t>
                </a:r>
                <a:endParaRPr lang="en-GB" sz="3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</mc:Choice>
        <mc:Fallback xmlns="">
          <p:sp>
            <p:nvSpPr>
              <p:cNvPr id="76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1479479"/>
                <a:ext cx="9215640" cy="1121161"/>
              </a:xfrm>
              <a:prstGeom prst="rect">
                <a:avLst/>
              </a:prstGeom>
              <a:blipFill>
                <a:blip r:embed="rId2"/>
                <a:stretch>
                  <a:fillRect t="-1630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7" name="Imagem 76"/>
          <p:cNvPicPr/>
          <p:nvPr/>
        </p:nvPicPr>
        <p:blipFill>
          <a:blip r:embed="rId3"/>
          <a:stretch/>
        </p:blipFill>
        <p:spPr>
          <a:xfrm>
            <a:off x="575999" y="2600640"/>
            <a:ext cx="9174175" cy="4959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640" cy="922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3600" strike="noStrike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Aniquilação do Positrão (d σ/d u)</a:t>
            </a:r>
            <a:endParaRPr lang="en-GB" sz="4400" strike="noStrike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Shape 2"/>
              <p:cNvSpPr txBox="1"/>
              <p:nvPr/>
            </p:nvSpPr>
            <p:spPr>
              <a:xfrm>
                <a:off x="504360" y="1368000"/>
                <a:ext cx="9071640" cy="136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432000" indent="-324000"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Mais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uma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vês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majorou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-se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esta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distribuição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com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uma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função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do </a:t>
                </a:r>
                <a:r>
                  <a:rPr lang="en-GB" sz="2000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tipo</a:t>
                </a:r>
                <a:r>
                  <a:rPr lang="en-GB" sz="20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i="1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000" i="1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pt-PT" sz="2000" b="0" i="1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, com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obrigando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a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intersecção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para u = 0,5.</a:t>
                </a:r>
                <a:endParaRPr lang="en-GB" sz="2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432000" indent="-324000"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Computando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a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razão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média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entre as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áreas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obtemos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uma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eficiência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de 84%.</a:t>
                </a:r>
                <a:endParaRPr lang="en-GB" sz="2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432000" indent="-324000"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Na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figura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vemos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uma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distribuição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para E = 10 MeV. </a:t>
                </a:r>
                <a:endParaRPr lang="en-GB" sz="2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</mc:Choice>
        <mc:Fallback xmlns="">
          <p:sp>
            <p:nvSpPr>
              <p:cNvPr id="79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60" y="1368000"/>
                <a:ext cx="9071640" cy="1368000"/>
              </a:xfrm>
              <a:prstGeom prst="rect">
                <a:avLst/>
              </a:prstGeom>
              <a:blipFill>
                <a:blip r:embed="rId2"/>
                <a:stretch>
                  <a:fillRect t="-1333" r="-739" b="-10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0" name="Imagem 79"/>
          <p:cNvPicPr/>
          <p:nvPr/>
        </p:nvPicPr>
        <p:blipFill>
          <a:blip r:embed="rId3"/>
          <a:stretch/>
        </p:blipFill>
        <p:spPr>
          <a:xfrm>
            <a:off x="606175" y="2736000"/>
            <a:ext cx="9051533" cy="475199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strike="noStrik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Perda</a:t>
            </a:r>
            <a:r>
              <a:rPr lang="en-GB" sz="4400" strike="no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4400" strike="noStrik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Contínua</a:t>
            </a:r>
            <a:r>
              <a:rPr lang="en-GB" sz="4400" strike="no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GB" sz="4400" strike="noStrik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Energia</a:t>
            </a:r>
            <a:endParaRPr lang="en-GB" sz="4400" strike="noStrik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04000" y="1356188"/>
            <a:ext cx="9071640" cy="947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 </a:t>
            </a:r>
            <a:r>
              <a:rPr lang="en-GB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figura</a:t>
            </a:r>
            <a:r>
              <a:rPr lang="en-GB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observamos</a:t>
            </a:r>
            <a:r>
              <a:rPr lang="en-GB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GB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perda</a:t>
            </a:r>
            <a:r>
              <a:rPr lang="en-GB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média</a:t>
            </a:r>
            <a:r>
              <a:rPr lang="en-GB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GB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energia</a:t>
            </a:r>
            <a:r>
              <a:rPr lang="en-GB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</a:t>
            </a:r>
            <a:r>
              <a:rPr lang="en-GB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unidade</a:t>
            </a:r>
            <a:r>
              <a:rPr lang="en-GB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GB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comprimento</a:t>
            </a:r>
            <a:r>
              <a:rPr lang="en-GB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</a:t>
            </a:r>
            <a:r>
              <a:rPr lang="en-GB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função</a:t>
            </a:r>
            <a:r>
              <a:rPr lang="en-GB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da </a:t>
            </a:r>
            <a:r>
              <a:rPr lang="en-GB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energia</a:t>
            </a:r>
            <a:r>
              <a:rPr lang="en-GB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um dado </a:t>
            </a:r>
            <a:r>
              <a:rPr lang="en-GB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positrão</a:t>
            </a:r>
            <a:r>
              <a:rPr lang="en-GB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(o </a:t>
            </a:r>
            <a:r>
              <a:rPr lang="en-GB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caso</a:t>
            </a:r>
            <a:r>
              <a:rPr lang="en-GB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do </a:t>
            </a:r>
            <a:r>
              <a:rPr lang="en-GB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eletrão</a:t>
            </a:r>
            <a:r>
              <a:rPr lang="en-GB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é </a:t>
            </a:r>
            <a:r>
              <a:rPr lang="en-GB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completamente</a:t>
            </a:r>
            <a:r>
              <a:rPr lang="en-GB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análogo</a:t>
            </a:r>
            <a:r>
              <a:rPr lang="en-GB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).</a:t>
            </a: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Imagem 82"/>
          <p:cNvPicPr/>
          <p:nvPr/>
        </p:nvPicPr>
        <p:blipFill>
          <a:blip r:embed="rId2"/>
          <a:stretch/>
        </p:blipFill>
        <p:spPr>
          <a:xfrm>
            <a:off x="503999" y="2928135"/>
            <a:ext cx="6492701" cy="4537767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Shape 3"/>
              <p:cNvSpPr txBox="1"/>
              <p:nvPr/>
            </p:nvSpPr>
            <p:spPr>
              <a:xfrm>
                <a:off x="6624000" y="2784296"/>
                <a:ext cx="3096000" cy="44157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432000" indent="-324000"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Como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podemos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observar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, com o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aumento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da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Energia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, a taxa de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perda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de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energia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aumenta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de um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modo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semelhante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a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uma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potência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de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i="1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000" b="0" i="1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PT" sz="2000" b="0" i="1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,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assim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podemos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quantificar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que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este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efeito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é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mais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importante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para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energias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pequenas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, para as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quais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a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perda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relativa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é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muito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0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maior</a:t>
                </a:r>
                <a:r>
                  <a:rPr lang="en-GB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.</a:t>
                </a:r>
                <a:endParaRPr lang="en-GB" sz="24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</mc:Choice>
        <mc:Fallback xmlns="">
          <p:sp>
            <p:nvSpPr>
              <p:cNvPr id="84" name="TextShap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000" y="2784296"/>
                <a:ext cx="3096000" cy="4415703"/>
              </a:xfrm>
              <a:prstGeom prst="rect">
                <a:avLst/>
              </a:prstGeom>
              <a:blipFill>
                <a:blip r:embed="rId3"/>
                <a:stretch>
                  <a:fillRect t="-1657" r="-6903" b="-30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-215757"/>
            <a:ext cx="9071640" cy="17792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3600" strike="noStrik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Densidades</a:t>
            </a:r>
            <a:r>
              <a:rPr lang="en-GB" sz="3600" strike="no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GB" sz="3600" strike="noStrik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Probablidades</a:t>
            </a:r>
            <a:r>
              <a:rPr lang="en-GB" sz="3600" strike="no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GB" sz="3600" strike="noStrik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Interação</a:t>
            </a:r>
            <a:endParaRPr lang="en-GB" sz="4400" strike="noStrik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4000" y="1160980"/>
            <a:ext cx="9071640" cy="23670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Nos 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dois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gráficos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seguintes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encontra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-se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representada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densidades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probabilidade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interação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para a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Radiação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Bremm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 o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comprimento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semi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vida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para a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aniquilação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Positrões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Função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energia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Partícula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GB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Podemos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constar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que no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caso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radiação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Bremm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probabilidade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interação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aumenta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com a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Energia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pelo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que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quanto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maior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Energia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maior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número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radiações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Bremm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que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irão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ocorrer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diminuindo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distância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entre as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interações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GB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caso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aniquilação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pelo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contrário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percebemos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que com o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aumento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energia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aumenta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comprimento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para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ocorrer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aniquilação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sendo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esta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relação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aproximadamente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linear.</a:t>
            </a:r>
            <a:endParaRPr lang="en-GB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Imagem 86"/>
          <p:cNvPicPr/>
          <p:nvPr/>
        </p:nvPicPr>
        <p:blipFill>
          <a:blip r:embed="rId2"/>
          <a:srcRect l="3648" r="8764"/>
          <a:stretch/>
        </p:blipFill>
        <p:spPr>
          <a:xfrm>
            <a:off x="5136528" y="3657599"/>
            <a:ext cx="4581852" cy="3902076"/>
          </a:xfrm>
          <a:prstGeom prst="rect">
            <a:avLst/>
          </a:prstGeom>
          <a:ln>
            <a:noFill/>
          </a:ln>
        </p:spPr>
      </p:pic>
      <p:pic>
        <p:nvPicPr>
          <p:cNvPr id="88" name="Imagem 87"/>
          <p:cNvPicPr/>
          <p:nvPr/>
        </p:nvPicPr>
        <p:blipFill>
          <a:blip r:embed="rId3"/>
          <a:srcRect l="2731" r="8111"/>
          <a:stretch/>
        </p:blipFill>
        <p:spPr>
          <a:xfrm>
            <a:off x="297952" y="3657599"/>
            <a:ext cx="4500080" cy="3902075"/>
          </a:xfrm>
          <a:prstGeom prst="rect">
            <a:avLst/>
          </a:prstGeom>
          <a:ln>
            <a:noFill/>
          </a:ln>
        </p:spPr>
      </p:pic>
      <p:pic>
        <p:nvPicPr>
          <p:cNvPr id="89" name="Imagem 88"/>
          <p:cNvPicPr/>
          <p:nvPr/>
        </p:nvPicPr>
        <p:blipFill>
          <a:blip r:embed="rId2"/>
          <a:srcRect l="3648" t="10946" r="92695" b="73716"/>
          <a:stretch/>
        </p:blipFill>
        <p:spPr>
          <a:xfrm rot="5400000">
            <a:off x="9342720" y="7105680"/>
            <a:ext cx="243720" cy="507600"/>
          </a:xfrm>
          <a:prstGeom prst="rect">
            <a:avLst/>
          </a:prstGeom>
          <a:ln>
            <a:noFill/>
          </a:ln>
        </p:spPr>
      </p:pic>
      <p:pic>
        <p:nvPicPr>
          <p:cNvPr id="90" name="Imagem 89"/>
          <p:cNvPicPr/>
          <p:nvPr/>
        </p:nvPicPr>
        <p:blipFill>
          <a:blip r:embed="rId2"/>
          <a:srcRect l="77836" t="92683" r="11202" b="4397"/>
          <a:stretch/>
        </p:blipFill>
        <p:spPr>
          <a:xfrm rot="16200000">
            <a:off x="4697482" y="4413185"/>
            <a:ext cx="1107360" cy="145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-657546"/>
            <a:ext cx="9071640" cy="22210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strike="no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Particle Shower Diagrams</a:t>
            </a: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31416"/>
              </p:ext>
            </p:extLst>
          </p:nvPr>
        </p:nvGraphicFramePr>
        <p:xfrm>
          <a:off x="-2" y="1281386"/>
          <a:ext cx="5424995" cy="3950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Acrobat Document" r:id="rId3" imgW="3600177" imgH="2698727" progId="AcroExch.Document.DC">
                  <p:embed/>
                </p:oleObj>
              </mc:Choice>
              <mc:Fallback>
                <p:oleObj name="Acrobat Document" r:id="rId3" imgW="3600177" imgH="269872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" y="1281386"/>
                        <a:ext cx="5424995" cy="39506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090909" y="912054"/>
            <a:ext cx="124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1000 </a:t>
            </a:r>
            <a:r>
              <a:rPr lang="pt-P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MeV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951778" y="351610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2000 </a:t>
            </a:r>
            <a:r>
              <a:rPr lang="pt-P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MeV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762075"/>
              </p:ext>
            </p:extLst>
          </p:nvPr>
        </p:nvGraphicFramePr>
        <p:xfrm>
          <a:off x="5084866" y="3801439"/>
          <a:ext cx="4860405" cy="3643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Acrobat Document" r:id="rId5" imgW="3600177" imgH="2698727" progId="AcroExch.Document.DC">
                  <p:embed/>
                </p:oleObj>
              </mc:Choice>
              <mc:Fallback>
                <p:oleObj name="Acrobat Document" r:id="rId5" imgW="3600177" imgH="269872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84866" y="3801439"/>
                        <a:ext cx="4860405" cy="3643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5000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MeV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248508"/>
              </p:ext>
            </p:extLst>
          </p:nvPr>
        </p:nvGraphicFramePr>
        <p:xfrm>
          <a:off x="988423" y="1301216"/>
          <a:ext cx="8102793" cy="6073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Acrobat Document" r:id="rId3" imgW="3600177" imgH="2698727" progId="AcroExch.Document.DC">
                  <p:embed/>
                </p:oleObj>
              </mc:Choice>
              <mc:Fallback>
                <p:oleObj name="Acrobat Document" r:id="rId3" imgW="3600177" imgH="2698727" progId="AcroExch.Document.DC">
                  <p:embed/>
                  <p:pic>
                    <p:nvPicPr>
                      <p:cNvPr id="8" name="Objeto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8423" y="1301216"/>
                        <a:ext cx="8102793" cy="6073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9783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76920" y="-169333"/>
            <a:ext cx="9325800" cy="222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strike="noStrik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Histogramas</a:t>
            </a:r>
            <a:r>
              <a:rPr lang="en-GB" sz="4400" strike="no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Para 5 </a:t>
            </a:r>
            <a:r>
              <a:rPr lang="en-GB" sz="4400" strike="noStrik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Gev</a:t>
            </a:r>
            <a:r>
              <a:rPr lang="en-GB" sz="4400" strike="no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– 15 </a:t>
            </a:r>
            <a:r>
              <a:rPr lang="en-GB" sz="4400" strike="noStrik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Fotões</a:t>
            </a:r>
            <a:endParaRPr lang="en-GB" sz="4400" strike="noStrik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4" y="1563480"/>
            <a:ext cx="10236451" cy="568691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-309316"/>
            <a:ext cx="9071640" cy="12637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Histogramas</a:t>
            </a:r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 Max</a:t>
            </a:r>
          </a:p>
        </p:txBody>
      </p:sp>
      <p:sp>
        <p:nvSpPr>
          <p:cNvPr id="96" name="TextShape 2"/>
          <p:cNvSpPr txBox="1"/>
          <p:nvPr/>
        </p:nvSpPr>
        <p:spPr>
          <a:xfrm>
            <a:off x="504000" y="1769040"/>
            <a:ext cx="9071640" cy="6659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43" y="977921"/>
            <a:ext cx="4572000" cy="34282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818" y="904306"/>
            <a:ext cx="5003641" cy="350189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401922" y="924943"/>
            <a:ext cx="17222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dirty="0"/>
              <a:t>1 </a:t>
            </a:r>
            <a:r>
              <a:rPr lang="pt-PT" dirty="0" err="1"/>
              <a:t>GeV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680505" y="878397"/>
            <a:ext cx="17222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dirty="0"/>
              <a:t>2 </a:t>
            </a:r>
            <a:r>
              <a:rPr lang="pt-PT" dirty="0" err="1"/>
              <a:t>GeV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296438" y="4320529"/>
            <a:ext cx="17222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dirty="0"/>
              <a:t>5 </a:t>
            </a:r>
            <a:r>
              <a:rPr lang="pt-PT" dirty="0" err="1"/>
              <a:t>GeV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4549057" y="4611499"/>
            <a:ext cx="53038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Nmax</a:t>
            </a:r>
            <a:r>
              <a:rPr lang="pt-PT" dirty="0"/>
              <a:t> expetável: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1 </a:t>
            </a:r>
            <a:r>
              <a:rPr lang="pt-PT" dirty="0" err="1"/>
              <a:t>GeV</a:t>
            </a:r>
            <a:r>
              <a:rPr lang="pt-PT" dirty="0"/>
              <a:t>: 23.26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2 </a:t>
            </a:r>
            <a:r>
              <a:rPr lang="pt-PT" dirty="0" err="1"/>
              <a:t>GeV</a:t>
            </a:r>
            <a:r>
              <a:rPr lang="pt-PT" dirty="0"/>
              <a:t>: 46.51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5 </a:t>
            </a:r>
            <a:r>
              <a:rPr lang="pt-PT" dirty="0" err="1"/>
              <a:t>GeV</a:t>
            </a:r>
            <a:r>
              <a:rPr lang="pt-PT" dirty="0"/>
              <a:t>: 116.28</a:t>
            </a:r>
          </a:p>
          <a:p>
            <a:endParaRPr lang="pt-PT" dirty="0"/>
          </a:p>
          <a:p>
            <a:r>
              <a:rPr lang="pt-PT" dirty="0"/>
              <a:t>Como se pode observar, o número experimental de partículas no ponto com perfil longitudinal máximo aumenta, mas afasta-se tanto do valor teórico da aproximação simplista de </a:t>
            </a:r>
            <a:r>
              <a:rPr lang="pt-PT" dirty="0" err="1"/>
              <a:t>Heitler</a:t>
            </a:r>
            <a:r>
              <a:rPr lang="pt-PT" dirty="0"/>
              <a:t> quanto maior a energia.</a:t>
            </a:r>
          </a:p>
          <a:p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429713"/>
            <a:ext cx="4549058" cy="3201736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1296437" y="4320529"/>
            <a:ext cx="17222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dirty="0"/>
              <a:t>5 </a:t>
            </a:r>
            <a:r>
              <a:rPr lang="pt-PT" dirty="0" err="1"/>
              <a:t>GeV</a:t>
            </a:r>
            <a:endParaRPr lang="pt-PT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-154112"/>
            <a:ext cx="9071640" cy="12637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Histogramas</a:t>
            </a:r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 Max</a:t>
            </a:r>
            <a:endParaRPr lang="en-GB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4000" y="1769040"/>
            <a:ext cx="9071640" cy="6659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401922" y="924943"/>
            <a:ext cx="17222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dirty="0"/>
              <a:t>1 </a:t>
            </a:r>
            <a:r>
              <a:rPr lang="pt-PT" dirty="0" err="1"/>
              <a:t>GeV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478129" y="924943"/>
            <a:ext cx="17222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dirty="0"/>
              <a:t>2 </a:t>
            </a:r>
            <a:r>
              <a:rPr lang="pt-PT" dirty="0" err="1"/>
              <a:t>GeV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401921" y="4270134"/>
            <a:ext cx="17222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dirty="0"/>
              <a:t>5 </a:t>
            </a:r>
            <a:r>
              <a:rPr lang="pt-PT" dirty="0" err="1"/>
              <a:t>GeV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4549057" y="4611499"/>
            <a:ext cx="53038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Como se pode observar, o ponto experimental de perfil longitudinal máximo é tanto quanto a energia.</a:t>
            </a:r>
          </a:p>
          <a:p>
            <a:endParaRPr lang="pt-PT" sz="2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726" y="1321899"/>
            <a:ext cx="4177073" cy="287424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68" y="1321899"/>
            <a:ext cx="3833135" cy="287424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99" y="4713459"/>
            <a:ext cx="3893904" cy="29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7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17906" y="209364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Hierarquia</a:t>
            </a:r>
            <a:r>
              <a:rPr lang="en-GB" sz="440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de Classes</a:t>
            </a:r>
          </a:p>
        </p:txBody>
      </p:sp>
      <p:sp>
        <p:nvSpPr>
          <p:cNvPr id="42" name="CustomShape 2"/>
          <p:cNvSpPr/>
          <p:nvPr/>
        </p:nvSpPr>
        <p:spPr>
          <a:xfrm>
            <a:off x="2910257" y="2476522"/>
            <a:ext cx="4392000" cy="71064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/>
            <a:r>
              <a:rPr lang="en-GB" sz="28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Particle</a:t>
            </a:r>
            <a:endParaRPr lang="en-GB" sz="1800" b="1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038257" y="3694762"/>
            <a:ext cx="2088000" cy="7102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/>
            <a:r>
              <a:rPr lang="en-GB" sz="24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Photon</a:t>
            </a:r>
            <a:endParaRPr lang="en-GB" sz="1800" b="1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4062257" y="3694762"/>
            <a:ext cx="2088000" cy="7102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/>
            <a:r>
              <a:rPr lang="en-GB" sz="24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Electron</a:t>
            </a:r>
            <a:endParaRPr lang="en-GB" sz="1800" b="1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7014257" y="3694762"/>
            <a:ext cx="2088000" cy="7102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/>
            <a:r>
              <a:rPr lang="en-GB" sz="24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Positron</a:t>
            </a:r>
            <a:endParaRPr lang="en-GB" sz="1800" b="1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1038257" y="4861882"/>
            <a:ext cx="2088000" cy="7106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/>
            <a:r>
              <a:rPr lang="en-GB" sz="2000" b="0" i="1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PhotonFunctor</a:t>
            </a:r>
            <a:endParaRPr lang="en-GB" sz="1800" b="0" i="1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4062257" y="4850851"/>
            <a:ext cx="2088000" cy="7106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/>
            <a:r>
              <a:rPr lang="en-GB" sz="2000" b="0" i="1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ElePosFunctor</a:t>
            </a:r>
            <a:endParaRPr lang="en-GB" sz="1800" b="0" i="1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7014257" y="4850851"/>
            <a:ext cx="2088000" cy="7106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/>
            <a:r>
              <a:rPr lang="en-GB" sz="2000" b="0" i="1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PositronFunctor</a:t>
            </a:r>
            <a:endParaRPr lang="en-GB" sz="1800" b="0" i="1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49" name="Line 9"/>
          <p:cNvCxnSpPr>
            <a:stCxn id="43" idx="0"/>
            <a:endCxn id="42" idx="1"/>
          </p:cNvCxnSpPr>
          <p:nvPr/>
        </p:nvCxnSpPr>
        <p:spPr>
          <a:xfrm flipV="1">
            <a:off x="2082257" y="2831842"/>
            <a:ext cx="828360" cy="863280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50" name="Line 10"/>
          <p:cNvCxnSpPr>
            <a:stCxn id="44" idx="0"/>
            <a:endCxn id="42" idx="2"/>
          </p:cNvCxnSpPr>
          <p:nvPr/>
        </p:nvCxnSpPr>
        <p:spPr>
          <a:xfrm flipV="1">
            <a:off x="5106257" y="3187162"/>
            <a:ext cx="360" cy="507960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51" name="Line 11"/>
          <p:cNvCxnSpPr>
            <a:stCxn id="45" idx="0"/>
            <a:endCxn id="42" idx="3"/>
          </p:cNvCxnSpPr>
          <p:nvPr/>
        </p:nvCxnSpPr>
        <p:spPr>
          <a:xfrm flipH="1" flipV="1">
            <a:off x="7302257" y="2831842"/>
            <a:ext cx="756360" cy="863280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52" name="CustomShape 12"/>
          <p:cNvSpPr/>
          <p:nvPr/>
        </p:nvSpPr>
        <p:spPr>
          <a:xfrm>
            <a:off x="1748508" y="1430245"/>
            <a:ext cx="6810435" cy="827701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/>
            <a:r>
              <a:rPr lang="en-GB" sz="2800" b="1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ParticleShower</a:t>
            </a:r>
            <a:endParaRPr lang="en-GB" sz="1800" b="1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3"/>
          <p:cNvSpPr/>
          <p:nvPr/>
        </p:nvSpPr>
        <p:spPr>
          <a:xfrm>
            <a:off x="1598420" y="6634112"/>
            <a:ext cx="3292079" cy="58460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/>
            <a:r>
              <a:rPr lang="en-GB" sz="2000" b="0" i="1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PDFgenerator</a:t>
            </a:r>
            <a:endParaRPr lang="en-GB" sz="1800" b="0" i="1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1598421" y="5815174"/>
            <a:ext cx="6810435" cy="66482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/>
            <a:r>
              <a:rPr lang="en-GB" sz="2400" b="0" i="1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ConstantsManager</a:t>
            </a:r>
            <a:endParaRPr lang="en-GB" sz="1800" b="0" i="1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CustomShape 13"/>
          <p:cNvSpPr/>
          <p:nvPr/>
        </p:nvSpPr>
        <p:spPr>
          <a:xfrm>
            <a:off x="5106257" y="6634112"/>
            <a:ext cx="3302600" cy="58460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/>
            <a:r>
              <a:rPr lang="en-GB" sz="2000" b="0" i="1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FCmatrixRotation</a:t>
            </a:r>
            <a:endParaRPr lang="en-GB" sz="1800" b="0" i="1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-154112"/>
            <a:ext cx="9071640" cy="12637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Histogramas</a:t>
            </a:r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Length</a:t>
            </a:r>
          </a:p>
        </p:txBody>
      </p:sp>
      <p:sp>
        <p:nvSpPr>
          <p:cNvPr id="96" name="TextShape 2"/>
          <p:cNvSpPr txBox="1"/>
          <p:nvPr/>
        </p:nvSpPr>
        <p:spPr>
          <a:xfrm>
            <a:off x="504000" y="1769040"/>
            <a:ext cx="9071640" cy="6659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570215" y="905874"/>
            <a:ext cx="17222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dirty="0"/>
              <a:t>1 </a:t>
            </a:r>
            <a:r>
              <a:rPr lang="pt-PT" dirty="0" err="1"/>
              <a:t>GeV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598312" y="832610"/>
            <a:ext cx="17222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dirty="0"/>
              <a:t>2 </a:t>
            </a:r>
            <a:r>
              <a:rPr lang="pt-PT" dirty="0" err="1"/>
              <a:t>GeV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570215" y="4270134"/>
            <a:ext cx="17222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dirty="0"/>
              <a:t>5 </a:t>
            </a:r>
            <a:r>
              <a:rPr lang="pt-PT" dirty="0" err="1"/>
              <a:t>GeV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4662073" y="4477546"/>
            <a:ext cx="53038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Por análise dos resultados, o comprimento experimental da cascata aumenta com a energia inicial do fotão.</a:t>
            </a:r>
          </a:p>
          <a:p>
            <a:endParaRPr lang="pt-PT" sz="2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0" y="1294276"/>
            <a:ext cx="4034720" cy="283593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632" y="1224314"/>
            <a:ext cx="4162670" cy="297585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0" y="4639466"/>
            <a:ext cx="4034720" cy="3025399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0" y="4604977"/>
            <a:ext cx="4034721" cy="3059888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1570214" y="4235644"/>
            <a:ext cx="17222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dirty="0"/>
              <a:t>5 </a:t>
            </a:r>
            <a:r>
              <a:rPr lang="pt-PT" dirty="0" err="1"/>
              <a:t>GeV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52583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-154112"/>
            <a:ext cx="9071640" cy="12637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Histogramas</a:t>
            </a:r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Width</a:t>
            </a:r>
          </a:p>
        </p:txBody>
      </p:sp>
      <p:sp>
        <p:nvSpPr>
          <p:cNvPr id="96" name="TextShape 2"/>
          <p:cNvSpPr txBox="1"/>
          <p:nvPr/>
        </p:nvSpPr>
        <p:spPr>
          <a:xfrm>
            <a:off x="504000" y="1769040"/>
            <a:ext cx="9071640" cy="6659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401922" y="924943"/>
            <a:ext cx="17222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dirty="0"/>
              <a:t>1 </a:t>
            </a:r>
            <a:r>
              <a:rPr lang="pt-PT" dirty="0" err="1"/>
              <a:t>GeV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598312" y="832610"/>
            <a:ext cx="17222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dirty="0"/>
              <a:t>2 </a:t>
            </a:r>
            <a:r>
              <a:rPr lang="pt-PT" dirty="0" err="1"/>
              <a:t>GeV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401921" y="4270134"/>
            <a:ext cx="17222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dirty="0"/>
              <a:t>5 </a:t>
            </a:r>
            <a:r>
              <a:rPr lang="pt-PT" dirty="0" err="1"/>
              <a:t>GeV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4549057" y="4611499"/>
            <a:ext cx="53038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Por análise dos resultados, a largura experimental  da cascata aumenta com a energia inicial do fotão.</a:t>
            </a:r>
          </a:p>
          <a:p>
            <a:endParaRPr lang="pt-PT" sz="2000" dirty="0"/>
          </a:p>
          <a:p>
            <a:r>
              <a:rPr lang="pt-PT" sz="2000" dirty="0"/>
              <a:t>Denota-se também que, considerando todos os desvios angulares nas interações entre partículas, este valor deveria aumentar.</a:t>
            </a:r>
          </a:p>
          <a:p>
            <a:endParaRPr lang="pt-PT" sz="2000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9466"/>
            <a:ext cx="4549057" cy="292005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820" y="1277488"/>
            <a:ext cx="4633644" cy="3108721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95" y="1389507"/>
            <a:ext cx="4336262" cy="286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5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-92467" y="82192"/>
            <a:ext cx="10173092" cy="11799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Variação</a:t>
            </a:r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do Nº de </a:t>
            </a:r>
            <a:r>
              <a:rPr lang="en-GB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Partículas</a:t>
            </a:r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com a </a:t>
            </a:r>
            <a:r>
              <a:rPr lang="en-GB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Energia</a:t>
            </a:r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Inicial</a:t>
            </a:r>
            <a:endParaRPr lang="en-GB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Shape 2"/>
              <p:cNvSpPr txBox="1"/>
              <p:nvPr/>
            </p:nvSpPr>
            <p:spPr>
              <a:xfrm>
                <a:off x="6267236" y="1428108"/>
                <a:ext cx="3574840" cy="5480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r>
                  <a:rPr lang="en-GB" sz="22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Ajustando </a:t>
                </a:r>
                <a:r>
                  <a:rPr lang="en-GB" sz="22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os</a:t>
                </a:r>
                <a:r>
                  <a:rPr lang="en-GB" sz="22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2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pontos</a:t>
                </a:r>
                <a:r>
                  <a:rPr lang="en-GB" sz="22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de </a:t>
                </a:r>
                <a:r>
                  <a:rPr lang="en-GB" sz="22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várias</a:t>
                </a:r>
                <a:r>
                  <a:rPr lang="en-GB" sz="22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2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simulações</a:t>
                </a:r>
                <a:r>
                  <a:rPr lang="en-GB" sz="22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para </a:t>
                </a:r>
                <a:r>
                  <a:rPr lang="en-GB" sz="22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energia</a:t>
                </a:r>
                <a:r>
                  <a:rPr lang="en-GB" sz="22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2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iniciais</a:t>
                </a:r>
                <a:r>
                  <a:rPr lang="en-GB" sz="22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200" b="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diferentes</a:t>
                </a:r>
                <a:r>
                  <a:rPr lang="en-GB" sz="22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a </a:t>
                </a:r>
                <a:r>
                  <a:rPr lang="en-GB" sz="2200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uma</a:t>
                </a:r>
                <a:r>
                  <a:rPr lang="en-GB" sz="22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200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expressão</a:t>
                </a:r>
                <a:r>
                  <a:rPr lang="en-GB" sz="22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: 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200" i="1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200" b="0" i="1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pt-PT" sz="2200" b="0" i="1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GB" sz="22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+ b</a:t>
                </a:r>
                <a:endParaRPr lang="en-GB" sz="2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r>
                  <a:rPr lang="en-GB" sz="2200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Obteve</a:t>
                </a:r>
                <a:r>
                  <a:rPr lang="en-GB" sz="22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-se: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2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a</a:t>
                </a:r>
                <a:r>
                  <a:rPr lang="en-GB" sz="22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= 77.2 </a:t>
                </a:r>
                <a14:m>
                  <m:oMath xmlns:m="http://schemas.openxmlformats.org/officeDocument/2006/math">
                    <m:r>
                      <a:rPr lang="en-GB" sz="2200" b="0" i="1" strike="noStrike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GB" sz="22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0.7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2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b = 10.4 </a:t>
                </a:r>
                <a14:m>
                  <m:oMath xmlns:m="http://schemas.openxmlformats.org/officeDocument/2006/math">
                    <m:r>
                      <a:rPr lang="en-GB" sz="2200" b="0" i="1" strike="noStrike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GB" sz="22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0.4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2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r>
                  <a:rPr lang="en-GB" sz="2200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Sendo</a:t>
                </a:r>
                <a:r>
                  <a:rPr lang="en-GB" sz="22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o </a:t>
                </a:r>
                <a:r>
                  <a:rPr lang="en-GB" sz="2200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valor</a:t>
                </a:r>
                <a:r>
                  <a:rPr lang="en-GB" sz="22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200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teórico</a:t>
                </a:r>
                <a:r>
                  <a:rPr lang="en-GB" sz="22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de      a = 43, nota-se um </a:t>
                </a:r>
                <a:r>
                  <a:rPr lang="en-GB" sz="2200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declive</a:t>
                </a:r>
                <a:r>
                  <a:rPr lang="en-GB" sz="22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experimental </a:t>
                </a:r>
                <a:r>
                  <a:rPr lang="en-GB" sz="2200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menor</a:t>
                </a:r>
                <a:r>
                  <a:rPr lang="en-GB" sz="22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, </a:t>
                </a:r>
                <a:r>
                  <a:rPr lang="en-GB" sz="2200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pelo</a:t>
                </a:r>
                <a:r>
                  <a:rPr lang="en-GB" sz="22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que o </a:t>
                </a:r>
                <a:r>
                  <a:rPr lang="en-GB" sz="2200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número</a:t>
                </a:r>
                <a:r>
                  <a:rPr lang="en-GB" sz="22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de </a:t>
                </a:r>
                <a:r>
                  <a:rPr lang="en-GB" sz="2200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partículas</a:t>
                </a:r>
                <a:r>
                  <a:rPr lang="en-GB" sz="22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200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simuladas</a:t>
                </a:r>
                <a:r>
                  <a:rPr lang="en-GB" sz="22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é </a:t>
                </a:r>
                <a:r>
                  <a:rPr lang="en-GB" sz="2200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menor</a:t>
                </a:r>
                <a:r>
                  <a:rPr lang="en-GB" sz="22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do que o real. </a:t>
                </a:r>
                <a:r>
                  <a:rPr lang="en-GB" sz="2200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Isto</a:t>
                </a:r>
                <a:r>
                  <a:rPr lang="en-GB" sz="22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é </a:t>
                </a:r>
                <a:r>
                  <a:rPr lang="en-GB" sz="2200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explicado</a:t>
                </a:r>
                <a:r>
                  <a:rPr lang="en-GB" sz="22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200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devido</a:t>
                </a:r>
                <a:r>
                  <a:rPr lang="en-GB" sz="22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à </a:t>
                </a:r>
                <a:r>
                  <a:rPr lang="en-GB" sz="2200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falta</a:t>
                </a:r>
                <a:r>
                  <a:rPr lang="en-GB" sz="22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de </a:t>
                </a:r>
                <a:r>
                  <a:rPr lang="en-GB" sz="2200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consideração</a:t>
                </a:r>
                <a:r>
                  <a:rPr lang="en-GB" sz="22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de </a:t>
                </a:r>
                <a:r>
                  <a:rPr lang="en-GB" sz="2200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outras</a:t>
                </a:r>
                <a:r>
                  <a:rPr lang="en-GB" sz="22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</a:t>
                </a:r>
                <a:r>
                  <a:rPr lang="en-GB" sz="2200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interações</a:t>
                </a:r>
                <a:r>
                  <a:rPr lang="en-GB" sz="22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entre </a:t>
                </a:r>
                <a:r>
                  <a:rPr lang="en-GB" sz="2200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partículas</a:t>
                </a:r>
                <a:r>
                  <a:rPr lang="en-GB" sz="22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endParaRPr lang="en-GB" sz="2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</mc:Choice>
        <mc:Fallback xmlns="">
          <p:sp>
            <p:nvSpPr>
              <p:cNvPr id="100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236" y="1428108"/>
                <a:ext cx="3574840" cy="5480950"/>
              </a:xfrm>
              <a:prstGeom prst="rect">
                <a:avLst/>
              </a:prstGeom>
              <a:blipFill>
                <a:blip r:embed="rId2"/>
                <a:stretch>
                  <a:fillRect l="-4770" t="-1446" r="-5451" b="-92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467" y="1507996"/>
            <a:ext cx="6359703" cy="51552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360" y="-349321"/>
            <a:ext cx="9071640" cy="19714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strike="no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Outros </a:t>
            </a:r>
            <a:r>
              <a:rPr lang="en-GB" sz="4400" strike="noStrik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Elementos</a:t>
            </a:r>
            <a:r>
              <a:rPr lang="en-GB" sz="4400" strike="no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(3D)</a:t>
            </a:r>
          </a:p>
        </p:txBody>
      </p:sp>
      <p:sp>
        <p:nvSpPr>
          <p:cNvPr id="102" name="TextShape 2"/>
          <p:cNvSpPr txBox="1"/>
          <p:nvPr/>
        </p:nvSpPr>
        <p:spPr>
          <a:xfrm>
            <a:off x="504000" y="1202077"/>
            <a:ext cx="9071640" cy="49514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Novos</a:t>
            </a: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elementos</a:t>
            </a: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adicionados</a:t>
            </a: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à database: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4332"/>
            <a:ext cx="10080625" cy="585054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360" y="360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strike="no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Outros </a:t>
            </a:r>
            <a:r>
              <a:rPr lang="en-GB" sz="4400" strike="noStrik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Elementos</a:t>
            </a:r>
            <a:r>
              <a:rPr lang="en-GB" sz="4400" strike="no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(3D)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2549"/>
            <a:ext cx="10080625" cy="560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41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360" y="360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strike="no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Outros </a:t>
            </a:r>
            <a:r>
              <a:rPr lang="en-GB" sz="4400" strike="noStrik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Elementos</a:t>
            </a:r>
            <a:r>
              <a:rPr lang="en-GB" sz="4400" strike="no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(3D)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" y="1471262"/>
            <a:ext cx="10080625" cy="560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43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113016"/>
            <a:ext cx="9071640" cy="14504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strike="noStrik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Transparências</a:t>
            </a:r>
            <a:endParaRPr lang="en-GB" sz="4400" strike="noStrik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04818"/>
            <a:ext cx="9996754" cy="606937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000" y="0"/>
            <a:ext cx="9071640" cy="1262160"/>
          </a:xfrm>
        </p:spPr>
        <p:txBody>
          <a:bodyPr/>
          <a:lstStyle/>
          <a:p>
            <a:pPr algn="ctr"/>
            <a:r>
              <a:rPr lang="pt-P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</a:t>
            </a:r>
            <a:r>
              <a:rPr lang="pt-P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P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</a:t>
            </a:r>
            <a:r>
              <a:rPr lang="pt-P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50 </a:t>
            </a:r>
            <a:r>
              <a:rPr lang="pt-P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GeV</a:t>
            </a:r>
            <a:r>
              <a:rPr lang="pt-P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7012"/>
            <a:ext cx="10105632" cy="561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8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504000" y="1769040"/>
            <a:ext cx="9071640" cy="543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Classe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Particle é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puramente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abstrata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GB" sz="2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encontra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-se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reimplementada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nas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classes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derivadas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Photon, Electron e Positron.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métodos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usuais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Set e Get,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reimplementados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nas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classes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derivadas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para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lidar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com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variáveis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físicas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Energia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Momento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Linear)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Possui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método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puramente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virtual Interact(),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reimplementado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mais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uma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vez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nas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classes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derivadas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que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retorna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uma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lista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Particle. Este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método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é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responsável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calcular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as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Interações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que a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partícula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sofre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retornando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as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partículas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resultantes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sua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aniquilação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lista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Particle.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Recebe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como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argumento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uma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referência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booleano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que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introduz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opção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não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apagar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partícula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após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sido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chamado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método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Interact,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otimizando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programa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Cada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uma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das classes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derivadas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possui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membros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static </a:t>
            </a:r>
            <a:r>
              <a:rPr lang="en-GB" sz="21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unctor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 que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contém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as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expressões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matemáticas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que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são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partilhadas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todos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objetos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dessa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mesma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classe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otimizando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assim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compilação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das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fórmulas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já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que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este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processo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realiza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-se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apenas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uma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vez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execução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do </a:t>
            </a: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programa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</p:txBody>
      </p:sp>
      <p:sp>
        <p:nvSpPr>
          <p:cNvPr id="2" name="Retângulo 1"/>
          <p:cNvSpPr/>
          <p:nvPr/>
        </p:nvSpPr>
        <p:spPr>
          <a:xfrm>
            <a:off x="3697144" y="585246"/>
            <a:ext cx="26853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Particle</a:t>
            </a:r>
            <a:endParaRPr lang="pt-PT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-215757"/>
            <a:ext cx="9071640" cy="17792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b="1" strike="noStrik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Functors</a:t>
            </a:r>
            <a:r>
              <a:rPr lang="en-GB" sz="4400" b="1" strike="noStrik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e outros </a:t>
            </a:r>
            <a:r>
              <a:rPr lang="en-GB" sz="4400" b="1" strike="noStrik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objetos</a:t>
            </a:r>
            <a:endParaRPr lang="en-GB" sz="4400" b="1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232899"/>
            <a:ext cx="9071640" cy="58231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Há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3 classes </a:t>
            </a:r>
            <a:r>
              <a:rPr lang="en-GB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unctor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que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contêm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todas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as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expressões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matemáticas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usadas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ao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longo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do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Programa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guardadas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sob a forma de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objetos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ROOT, TF1 e TF2).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Contêm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ainda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objetos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PDFgenerator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para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gerar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distribuições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aleatórias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as pdfs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dadas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  <a:r>
              <a:rPr lang="en-GB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través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do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Método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Acceptance-Rejection),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objetos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Integrator para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realizar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integrais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numéricos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 um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objeto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ConstantsManager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responsável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pela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gestão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todas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as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constantes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físicas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fim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têm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métodos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SetEnergy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que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definem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parâmetros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necessários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nas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equações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físicas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para o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correto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funcionamento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do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programa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Foi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implementado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um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método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Simpson Adaptive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classe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Integrator de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modo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integrar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funções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com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singularidades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forma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otimizada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objeto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ConstantsManager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guarda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todas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as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constantes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físicas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ficheiro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.</a:t>
            </a:r>
            <a:r>
              <a:rPr lang="en-GB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tendo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ainda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possibilidade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adicionar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facilmente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outros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Elementos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que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não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Alumínio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à base de dados de forma </a:t>
            </a:r>
            <a:r>
              <a:rPr lang="en-GB" sz="2200" b="1" i="1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Interativa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durante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execução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do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programa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possibilitando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simulação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Cascata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meio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materiais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vários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Elementos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2"/>
          <p:cNvSpPr txBox="1"/>
          <p:nvPr/>
        </p:nvSpPr>
        <p:spPr>
          <a:xfrm>
            <a:off x="503999" y="1150705"/>
            <a:ext cx="9071640" cy="62569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Esta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é a </a:t>
            </a:r>
            <a:r>
              <a:rPr lang="en-GB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classe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responsável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pela </a:t>
            </a:r>
            <a:r>
              <a:rPr lang="en-GB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propagação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das </a:t>
            </a:r>
            <a:r>
              <a:rPr lang="en-GB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partículas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GB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contendo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métodos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que </a:t>
            </a:r>
            <a:r>
              <a:rPr lang="en-GB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fazem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GB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representaç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ão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cascata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criada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2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3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dimensões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e/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recolhem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data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sobre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mesma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Desta forma, </a:t>
            </a:r>
            <a:r>
              <a:rPr lang="en-GB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contém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todos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objetos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necessários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GB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esses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procedimentos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entre </a:t>
            </a:r>
            <a:r>
              <a:rPr lang="en-GB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eles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Root (</a:t>
            </a:r>
            <a:r>
              <a:rPr lang="en-GB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cFCGraphics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GB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TLine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TPolyLine3D, </a:t>
            </a:r>
            <a:r>
              <a:rPr lang="en-GB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TPaveText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GB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TLatex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GB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TLegend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TAxis3D, TH1F, ….)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constructor da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classe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contém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4 flags (</a:t>
            </a:r>
            <a:r>
              <a:rPr lang="en-GB" sz="2400" i="1" u="sng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bool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que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permitem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escolher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tipo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Informação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que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queremos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retirar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1" i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Print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print info in bash;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1" i="1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Draw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draw Shower in 2 or 3 dimensions;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1" i="1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Hist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Gather data in TH1Fs;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1" i="1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File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Save data in file;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Estas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podem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também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alteradas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depois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instanciação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do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objeto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métodos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Set (que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incluem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um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SetSeed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 um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SetElement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do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meio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material).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350621" y="92087"/>
            <a:ext cx="5378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Particle</a:t>
            </a:r>
            <a:r>
              <a:rPr lang="pt-P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pt-PT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Shower</a:t>
            </a:r>
            <a:endParaRPr lang="pt-PT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/>
          <p:cNvSpPr>
            <a:spLocks noGrp="1"/>
          </p:cNvSpPr>
          <p:nvPr>
            <p:ph type="body"/>
          </p:nvPr>
        </p:nvSpPr>
        <p:spPr>
          <a:xfrm>
            <a:off x="504000" y="1015417"/>
            <a:ext cx="9307820" cy="636142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Os</a:t>
            </a: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GB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métodos</a:t>
            </a: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GB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AddParticle</a:t>
            </a: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e </a:t>
            </a:r>
            <a:r>
              <a:rPr lang="en-GB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AddZPhoton</a:t>
            </a: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GB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permitem</a:t>
            </a: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GB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adicionar</a:t>
            </a: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GB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partículas</a:t>
            </a: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 </a:t>
            </a:r>
            <a:r>
              <a:rPr lang="en-GB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uma</a:t>
            </a: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GB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lista</a:t>
            </a: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GB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interna</a:t>
            </a: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que </a:t>
            </a:r>
            <a:r>
              <a:rPr lang="en-GB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depois</a:t>
            </a: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é </a:t>
            </a:r>
            <a:r>
              <a:rPr lang="en-GB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gerida</a:t>
            </a: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GB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pelo</a:t>
            </a: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GB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método</a:t>
            </a: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Propagate, de forma a </a:t>
            </a:r>
            <a:r>
              <a:rPr lang="en-GB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ser</a:t>
            </a: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GB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criada</a:t>
            </a: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 </a:t>
            </a:r>
            <a:r>
              <a:rPr lang="en-GB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Cascata</a:t>
            </a: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 </a:t>
            </a:r>
            <a:r>
              <a:rPr lang="en-GB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partir</a:t>
            </a: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de </a:t>
            </a:r>
            <a:r>
              <a:rPr lang="en-GB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qualquer</a:t>
            </a: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GB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tipo</a:t>
            </a: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e </a:t>
            </a:r>
            <a:r>
              <a:rPr lang="en-GB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número</a:t>
            </a: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de </a:t>
            </a:r>
            <a:r>
              <a:rPr lang="en-GB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partículas</a:t>
            </a: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GB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na</a:t>
            </a: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GB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lista</a:t>
            </a: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GB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inicial</a:t>
            </a: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pela </a:t>
            </a:r>
            <a:r>
              <a:rPr lang="en-GB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chamada</a:t>
            </a: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do </a:t>
            </a:r>
            <a:r>
              <a:rPr lang="en-GB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método</a:t>
            </a: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Interact de </a:t>
            </a:r>
            <a:r>
              <a:rPr lang="en-GB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cada</a:t>
            </a: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GB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partícula</a:t>
            </a: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da </a:t>
            </a:r>
            <a:r>
              <a:rPr lang="en-GB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lista</a:t>
            </a: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e </a:t>
            </a:r>
            <a:r>
              <a:rPr lang="en-GB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adição</a:t>
            </a: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das </a:t>
            </a:r>
            <a:r>
              <a:rPr lang="en-GB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resultantes</a:t>
            </a: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à </a:t>
            </a:r>
            <a:r>
              <a:rPr lang="en-GB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mesma</a:t>
            </a: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Este </a:t>
            </a:r>
            <a:r>
              <a:rPr lang="en-GB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método</a:t>
            </a: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GB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trata</a:t>
            </a: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GB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simultaneamente</a:t>
            </a: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 </a:t>
            </a:r>
            <a:r>
              <a:rPr lang="en-GB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informação</a:t>
            </a: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de </a:t>
            </a:r>
            <a:r>
              <a:rPr lang="en-GB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acordo</a:t>
            </a: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com as flags </a:t>
            </a:r>
            <a:r>
              <a:rPr lang="en-GB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ativas</a:t>
            </a: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e com as </a:t>
            </a:r>
            <a:r>
              <a:rPr lang="en-GB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especificações</a:t>
            </a: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GB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dadas</a:t>
            </a: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GB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ao</a:t>
            </a: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GB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chamar</a:t>
            </a: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 </a:t>
            </a:r>
            <a:r>
              <a:rPr lang="en-GB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método</a:t>
            </a: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</a:t>
            </a:r>
            <a:r>
              <a:rPr lang="en-GB" sz="26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2D, 3D, </a:t>
            </a:r>
            <a:r>
              <a:rPr lang="en-GB" sz="26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distribuição</a:t>
            </a:r>
            <a:r>
              <a:rPr lang="en-GB" sz="26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dos </a:t>
            </a:r>
            <a:r>
              <a:rPr lang="en-GB" sz="26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eixos</a:t>
            </a:r>
            <a:r>
              <a:rPr lang="en-GB" sz="26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GB" sz="26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coordenados</a:t>
            </a:r>
            <a:r>
              <a:rPr lang="en-GB" sz="26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e “</a:t>
            </a:r>
            <a:r>
              <a:rPr lang="en-GB" sz="26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partículas</a:t>
            </a:r>
            <a:r>
              <a:rPr lang="en-GB" sz="26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 </a:t>
            </a:r>
            <a:r>
              <a:rPr lang="en-GB" sz="26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realçar</a:t>
            </a:r>
            <a:r>
              <a:rPr lang="en-GB" sz="26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no pdf final”</a:t>
            </a: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600" dirty="0"/>
              <a:t>Há ainda o método </a:t>
            </a:r>
            <a:r>
              <a:rPr lang="pt-PT" sz="2600" dirty="0" err="1"/>
              <a:t>ReadFile</a:t>
            </a:r>
            <a:r>
              <a:rPr lang="pt-PT" sz="2600" dirty="0"/>
              <a:t>, que lê os ficheiros criados pelo método anterior e trata a informação dessa cascata da mesma forma que o </a:t>
            </a:r>
            <a:r>
              <a:rPr lang="pt-PT" sz="2600" dirty="0" err="1"/>
              <a:t>Propagate</a:t>
            </a:r>
            <a:r>
              <a:rPr lang="pt-PT" sz="26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600" dirty="0"/>
              <a:t>Finalmente, o método </a:t>
            </a:r>
            <a:r>
              <a:rPr lang="pt-PT" sz="2600" dirty="0" err="1"/>
              <a:t>Draw</a:t>
            </a:r>
            <a:r>
              <a:rPr lang="pt-PT" sz="2600" dirty="0"/>
              <a:t> permite desenhar num </a:t>
            </a:r>
            <a:r>
              <a:rPr lang="pt-PT" sz="2600" dirty="0" err="1"/>
              <a:t>Canvas</a:t>
            </a:r>
            <a:r>
              <a:rPr lang="pt-PT" sz="2600" dirty="0"/>
              <a:t> toda a informação tratada até ao momento e o Print guarda-o num ficheiro.</a:t>
            </a:r>
          </a:p>
        </p:txBody>
      </p:sp>
      <p:sp>
        <p:nvSpPr>
          <p:cNvPr id="4" name="Retângulo 3"/>
          <p:cNvSpPr/>
          <p:nvPr/>
        </p:nvSpPr>
        <p:spPr>
          <a:xfrm>
            <a:off x="2350621" y="92087"/>
            <a:ext cx="5378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Particle</a:t>
            </a:r>
            <a:r>
              <a:rPr lang="pt-P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pt-PT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Shower</a:t>
            </a:r>
            <a:endParaRPr lang="pt-PT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821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strike="noStrik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Distância</a:t>
            </a:r>
            <a:r>
              <a:rPr lang="en-GB" sz="4400" strike="no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GB" sz="4400" strike="noStrik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Interação</a:t>
            </a:r>
            <a:r>
              <a:rPr lang="en-GB" sz="4400" strike="no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para </a:t>
            </a:r>
            <a:r>
              <a:rPr lang="en-GB" sz="4400" strike="noStrik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uma</a:t>
            </a:r>
            <a:r>
              <a:rPr lang="en-GB" sz="4400" strike="no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dada </a:t>
            </a:r>
            <a:r>
              <a:rPr lang="en-GB" sz="4400" strike="noStrik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secção</a:t>
            </a:r>
            <a:r>
              <a:rPr lang="en-GB" sz="4400" strike="no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4400" strike="noStrik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eficaz</a:t>
            </a:r>
            <a:endParaRPr lang="en-GB" sz="4400" strike="noStrik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2406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distribuição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distâncias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interação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relativamente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uma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dada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área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eficaz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é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exponencial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pelo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que, é simples,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recorrendo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à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técnica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inversa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gerar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aleatórios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distribuição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pedida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título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exemplo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ilustra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-se a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distribuição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distâncias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Interação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para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fotões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no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alumínio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sendo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que o λ de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interação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é de 11.4376 (cm).</a:t>
            </a: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" name="Imagem 62"/>
          <p:cNvPicPr/>
          <p:nvPr/>
        </p:nvPicPr>
        <p:blipFill>
          <a:blip r:embed="rId2"/>
          <a:stretch/>
        </p:blipFill>
        <p:spPr>
          <a:xfrm>
            <a:off x="205483" y="3760342"/>
            <a:ext cx="6318607" cy="3607418"/>
          </a:xfrm>
          <a:prstGeom prst="rect">
            <a:avLst/>
          </a:prstGeom>
          <a:ln>
            <a:noFill/>
          </a:ln>
        </p:spPr>
      </p:pic>
      <p:sp>
        <p:nvSpPr>
          <p:cNvPr id="64" name="TextShape 3"/>
          <p:cNvSpPr txBox="1"/>
          <p:nvPr/>
        </p:nvSpPr>
        <p:spPr>
          <a:xfrm>
            <a:off x="6284629" y="3626778"/>
            <a:ext cx="3384000" cy="35834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Nesta</a:t>
            </a: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figura</a:t>
            </a: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GB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tal</a:t>
            </a: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como</a:t>
            </a: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</a:t>
            </a: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maioria</a:t>
            </a: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das que se </a:t>
            </a:r>
            <a:r>
              <a:rPr lang="en-GB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seguem</a:t>
            </a: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pode</a:t>
            </a: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-se </a:t>
            </a:r>
            <a:r>
              <a:rPr lang="en-GB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</a:t>
            </a: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do </a:t>
            </a:r>
            <a:r>
              <a:rPr lang="en-GB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lado</a:t>
            </a: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esquerdo</a:t>
            </a: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GB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função</a:t>
            </a: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</a:t>
            </a: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GB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qual</a:t>
            </a: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queremos</a:t>
            </a: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criar</a:t>
            </a: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GB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nossa</a:t>
            </a: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distribuição</a:t>
            </a: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 do </a:t>
            </a:r>
            <a:r>
              <a:rPr lang="en-GB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lado</a:t>
            </a: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direito</a:t>
            </a: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um </a:t>
            </a:r>
            <a:r>
              <a:rPr lang="en-GB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histograma</a:t>
            </a: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que </a:t>
            </a:r>
            <a:r>
              <a:rPr lang="en-GB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foi</a:t>
            </a: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ajustado</a:t>
            </a: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um  </a:t>
            </a:r>
            <a:r>
              <a:rPr lang="en-GB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múltiplo</a:t>
            </a: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 </a:t>
            </a:r>
            <a:r>
              <a:rPr lang="en-GB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função</a:t>
            </a: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inical</a:t>
            </a: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para </a:t>
            </a:r>
            <a:r>
              <a:rPr lang="en-GB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demonstrar</a:t>
            </a: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a </a:t>
            </a:r>
            <a:r>
              <a:rPr lang="en-GB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validade</a:t>
            </a: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do </a:t>
            </a:r>
            <a:r>
              <a:rPr lang="en-GB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método</a:t>
            </a: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GB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3600" strike="noStrike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Distribuição de energias entre o positrão e o eletrão na produção de pares (fotão)</a:t>
            </a:r>
            <a:endParaRPr lang="en-GB" sz="4400" strike="noStrike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4000" y="1769040"/>
            <a:ext cx="9071640" cy="147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Distribuição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Heitler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não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é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invertível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métodos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convencionais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pelo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que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foi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usado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método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de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aceitação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rejeição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Como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função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majorante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foi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utilizada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uma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combinação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ramos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GB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a∙cosh</a:t>
            </a:r>
            <a:r>
              <a:rPr lang="en-GB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GB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b∙x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com 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uma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função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constante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(a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azul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figura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esquerda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),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sendo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as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constantes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determinadas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função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energia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 </a:t>
            </a: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partícula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7" name="Imagem 66"/>
          <p:cNvPicPr/>
          <p:nvPr/>
        </p:nvPicPr>
        <p:blipFill>
          <a:blip r:embed="rId2"/>
          <a:stretch/>
        </p:blipFill>
        <p:spPr>
          <a:xfrm>
            <a:off x="246581" y="3770616"/>
            <a:ext cx="6061752" cy="3789384"/>
          </a:xfrm>
          <a:prstGeom prst="rect">
            <a:avLst/>
          </a:prstGeom>
          <a:ln>
            <a:noFill/>
          </a:ln>
        </p:spPr>
      </p:pic>
      <p:sp>
        <p:nvSpPr>
          <p:cNvPr id="68" name="TextShape 3"/>
          <p:cNvSpPr txBox="1"/>
          <p:nvPr/>
        </p:nvSpPr>
        <p:spPr>
          <a:xfrm>
            <a:off x="6408000" y="3595954"/>
            <a:ext cx="3096000" cy="32440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Computando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um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rácio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entre as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integrais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função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distribuição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 da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função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auxiliar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chegamos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uma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eficiência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próxima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90% do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método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aceitação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rejeição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GB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figura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ao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lado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foi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obtida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para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uma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energia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1000 MeV,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concluindo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-se que o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método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gera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aleatórios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com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sucesso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GB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distribuição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dada.</a:t>
            </a:r>
            <a:endParaRPr lang="en-GB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360" y="177840"/>
            <a:ext cx="9071640" cy="1118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3200" strike="noStrik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Distribuição</a:t>
            </a:r>
            <a:r>
              <a:rPr lang="en-GB" sz="3200" strike="no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angular dos </a:t>
            </a:r>
            <a:r>
              <a:rPr lang="en-GB" sz="3200" strike="noStrik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elementos</a:t>
            </a:r>
            <a:r>
              <a:rPr lang="en-GB" sz="3200" strike="no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lang="en-GB" sz="3200" strike="noStrik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resultantes</a:t>
            </a:r>
            <a:r>
              <a:rPr lang="en-GB" sz="3200" strike="no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da </a:t>
            </a:r>
            <a:r>
              <a:rPr lang="en-GB" sz="3200" strike="noStrik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produção</a:t>
            </a:r>
            <a:r>
              <a:rPr lang="en-GB" sz="3200" strike="no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</a:rPr>
              <a:t> de pares d N/d cos(θ)</a:t>
            </a:r>
            <a:endParaRPr lang="en-GB" sz="4400" strike="noStrik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648360" y="1409040"/>
            <a:ext cx="9071640" cy="1254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lang="en-GB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geração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GB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aleatórios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fez-se </a:t>
            </a:r>
            <a:r>
              <a:rPr lang="en-GB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GB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técnica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 </a:t>
            </a:r>
            <a:r>
              <a:rPr lang="en-GB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inversa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GB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figura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está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representada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uma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energia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10 MeV.</a:t>
            </a: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Imagem 70"/>
          <p:cNvPicPr/>
          <p:nvPr/>
        </p:nvPicPr>
        <p:blipFill>
          <a:blip r:embed="rId2"/>
          <a:stretch/>
        </p:blipFill>
        <p:spPr>
          <a:xfrm>
            <a:off x="102743" y="2106202"/>
            <a:ext cx="9780996" cy="534256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1412</Words>
  <Application>Microsoft Office PowerPoint</Application>
  <PresentationFormat>Personalizados</PresentationFormat>
  <Paragraphs>120</Paragraphs>
  <Slides>27</Slides>
  <Notes>0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27</vt:i4>
      </vt:variant>
    </vt:vector>
  </HeadingPairs>
  <TitlesOfParts>
    <vt:vector size="35" baseType="lpstr">
      <vt:lpstr>Arial</vt:lpstr>
      <vt:lpstr>Cambria Math</vt:lpstr>
      <vt:lpstr>DejaVu Sans</vt:lpstr>
      <vt:lpstr>Symbol</vt:lpstr>
      <vt:lpstr>Times New Roman</vt:lpstr>
      <vt:lpstr>Wingdings</vt:lpstr>
      <vt:lpstr>Office Theme</vt:lpstr>
      <vt:lpstr>Acrobat Document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5000 MeV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What about 50 GeV?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Joao Bravo</cp:lastModifiedBy>
  <cp:revision>34</cp:revision>
  <dcterms:created xsi:type="dcterms:W3CDTF">2016-12-31T04:58:32Z</dcterms:created>
  <dcterms:modified xsi:type="dcterms:W3CDTF">2017-01-09T01:34:28Z</dcterms:modified>
  <dc:language>en-GB</dc:language>
</cp:coreProperties>
</file>