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87" r:id="rId2"/>
    <p:sldId id="288" r:id="rId3"/>
    <p:sldId id="315" r:id="rId4"/>
    <p:sldId id="289" r:id="rId5"/>
    <p:sldId id="305" r:id="rId6"/>
    <p:sldId id="304" r:id="rId7"/>
    <p:sldId id="306" r:id="rId8"/>
    <p:sldId id="320" r:id="rId9"/>
    <p:sldId id="290" r:id="rId10"/>
    <p:sldId id="316" r:id="rId11"/>
    <p:sldId id="322" r:id="rId12"/>
    <p:sldId id="321" r:id="rId13"/>
    <p:sldId id="317" r:id="rId14"/>
    <p:sldId id="318" r:id="rId15"/>
    <p:sldId id="319" r:id="rId16"/>
    <p:sldId id="323" r:id="rId17"/>
    <p:sldId id="314" r:id="rId18"/>
    <p:sldId id="298" r:id="rId1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C3A63B"/>
    <a:srgbClr val="791D1F"/>
    <a:srgbClr val="0000FF"/>
    <a:srgbClr val="4F81BD"/>
    <a:srgbClr val="00FF00"/>
    <a:srgbClr val="F9910C"/>
    <a:srgbClr val="FE9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3804" y="-15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2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07 </a:t>
            </a:r>
            <a:r>
              <a:rPr lang="pt-BR" dirty="0"/>
              <a:t>– </a:t>
            </a:r>
            <a:r>
              <a:rPr lang="pt-BR" dirty="0" smtClean="0"/>
              <a:t>Filtragem espacial II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2023-1)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Laplaciano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05157"/>
                  </p:ext>
                </p:extLst>
              </p:nvPr>
            </p:nvGraphicFramePr>
            <p:xfrm>
              <a:off x="2577042" y="858509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05157"/>
                  </p:ext>
                </p:extLst>
              </p:nvPr>
            </p:nvGraphicFramePr>
            <p:xfrm>
              <a:off x="2577042" y="858509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408" t="-1408" r="-300000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802265"/>
                  </p:ext>
                </p:extLst>
              </p:nvPr>
            </p:nvGraphicFramePr>
            <p:xfrm>
              <a:off x="4845294" y="858509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802265"/>
                  </p:ext>
                </p:extLst>
              </p:nvPr>
            </p:nvGraphicFramePr>
            <p:xfrm>
              <a:off x="4845294" y="858509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08" t="-1408" r="-300000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012291"/>
                  </p:ext>
                </p:extLst>
              </p:nvPr>
            </p:nvGraphicFramePr>
            <p:xfrm>
              <a:off x="2577042" y="2905018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012291"/>
                  </p:ext>
                </p:extLst>
              </p:nvPr>
            </p:nvGraphicFramePr>
            <p:xfrm>
              <a:off x="2577042" y="2905018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408" t="-1408" r="-300000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a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012511"/>
                  </p:ext>
                </p:extLst>
              </p:nvPr>
            </p:nvGraphicFramePr>
            <p:xfrm>
              <a:off x="4845294" y="2905018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a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012511"/>
                  </p:ext>
                </p:extLst>
              </p:nvPr>
            </p:nvGraphicFramePr>
            <p:xfrm>
              <a:off x="4845294" y="2905018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408" t="-1408" r="-300000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10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Laplaciano - aplicação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80000" y="2717089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99540" y="15109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679080" y="2717089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704000" y="2717089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56783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9144000" y="156783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3"/>
            <a:endCxn id="28" idx="1"/>
          </p:cNvCxnSpPr>
          <p:nvPr/>
        </p:nvCxnSpPr>
        <p:spPr>
          <a:xfrm>
            <a:off x="1440000" y="3347089"/>
            <a:ext cx="9562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8" idx="3"/>
            <a:endCxn id="9" idx="1"/>
          </p:cNvCxnSpPr>
          <p:nvPr/>
        </p:nvCxnSpPr>
        <p:spPr>
          <a:xfrm>
            <a:off x="2722811" y="3347089"/>
            <a:ext cx="9562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2"/>
            <a:endCxn id="28" idx="0"/>
          </p:cNvCxnSpPr>
          <p:nvPr/>
        </p:nvCxnSpPr>
        <p:spPr>
          <a:xfrm>
            <a:off x="2559540" y="2230925"/>
            <a:ext cx="0" cy="952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" idx="3"/>
          </p:cNvCxnSpPr>
          <p:nvPr/>
        </p:nvCxnSpPr>
        <p:spPr>
          <a:xfrm>
            <a:off x="4939080" y="3347089"/>
            <a:ext cx="7595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1" idx="1"/>
          </p:cNvCxnSpPr>
          <p:nvPr/>
        </p:nvCxnSpPr>
        <p:spPr>
          <a:xfrm>
            <a:off x="6944460" y="3347089"/>
            <a:ext cx="7595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0" y="2064902"/>
            <a:ext cx="180000" cy="1586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964000" y="2217302"/>
            <a:ext cx="180000" cy="1586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2396269" y="3183818"/>
                <a:ext cx="326542" cy="32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∗</m:t>
                      </m:r>
                    </m:oMath>
                  </m:oMathPara>
                </a14:m>
                <a:endParaRPr lang="pt-BR" sz="4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69" y="3183818"/>
                <a:ext cx="326542" cy="3265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de cantos arredondados 31"/>
          <p:cNvSpPr/>
          <p:nvPr/>
        </p:nvSpPr>
        <p:spPr>
          <a:xfrm>
            <a:off x="5698620" y="2889889"/>
            <a:ext cx="1245840" cy="914400"/>
          </a:xfrm>
          <a:prstGeom prst="roundRect">
            <a:avLst>
              <a:gd name="adj" fmla="val 2833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Tratar valores negativos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85408"/>
              </p:ext>
            </p:extLst>
          </p:nvPr>
        </p:nvGraphicFramePr>
        <p:xfrm>
          <a:off x="2199540" y="1510925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"/>
                <a:gridCol w="240000"/>
                <a:gridCol w="240000"/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-4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434544" y="2399038"/>
                <a:ext cx="7509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latin typeface="Cambria Math"/>
                            </a:rPr>
                            <m:t>, </m:t>
                          </m:r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4" y="2399038"/>
                <a:ext cx="750911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3275303" y="2430372"/>
                <a:ext cx="2067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)∗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200" i="1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03" y="2430372"/>
                <a:ext cx="2067554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1759163" y="1924010"/>
                <a:ext cx="434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3" y="1924010"/>
                <a:ext cx="4342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938603" y="2429816"/>
                <a:ext cx="7907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03" y="2429816"/>
                <a:ext cx="79079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1240688" y="1510925"/>
                <a:ext cx="9527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1100" i="1" dirty="0" smtClean="0">
                          <a:latin typeface="Cambria Math"/>
                        </a:rPr>
                        <m:t>𝑀</m:t>
                      </m:r>
                      <m:r>
                        <a:rPr lang="pt-BR" sz="1100" b="0" i="1" dirty="0" smtClean="0">
                          <a:latin typeface="Cambria Math"/>
                        </a:rPr>
                        <m:t>á</m:t>
                      </m:r>
                      <m:r>
                        <a:rPr lang="pt-BR" sz="1100" b="0" i="1" dirty="0" smtClean="0">
                          <a:latin typeface="Cambria Math"/>
                        </a:rPr>
                        <m:t>𝑠𝑐𝑎𝑟𝑎</m:t>
                      </m:r>
                    </m:oMath>
                    <m:oMath xmlns:m="http://schemas.openxmlformats.org/officeDocument/2006/math">
                      <m:r>
                        <a:rPr lang="pt-BR" sz="1100" b="0" i="1" dirty="0" smtClean="0">
                          <a:latin typeface="Cambria Math"/>
                        </a:rPr>
                        <m:t> </m:t>
                      </m:r>
                      <m:r>
                        <a:rPr lang="pt-BR" sz="1100" b="0" i="1" dirty="0" smtClean="0">
                          <a:latin typeface="Cambria Math"/>
                        </a:rPr>
                        <m:t>𝑙𝑎𝑝𝑙𝑎𝑐𝑖𝑎𝑛𝑎</m:t>
                      </m:r>
                    </m:oMath>
                  </m:oMathPara>
                </a14:m>
                <a:endParaRPr lang="pt-BR" sz="1100" i="1" dirty="0"/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8" y="1510925"/>
                <a:ext cx="952761" cy="430887"/>
              </a:xfrm>
              <a:prstGeom prst="rect">
                <a:avLst/>
              </a:prstGeom>
              <a:blipFill rotWithShape="1"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1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Gradiente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gradiente de uma função de duas dimensões </a:t>
                </a:r>
                <a:r>
                  <a:rPr lang="pt-BR" i="1" dirty="0"/>
                  <a:t>f(x, y) </a:t>
                </a:r>
                <a:r>
                  <a:rPr lang="pt-BR" dirty="0"/>
                  <a:t>é: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	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magnitude (tamanho) do vetor gradiente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pt-BR" dirty="0"/>
                  <a:t>), </a:t>
                </a:r>
                <a:r>
                  <a:rPr lang="pt-BR" i="1" dirty="0"/>
                  <a:t>M(x, y)</a:t>
                </a:r>
                <a:r>
                  <a:rPr lang="pt-BR" dirty="0"/>
                  <a:t>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𝑚𝑎𝑔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Ou pode ser aproximada por valores absolutos: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  <a:blipFill rotWithShape="1">
                <a:blip r:embed="rId2"/>
                <a:stretch>
                  <a:fillRect l="-230"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34438"/>
              </p:ext>
            </p:extLst>
          </p:nvPr>
        </p:nvGraphicFramePr>
        <p:xfrm>
          <a:off x="7380312" y="304901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44309"/>
              </p:ext>
            </p:extLst>
          </p:nvPr>
        </p:nvGraphicFramePr>
        <p:xfrm>
          <a:off x="7380312" y="1146509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 </a:t>
            </a:r>
            <a:r>
              <a:rPr lang="pt-BR" dirty="0" smtClean="0"/>
              <a:t>– </a:t>
            </a:r>
            <a:r>
              <a:rPr lang="pt-BR" dirty="0"/>
              <a:t>Operadores diagonais de Roberts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Os operadores diagonais de Roberts consideram as diferenças diagonais: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pt-BR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33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47011"/>
              </p:ext>
            </p:extLst>
          </p:nvPr>
        </p:nvGraphicFramePr>
        <p:xfrm>
          <a:off x="218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14787"/>
              </p:ext>
            </p:extLst>
          </p:nvPr>
        </p:nvGraphicFramePr>
        <p:xfrm>
          <a:off x="566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 </a:t>
            </a:r>
            <a:r>
              <a:rPr lang="pt-BR" dirty="0" smtClean="0"/>
              <a:t>– </a:t>
            </a:r>
            <a:r>
              <a:rPr lang="pt-BR" dirty="0"/>
              <a:t>Operadores de </a:t>
            </a:r>
            <a:r>
              <a:rPr lang="pt-BR" dirty="0" err="1"/>
              <a:t>Prewitt</a:t>
            </a:r>
            <a:r>
              <a:rPr lang="pt-BR" dirty="0"/>
              <a:t> e Sobel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62778" y="1536086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Prewitt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23655" y="350785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Sobel:</a:t>
            </a:r>
            <a:endParaRPr lang="pt-BR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15915"/>
              </p:ext>
            </p:extLst>
          </p:nvPr>
        </p:nvGraphicFramePr>
        <p:xfrm>
          <a:off x="2573874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54236"/>
              </p:ext>
            </p:extLst>
          </p:nvPr>
        </p:nvGraphicFramePr>
        <p:xfrm>
          <a:off x="4842126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40411"/>
              </p:ext>
            </p:extLst>
          </p:nvPr>
        </p:nvGraphicFramePr>
        <p:xfrm>
          <a:off x="2573874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07740"/>
              </p:ext>
            </p:extLst>
          </p:nvPr>
        </p:nvGraphicFramePr>
        <p:xfrm>
          <a:off x="4842126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215621" y="856752"/>
                <a:ext cx="506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856752"/>
                <a:ext cx="5062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4512247" y="856752"/>
                <a:ext cx="51385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856752"/>
                <a:ext cx="513859" cy="391261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215621" y="2903261"/>
                <a:ext cx="506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2903261"/>
                <a:ext cx="50622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512247" y="2903261"/>
                <a:ext cx="51385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2903261"/>
                <a:ext cx="513859" cy="391261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gradiente - aplicação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80000" y="2064902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199540" y="69954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2396269" y="1707654"/>
                <a:ext cx="326542" cy="32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∗</m:t>
                      </m:r>
                    </m:oMath>
                  </m:oMathPara>
                </a14:m>
                <a:endParaRPr lang="pt-BR" sz="4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69" y="1707654"/>
                <a:ext cx="326542" cy="3265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3679080" y="1240925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704000" y="2064902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199540" y="397710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678832" y="2888880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0" y="156783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9144000" y="156783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3"/>
            <a:endCxn id="9" idx="1"/>
          </p:cNvCxnSpPr>
          <p:nvPr/>
        </p:nvCxnSpPr>
        <p:spPr>
          <a:xfrm flipV="1">
            <a:off x="1440000" y="1870925"/>
            <a:ext cx="956269" cy="8239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3"/>
            <a:endCxn id="53" idx="1"/>
          </p:cNvCxnSpPr>
          <p:nvPr/>
        </p:nvCxnSpPr>
        <p:spPr>
          <a:xfrm>
            <a:off x="1440000" y="2694902"/>
            <a:ext cx="956269" cy="823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2"/>
            <a:endCxn id="9" idx="0"/>
          </p:cNvCxnSpPr>
          <p:nvPr/>
        </p:nvCxnSpPr>
        <p:spPr>
          <a:xfrm>
            <a:off x="2559540" y="1419542"/>
            <a:ext cx="0" cy="288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3" idx="0"/>
            <a:endCxn id="53" idx="2"/>
          </p:cNvCxnSpPr>
          <p:nvPr/>
        </p:nvCxnSpPr>
        <p:spPr>
          <a:xfrm flipV="1">
            <a:off x="2559540" y="3682151"/>
            <a:ext cx="0" cy="2949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53" idx="3"/>
            <a:endCxn id="15" idx="1"/>
          </p:cNvCxnSpPr>
          <p:nvPr/>
        </p:nvCxnSpPr>
        <p:spPr>
          <a:xfrm>
            <a:off x="2722811" y="3518880"/>
            <a:ext cx="9560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3"/>
            <a:endCxn id="10" idx="1"/>
          </p:cNvCxnSpPr>
          <p:nvPr/>
        </p:nvCxnSpPr>
        <p:spPr>
          <a:xfrm>
            <a:off x="2722811" y="1870925"/>
            <a:ext cx="9562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" idx="3"/>
          </p:cNvCxnSpPr>
          <p:nvPr/>
        </p:nvCxnSpPr>
        <p:spPr>
          <a:xfrm>
            <a:off x="4939080" y="1870925"/>
            <a:ext cx="759540" cy="8239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5" idx="3"/>
          </p:cNvCxnSpPr>
          <p:nvPr/>
        </p:nvCxnSpPr>
        <p:spPr>
          <a:xfrm flipV="1">
            <a:off x="4938832" y="2694902"/>
            <a:ext cx="759788" cy="823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12" idx="1"/>
          </p:cNvCxnSpPr>
          <p:nvPr/>
        </p:nvCxnSpPr>
        <p:spPr>
          <a:xfrm>
            <a:off x="6944460" y="2694902"/>
            <a:ext cx="7595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0" y="2064902"/>
            <a:ext cx="180000" cy="1586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964000" y="2217302"/>
            <a:ext cx="180000" cy="1586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2396269" y="3355609"/>
                <a:ext cx="326542" cy="32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∗</m:t>
                      </m:r>
                    </m:oMath>
                  </m:oMathPara>
                </a14:m>
                <a:endParaRPr lang="pt-BR" sz="4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69" y="3355609"/>
                <a:ext cx="326542" cy="3265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tângulo de cantos arredondados 56"/>
          <p:cNvSpPr/>
          <p:nvPr/>
        </p:nvSpPr>
        <p:spPr>
          <a:xfrm>
            <a:off x="5698620" y="2237702"/>
            <a:ext cx="1245840" cy="914400"/>
          </a:xfrm>
          <a:prstGeom prst="roundRect">
            <a:avLst>
              <a:gd name="adj" fmla="val 2833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>
                <a:solidFill>
                  <a:schemeClr val="tx1"/>
                </a:solidFill>
              </a:rPr>
              <a:t>Combinar os gradientes </a:t>
            </a:r>
            <a:r>
              <a:rPr lang="pt-BR" sz="1400" dirty="0" smtClean="0">
                <a:solidFill>
                  <a:schemeClr val="tx1"/>
                </a:solidFill>
              </a:rPr>
              <a:t>em x e y</a:t>
            </a:r>
            <a:endParaRPr lang="pt-BR" sz="1400" dirty="0">
              <a:solidFill>
                <a:schemeClr val="tx1"/>
              </a:solidFill>
            </a:endParaRP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01299"/>
              </p:ext>
            </p:extLst>
          </p:nvPr>
        </p:nvGraphicFramePr>
        <p:xfrm>
          <a:off x="2199540" y="699542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"/>
                <a:gridCol w="240000"/>
                <a:gridCol w="240000"/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99217"/>
              </p:ext>
            </p:extLst>
          </p:nvPr>
        </p:nvGraphicFramePr>
        <p:xfrm>
          <a:off x="2215142" y="3977102"/>
          <a:ext cx="704397" cy="73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9"/>
                <a:gridCol w="234799"/>
                <a:gridCol w="234799"/>
              </a:tblGrid>
              <a:tr h="244961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961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961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5474449" y="3324902"/>
                <a:ext cx="1694182" cy="468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/>
                            </a:rPr>
                            <m:t>𝑥</m:t>
                          </m:r>
                          <m:r>
                            <a:rPr lang="pt-BR" sz="1200" i="1">
                              <a:latin typeface="Cambria Math"/>
                            </a:rPr>
                            <m:t>, </m:t>
                          </m:r>
                          <m:r>
                            <a:rPr lang="pt-BR" sz="1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49" y="3324902"/>
                <a:ext cx="1694182" cy="4681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07791" y="3857451"/>
                <a:ext cx="1627497" cy="304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/>
                            </a:rPr>
                            <m:t>𝑥</m:t>
                          </m:r>
                          <m:r>
                            <a:rPr lang="pt-BR" sz="1200" i="1">
                              <a:latin typeface="Cambria Math"/>
                            </a:rPr>
                            <m:t>, </m:t>
                          </m:r>
                          <m:r>
                            <a:rPr lang="pt-BR" sz="1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i="1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sz="1200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91" y="3857451"/>
                <a:ext cx="1627497" cy="3048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7932544" y="1757125"/>
                <a:ext cx="8029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latin typeface="Cambria Math"/>
                            </a:rPr>
                            <m:t>, </m:t>
                          </m:r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544" y="1757125"/>
                <a:ext cx="80291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34544" y="1757124"/>
                <a:ext cx="7509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latin typeface="Cambria Math"/>
                            </a:rPr>
                            <m:t>, </m:t>
                          </m:r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4" y="1757124"/>
                <a:ext cx="750911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273476" y="963926"/>
                <a:ext cx="2067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)∗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200" i="1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76" y="963926"/>
                <a:ext cx="2067554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820637" y="699541"/>
                <a:ext cx="13789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Operador</m:t>
                      </m:r>
                      <m:r>
                        <m:rPr>
                          <m:nor/>
                        </m:rPr>
                        <a:rPr lang="pt-BR" sz="1100" b="0" i="1" dirty="0" smtClean="0"/>
                        <m:t> </m:t>
                      </m:r>
                      <m:r>
                        <m:rPr>
                          <m:nor/>
                        </m:rPr>
                        <a:rPr lang="pt-BR" sz="1100" b="0" i="1" dirty="0" smtClean="0"/>
                        <m:t>horizontal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de</m:t>
                      </m:r>
                      <m:r>
                        <m:rPr>
                          <m:nor/>
                        </m:rPr>
                        <a:rPr lang="pt-BR" sz="1100" i="1" dirty="0"/>
                        <m:t> </m:t>
                      </m:r>
                      <m:r>
                        <m:rPr>
                          <m:nor/>
                        </m:rPr>
                        <a:rPr lang="pt-BR" sz="1100" i="1" dirty="0"/>
                        <m:t>Prewitt</m:t>
                      </m:r>
                    </m:oMath>
                  </m:oMathPara>
                </a14:m>
                <a:endParaRPr lang="pt-BR" sz="1100" i="1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7" y="699541"/>
                <a:ext cx="1378903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985746" y="3977103"/>
                <a:ext cx="1213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Operador</m:t>
                      </m:r>
                      <m:r>
                        <m:rPr>
                          <m:nor/>
                        </m:rPr>
                        <a:rPr lang="pt-BR" sz="1100" b="0" i="1" dirty="0" smtClean="0"/>
                        <m:t> </m:t>
                      </m:r>
                      <m:r>
                        <m:rPr>
                          <m:nor/>
                        </m:rPr>
                        <a:rPr lang="pt-BR" sz="1100" b="0" i="1" dirty="0" smtClean="0"/>
                        <m:t>vertical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de</m:t>
                      </m:r>
                      <m:r>
                        <m:rPr>
                          <m:nor/>
                        </m:rPr>
                        <a:rPr lang="pt-BR" sz="1100" i="1" dirty="0"/>
                        <m:t> </m:t>
                      </m:r>
                      <m:r>
                        <m:rPr>
                          <m:nor/>
                        </m:rPr>
                        <a:rPr lang="pt-BR" sz="1100" i="1" dirty="0"/>
                        <m:t>Prewitt</m:t>
                      </m:r>
                    </m:oMath>
                  </m:oMathPara>
                </a14:m>
                <a:endParaRPr lang="pt-BR" sz="1100" i="1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6" y="3977103"/>
                <a:ext cx="1213794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1759163" y="1111765"/>
                <a:ext cx="434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3" y="1111765"/>
                <a:ext cx="434286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1759163" y="4372334"/>
                <a:ext cx="440377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3" y="4372334"/>
                <a:ext cx="440377" cy="3247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3264123" y="4148880"/>
                <a:ext cx="2076659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)∗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200" i="1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23" y="4148880"/>
                <a:ext cx="2076659" cy="291618"/>
              </a:xfrm>
              <a:prstGeom prst="rect">
                <a:avLst/>
              </a:prstGeom>
              <a:blipFill rotWithShape="1"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06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Processamento digital de imagens.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Disponível para download no site do autor (Exclusivo para uso pessoal)</a:t>
            </a:r>
          </a:p>
          <a:p>
            <a:pPr lvl="1"/>
            <a:r>
              <a:rPr lang="pt-BR" dirty="0">
                <a:hlinkClick r:id="rId2"/>
              </a:rPr>
              <a:t>http://dainf.ct.utfpr.edu.br/~</a:t>
            </a:r>
            <a:r>
              <a:rPr lang="pt-BR" dirty="0" smtClean="0">
                <a:hlinkClick r:id="rId2"/>
              </a:rPr>
              <a:t>hvieir/pub.html</a:t>
            </a:r>
            <a:r>
              <a:rPr lang="pt-BR" dirty="0" smtClean="0"/>
              <a:t>	</a:t>
            </a:r>
            <a:endParaRPr lang="pt-BR" dirty="0"/>
          </a:p>
          <a:p>
            <a:endParaRPr lang="pt-BR" dirty="0"/>
          </a:p>
          <a:p>
            <a:r>
              <a:rPr lang="pt-BR" dirty="0"/>
              <a:t>GONZALEZ, R.C.; WOODS, R.E.; Processamento Digital de Imagens. 3ª edição. Editora Pearson, 2009.</a:t>
            </a:r>
          </a:p>
          <a:p>
            <a:pPr lvl="1"/>
            <a:endParaRPr lang="pt-BR" dirty="0"/>
          </a:p>
          <a:p>
            <a:r>
              <a:rPr lang="pt-BR" dirty="0"/>
              <a:t>J. E. R. Queiroz, H. M. Gomes. Introdução ao Processamento Digital de Imagens.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</a:t>
            </a:r>
            <a:r>
              <a:rPr lang="pt-BR" dirty="0" smtClean="0">
                <a:hlinkClick r:id="rId3"/>
              </a:rPr>
              <a:t>hmg/disciplinas/graduacao/vc-2016.2/Rita-Tutorial-PDI.pdf</a:t>
            </a:r>
            <a:r>
              <a:rPr lang="pt-BR" dirty="0" smtClean="0"/>
              <a:t> 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{Filtragem espacial II},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Derivadas de funções discretas </a:t>
            </a:r>
            <a:r>
              <a:rPr lang="pt-BR" dirty="0" smtClean="0"/>
              <a:t>1D</a:t>
            </a:r>
          </a:p>
          <a:p>
            <a:r>
              <a:rPr lang="pt-BR" dirty="0" smtClean="0"/>
              <a:t>O Laplaciano</a:t>
            </a:r>
          </a:p>
          <a:p>
            <a:r>
              <a:rPr lang="pt-BR" dirty="0" smtClean="0"/>
              <a:t>Variações do Laplaciano</a:t>
            </a:r>
          </a:p>
          <a:p>
            <a:r>
              <a:rPr lang="pt-BR" dirty="0" smtClean="0"/>
              <a:t>O Gradiente</a:t>
            </a:r>
          </a:p>
          <a:p>
            <a:r>
              <a:rPr lang="pt-BR" dirty="0"/>
              <a:t>Operadores diagonais de </a:t>
            </a:r>
            <a:r>
              <a:rPr lang="pt-BR" dirty="0" smtClean="0"/>
              <a:t>Roberts</a:t>
            </a:r>
          </a:p>
          <a:p>
            <a:r>
              <a:rPr lang="pt-BR" dirty="0"/>
              <a:t>Operadores de </a:t>
            </a:r>
            <a:r>
              <a:rPr lang="pt-BR" dirty="0" err="1"/>
              <a:t>Prewitt</a:t>
            </a:r>
            <a:r>
              <a:rPr lang="pt-BR" dirty="0"/>
              <a:t> e Sobel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81689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7913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5585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0383"/>
                <a:ext cx="3923928" cy="2442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0383"/>
                <a:ext cx="3923928" cy="2442335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01238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2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71934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33085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85350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93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5" name="Conector reto 114"/>
            <p:cNvCxnSpPr>
              <a:stCxn id="113" idx="6"/>
              <a:endCxn id="114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26122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14080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30785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76905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4" name="Elipse 163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6" name="Conector reto 165"/>
            <p:cNvCxnSpPr>
              <a:stCxn id="164" idx="6"/>
              <a:endCxn id="165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9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6355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93656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148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82349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o 164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9" name="Elipse 158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0" name="Elipse 159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1" name="Conector reto 160"/>
            <p:cNvCxnSpPr>
              <a:stCxn id="159" idx="6"/>
              <a:endCxn id="160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o 165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2" name="Elipse 161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3" name="Elipse 162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4" name="Conector reto 163"/>
            <p:cNvCxnSpPr>
              <a:stCxn id="162" idx="6"/>
              <a:endCxn id="163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lAPLACIANO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Laplaciano de uma função de duas dimensões f(x, y)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Se separarmos o Laplaciano nas direções x e y, 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Dessa forma, o Laplaciano discreto de duas variáveis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−4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 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  <a:blipFill rotWithShape="1">
                <a:blip r:embed="rId2"/>
                <a:stretch>
                  <a:fillRect l="-86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Laplaciano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063853"/>
                  </p:ext>
                </p:extLst>
              </p:nvPr>
            </p:nvGraphicFramePr>
            <p:xfrm>
              <a:off x="6580249" y="1699911"/>
              <a:ext cx="2348015" cy="2088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1991"/>
                    <a:gridCol w="612008"/>
                    <a:gridCol w="612008"/>
                    <a:gridCol w="612008"/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-4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063853"/>
                  </p:ext>
                </p:extLst>
              </p:nvPr>
            </p:nvGraphicFramePr>
            <p:xfrm>
              <a:off x="6580249" y="1699911"/>
              <a:ext cx="2348015" cy="2088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1991"/>
                    <a:gridCol w="612008"/>
                    <a:gridCol w="612008"/>
                    <a:gridCol w="612008"/>
                  </a:tblGrid>
                  <a:tr h="360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169" r="-359524" b="-4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-4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02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35722</TotalTime>
  <Words>1893</Words>
  <Application>Microsoft Office PowerPoint</Application>
  <PresentationFormat>Apresentação na tela (16:9)</PresentationFormat>
  <Paragraphs>761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Aula 07 – Filtragem espacial II</vt:lpstr>
      <vt:lpstr>Roteiro</vt:lpstr>
      <vt:lpstr>Derivadas de funções discretas 1D</vt:lpstr>
      <vt:lpstr>Derivadas de funções discretas 1D</vt:lpstr>
      <vt:lpstr>Derivadas de funções discretas 1D</vt:lpstr>
      <vt:lpstr>Derivadas de funções discretas 1D</vt:lpstr>
      <vt:lpstr>Derivadas de funções discretas 1D</vt:lpstr>
      <vt:lpstr>O lAPLACIANO</vt:lpstr>
      <vt:lpstr>O Laplaciano</vt:lpstr>
      <vt:lpstr>Variações do Laplaciano</vt:lpstr>
      <vt:lpstr>O Laplaciano - aplicação</vt:lpstr>
      <vt:lpstr>O Gradiente</vt:lpstr>
      <vt:lpstr>O gradiente</vt:lpstr>
      <vt:lpstr>O gradiente – Operadores diagonais de Roberts</vt:lpstr>
      <vt:lpstr>O gradiente – Operadores de Prewitt e Sobel</vt:lpstr>
      <vt:lpstr>O gradiente - aplicação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294</cp:revision>
  <dcterms:created xsi:type="dcterms:W3CDTF">2020-06-26T12:40:46Z</dcterms:created>
  <dcterms:modified xsi:type="dcterms:W3CDTF">2024-01-27T20:44:57Z</dcterms:modified>
</cp:coreProperties>
</file>