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89" r:id="rId2"/>
    <p:sldId id="290" r:id="rId3"/>
    <p:sldId id="320" r:id="rId4"/>
    <p:sldId id="291" r:id="rId5"/>
    <p:sldId id="292" r:id="rId6"/>
    <p:sldId id="293" r:id="rId7"/>
    <p:sldId id="318" r:id="rId8"/>
    <p:sldId id="312" r:id="rId9"/>
    <p:sldId id="315" r:id="rId10"/>
    <p:sldId id="316" r:id="rId11"/>
    <p:sldId id="317" r:id="rId12"/>
    <p:sldId id="294" r:id="rId13"/>
    <p:sldId id="295" r:id="rId14"/>
    <p:sldId id="296" r:id="rId15"/>
    <p:sldId id="299" r:id="rId16"/>
    <p:sldId id="302" r:id="rId17"/>
    <p:sldId id="301" r:id="rId18"/>
    <p:sldId id="303" r:id="rId19"/>
    <p:sldId id="304" r:id="rId20"/>
    <p:sldId id="298" r:id="rId21"/>
    <p:sldId id="305" r:id="rId22"/>
    <p:sldId id="306" r:id="rId23"/>
    <p:sldId id="297" r:id="rId24"/>
    <p:sldId id="309" r:id="rId25"/>
    <p:sldId id="308" r:id="rId26"/>
    <p:sldId id="310" r:id="rId27"/>
    <p:sldId id="288" r:id="rId28"/>
    <p:sldId id="311" r:id="rId2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6600"/>
    <a:srgbClr val="F9910C"/>
    <a:srgbClr val="FE9611"/>
    <a:srgbClr val="C3A63B"/>
    <a:srgbClr val="791D1F"/>
    <a:srgbClr val="0000FF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>
        <p:scale>
          <a:sx n="100" d="100"/>
          <a:sy n="100" d="100"/>
        </p:scale>
        <p:origin x="-2124" y="-8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rgbClr val="00000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0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0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80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80.png"/><Relationship Id="rId10" Type="http://schemas.openxmlformats.org/officeDocument/2006/relationships/image" Target="../media/image11.png"/><Relationship Id="rId4" Type="http://schemas.openxmlformats.org/officeDocument/2006/relationships/image" Target="../media/image170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09 </a:t>
            </a:r>
            <a:r>
              <a:rPr lang="pt-BR" dirty="0"/>
              <a:t>– Segmentação de imagens </a:t>
            </a:r>
            <a:r>
              <a:rPr lang="pt-BR" dirty="0" smtClean="0"/>
              <a:t>II - </a:t>
            </a:r>
            <a:r>
              <a:rPr lang="pt-BR" dirty="0" err="1" smtClean="0"/>
              <a:t>Limiarização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392 – Introdução ao Processamento Digital de Imagens (</a:t>
            </a:r>
            <a:r>
              <a:rPr lang="pt-BR" sz="2200" dirty="0" smtClean="0">
                <a:solidFill>
                  <a:schemeClr val="bg1"/>
                </a:solidFill>
              </a:rPr>
              <a:t>2023-1)</a:t>
            </a:r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Limiarização</a:t>
            </a:r>
            <a:r>
              <a:rPr lang="pt-BR" dirty="0"/>
              <a:t> global simples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55776" y="540000"/>
            <a:ext cx="6588224" cy="4408014"/>
          </a:xfrm>
        </p:spPr>
        <p:txBody>
          <a:bodyPr>
            <a:normAutofit/>
          </a:bodyPr>
          <a:lstStyle/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 2.9546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[3, 6, 5, 3, 6, 7, 6, 3, 5, 7, 3]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[2, 1, 1, 1, 0]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(3 + 6 + 5 + 3 + 6 + 7 + 6 + 3 + 5 + 7 + 3) / 11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=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54 / 11 = 4.9091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(2 + 1 + 1 + 1 + 0) / 5 = 1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(4.9091 + 1) / 2 = 2.9546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– 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 = |2.9546 – 2.9546| = 0.0 &lt;= ∆T, então, fim do algoritmo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846107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220667" y="604280"/>
            <a:ext cx="872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Imagem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3564" y="2205316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min(I) =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= 0.001</a:t>
            </a:r>
            <a:endParaRPr lang="pt-BR" sz="1400" dirty="0"/>
          </a:p>
        </p:txBody>
      </p:sp>
      <p:sp>
        <p:nvSpPr>
          <p:cNvPr id="15" name="Triângulo isósceles 14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Triângulo isósceles 15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79877"/>
              </p:ext>
            </p:extLst>
          </p:nvPr>
        </p:nvGraphicFramePr>
        <p:xfrm>
          <a:off x="2555776" y="2643758"/>
          <a:ext cx="583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riângulo isósceles 17"/>
          <p:cNvSpPr/>
          <p:nvPr/>
        </p:nvSpPr>
        <p:spPr>
          <a:xfrm flipH="1">
            <a:off x="3818020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Triângulo isósceles 18"/>
          <p:cNvSpPr/>
          <p:nvPr/>
        </p:nvSpPr>
        <p:spPr>
          <a:xfrm flipH="1">
            <a:off x="5050231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779912" y="4463008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pt-BR" sz="1200" dirty="0"/>
          </a:p>
        </p:txBody>
      </p:sp>
      <p:sp>
        <p:nvSpPr>
          <p:cNvPr id="21" name="Retângulo 20"/>
          <p:cNvSpPr/>
          <p:nvPr/>
        </p:nvSpPr>
        <p:spPr>
          <a:xfrm>
            <a:off x="5012493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/>
          </a:p>
        </p:txBody>
      </p:sp>
      <p:cxnSp>
        <p:nvCxnSpPr>
          <p:cNvPr id="22" name="Conector de seta reta 21"/>
          <p:cNvCxnSpPr/>
          <p:nvPr/>
        </p:nvCxnSpPr>
        <p:spPr>
          <a:xfrm flipV="1">
            <a:off x="3928128" y="4601506"/>
            <a:ext cx="1084365" cy="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4396202" y="4635692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/>
          </a:p>
        </p:txBody>
      </p:sp>
      <p:sp>
        <p:nvSpPr>
          <p:cNvPr id="24" name="Triângulo isósceles 23"/>
          <p:cNvSpPr/>
          <p:nvPr/>
        </p:nvSpPr>
        <p:spPr>
          <a:xfrm flipH="1">
            <a:off x="5501547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5462865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/>
          </a:p>
        </p:txBody>
      </p:sp>
      <p:sp>
        <p:nvSpPr>
          <p:cNvPr id="26" name="Retângulo 25"/>
          <p:cNvSpPr/>
          <p:nvPr/>
        </p:nvSpPr>
        <p:spPr>
          <a:xfrm>
            <a:off x="5237309" y="4635695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59969" y="4601506"/>
            <a:ext cx="30289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iângulo isósceles 27"/>
          <p:cNvSpPr/>
          <p:nvPr/>
        </p:nvSpPr>
        <p:spPr>
          <a:xfrm flipH="1">
            <a:off x="5731637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693898" y="4463006"/>
            <a:ext cx="390270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3,4</a:t>
            </a:r>
            <a:endParaRPr lang="pt-BR" sz="1200" dirty="0"/>
          </a:p>
        </p:txBody>
      </p:sp>
      <p:sp>
        <p:nvSpPr>
          <p:cNvPr id="30" name="Retângulo 29"/>
          <p:cNvSpPr/>
          <p:nvPr/>
        </p:nvSpPr>
        <p:spPr>
          <a:xfrm>
            <a:off x="5572953" y="4632919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sz="1200" dirty="0"/>
          </a:p>
        </p:txBody>
      </p:sp>
      <p:cxnSp>
        <p:nvCxnSpPr>
          <p:cNvPr id="42" name="Conector de seta reta 41"/>
          <p:cNvCxnSpPr>
            <a:stCxn id="25" idx="3"/>
            <a:endCxn id="29" idx="1"/>
          </p:cNvCxnSpPr>
          <p:nvPr/>
        </p:nvCxnSpPr>
        <p:spPr>
          <a:xfrm>
            <a:off x="5610341" y="4601506"/>
            <a:ext cx="835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Limiarização</a:t>
            </a:r>
            <a:r>
              <a:rPr lang="pt-BR" dirty="0"/>
              <a:t> global simples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55776" y="540000"/>
            <a:ext cx="6588224" cy="4408014"/>
          </a:xfrm>
        </p:spPr>
        <p:txBody>
          <a:bodyPr>
            <a:normAutofit/>
          </a:bodyPr>
          <a:lstStyle/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 2.9546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[3, 6, 5, 3, 6, 7, 6, 3, 5, 7, 3]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[2, 1, 1, 1, 0]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(3 + 6 + 5 + 3 + 6 + 7 + 6 + 3 + 5 + 7 + 3) / 11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=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54 / 11 = 4.9091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(2 + 1 + 1 + 1 + 0) / 5 = 1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(4.9091 + 1) / 2 = 2.9546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– 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 = |2.9546 – 2.9546| = 0.0 &lt;= ∆T, então, fim do algoritmo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572106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220667" y="604280"/>
            <a:ext cx="872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Imagem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20667" y="2758650"/>
            <a:ext cx="912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Imagem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I’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73564" y="2205316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min(I) =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= 0.001</a:t>
            </a:r>
            <a:endParaRPr lang="pt-BR" sz="1400" dirty="0"/>
          </a:p>
        </p:txBody>
      </p:sp>
      <p:sp>
        <p:nvSpPr>
          <p:cNvPr id="17" name="Triângulo isósceles 16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Triângulo isósceles 17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565227"/>
              </p:ext>
            </p:extLst>
          </p:nvPr>
        </p:nvGraphicFramePr>
        <p:xfrm>
          <a:off x="220667" y="3072110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riângulo isósceles 19"/>
          <p:cNvSpPr/>
          <p:nvPr/>
        </p:nvSpPr>
        <p:spPr>
          <a:xfrm rot="5400000" flipH="1">
            <a:off x="1827521" y="301869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Triângulo isósceles 20"/>
          <p:cNvSpPr/>
          <p:nvPr/>
        </p:nvSpPr>
        <p:spPr>
          <a:xfrm rot="10800000" flipH="1">
            <a:off x="148668" y="4691229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22243"/>
              </p:ext>
            </p:extLst>
          </p:nvPr>
        </p:nvGraphicFramePr>
        <p:xfrm>
          <a:off x="2555776" y="2643758"/>
          <a:ext cx="583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riângulo isósceles 32"/>
          <p:cNvSpPr/>
          <p:nvPr/>
        </p:nvSpPr>
        <p:spPr>
          <a:xfrm flipH="1">
            <a:off x="5731637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693898" y="4463006"/>
            <a:ext cx="390270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pt-BR" sz="1200" dirty="0"/>
          </a:p>
        </p:txBody>
      </p:sp>
      <p:cxnSp>
        <p:nvCxnSpPr>
          <p:cNvPr id="3" name="Conector reto 2"/>
          <p:cNvCxnSpPr>
            <a:endCxn id="33" idx="0"/>
          </p:cNvCxnSpPr>
          <p:nvPr/>
        </p:nvCxnSpPr>
        <p:spPr>
          <a:xfrm>
            <a:off x="5767637" y="2643758"/>
            <a:ext cx="0" cy="175019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4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2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smtClean="0"/>
              <a:t>método </a:t>
            </a:r>
            <a:r>
              <a:rPr lang="pt-BR" dirty="0"/>
              <a:t>de </a:t>
            </a:r>
            <a:r>
              <a:rPr lang="pt-BR" dirty="0" err="1"/>
              <a:t>Otsu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Calcular o histograma normalizado da imagem de entrada:</a:t>
                </a: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Designar os componentes do histograma como </a:t>
                </a:r>
                <a:r>
                  <a:rPr lang="pt-BR" dirty="0" err="1"/>
                  <a:t>p</a:t>
                </a:r>
                <a:r>
                  <a:rPr lang="pt-BR" baseline="-25000" dirty="0" err="1"/>
                  <a:t>i</a:t>
                </a:r>
                <a:r>
                  <a:rPr lang="pt-BR" dirty="0"/>
                  <a:t>, i = 0, 1, ..., L-1.</a:t>
                </a:r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Calcular as somas acumuladas, P</a:t>
                </a:r>
                <a:r>
                  <a:rPr lang="pt-BR" baseline="-25000" dirty="0"/>
                  <a:t>1</a:t>
                </a:r>
                <a:r>
                  <a:rPr lang="pt-BR" dirty="0"/>
                  <a:t>(k), para k=0, 1, 2, ..., L-1, de acordo com:</a:t>
                </a: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Calcular as médias acumuladas m(k), para k=0, 1, 2, ..., L-1, de acordo com:</a:t>
                </a:r>
                <a:endParaRPr lang="pt-BR" i="1" dirty="0">
                  <a:latin typeface="Cambria Math"/>
                </a:endParaRP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Calcular a intensidade média global, </a:t>
                </a:r>
                <a:r>
                  <a:rPr lang="pt-BR" i="1" dirty="0" err="1"/>
                  <a:t>m</a:t>
                </a:r>
                <a:r>
                  <a:rPr lang="pt-BR" i="1" baseline="-25000" dirty="0" err="1"/>
                  <a:t>G</a:t>
                </a:r>
                <a:r>
                  <a:rPr lang="pt-BR" dirty="0"/>
                  <a:t>, de acordo com:</a:t>
                </a:r>
                <a:endParaRPr lang="pt-BR" i="1" dirty="0">
                  <a:latin typeface="Cambria Math"/>
                </a:endParaRP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𝐿</m:t>
                        </m:r>
                        <m:r>
                          <a:rPr lang="pt-BR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Calcular a variância entre classes,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𝐵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(</m:t>
                    </m:r>
                    <m:r>
                      <a:rPr lang="pt-BR" i="1">
                        <a:latin typeface="Cambria Math"/>
                      </a:rPr>
                      <m:t>𝑘</m:t>
                    </m:r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/>
                  <a:t>, para k=0, 1, 2, ..., L-1, de acordo com:</a:t>
                </a: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𝐵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𝐺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𝐺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reescrita como: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𝐵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𝐺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latin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r>
                              <a:rPr lang="pt-BR" i="1">
                                <a:latin typeface="Cambria Math"/>
                              </a:rPr>
                              <m:t>𝑘</m:t>
                            </m:r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pt-BR" dirty="0"/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O limiar de </a:t>
                </a:r>
                <a:r>
                  <a:rPr lang="pt-BR" dirty="0" err="1"/>
                  <a:t>Otsu</a:t>
                </a:r>
                <a:r>
                  <a:rPr lang="pt-BR" dirty="0"/>
                  <a:t>, k*, é valor de k para o qual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𝐵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pt-BR" dirty="0"/>
                  <a:t> é máxima. </a:t>
                </a: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Se ocorrer mais de uma máxima, K* é a média dos valores de k correspondentes</a:t>
                </a:r>
              </a:p>
              <a:p>
                <a:pPr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pt-BR" dirty="0"/>
                  <a:t>Obter a medida de </a:t>
                </a:r>
                <a:r>
                  <a:rPr lang="pt-BR" dirty="0" err="1"/>
                  <a:t>separabilidade</a:t>
                </a:r>
                <a:r>
                  <a:rPr lang="pt-BR" dirty="0"/>
                  <a:t>, </a:t>
                </a:r>
                <a:r>
                  <a:rPr lang="el-GR" dirty="0"/>
                  <a:t>η</a:t>
                </a:r>
                <a:r>
                  <a:rPr lang="pt-BR" dirty="0"/>
                  <a:t>*, considerando k = k* na equação:</a:t>
                </a:r>
                <a:endParaRPr lang="pt-BR" i="1" dirty="0">
                  <a:latin typeface="Cambria Math"/>
                  <a:ea typeface="Cambria Math"/>
                </a:endParaRPr>
              </a:p>
              <a:p>
                <a:pPr lvl="1">
                  <a:lnSpc>
                    <a:spcPct val="120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𝜂</m:t>
                    </m:r>
                    <m:d>
                      <m:d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𝐵</m:t>
                            </m:r>
                          </m:sub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latin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𝐺</m:t>
                            </m:r>
                          </m:sub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	em que: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𝐺</m:t>
                        </m:r>
                      </m:sub>
                      <m:sup>
                        <m:r>
                          <a:rPr lang="pt-B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277" b="-5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6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747511"/>
                  </p:ext>
                </p:extLst>
              </p:nvPr>
            </p:nvGraphicFramePr>
            <p:xfrm>
              <a:off x="3005176" y="771550"/>
              <a:ext cx="5959312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000" marR="72000" marT="46800" marB="468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747511"/>
                  </p:ext>
                </p:extLst>
              </p:nvPr>
            </p:nvGraphicFramePr>
            <p:xfrm>
              <a:off x="3005176" y="771550"/>
              <a:ext cx="5959312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79412" t="-6557" r="-240441" b="-9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9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000" marR="72000" marT="46800" marB="468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tângulo 8"/>
          <p:cNvSpPr/>
          <p:nvPr/>
        </p:nvSpPr>
        <p:spPr>
          <a:xfrm>
            <a:off x="323521" y="604280"/>
            <a:ext cx="872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Imagem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95521" y="2211710"/>
            <a:ext cx="1837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16 pixels (4 x 4)</a:t>
            </a:r>
          </a:p>
          <a:p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 bits = 8 níveis de cinza.</a:t>
            </a:r>
          </a:p>
          <a:p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[0, ..., 7]</a:t>
            </a:r>
            <a:endParaRPr lang="pt-BR" sz="1200" dirty="0"/>
          </a:p>
        </p:txBody>
      </p:sp>
      <p:graphicFrame>
        <p:nvGraphicFramePr>
          <p:cNvPr id="1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85547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05494"/>
              </p:ext>
            </p:extLst>
          </p:nvPr>
        </p:nvGraphicFramePr>
        <p:xfrm>
          <a:off x="220667" y="3003990"/>
          <a:ext cx="1944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riângulo isósceles 16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Triângulo isósceles 17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2706063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2706063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3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18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666758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666758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3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4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8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9624040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9624040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𝑮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3.6875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r="-1852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5267928" y="3731450"/>
            <a:ext cx="9144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10" idx="4"/>
            <a:endCxn id="9" idx="0"/>
          </p:cNvCxnSpPr>
          <p:nvPr/>
        </p:nvCxnSpPr>
        <p:spPr>
          <a:xfrm flipH="1">
            <a:off x="5724511" y="4125150"/>
            <a:ext cx="617" cy="309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4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5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  <a:blipFill rotWithShape="1">
                <a:blip r:embed="rId6"/>
                <a:stretch>
                  <a:fillRect l="-5652" t="-134091" r="-53043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0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075160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075160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𝑮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3.6875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r="-1852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5267928" y="3731450"/>
            <a:ext cx="9144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10" idx="4"/>
            <a:endCxn id="9" idx="0"/>
          </p:cNvCxnSpPr>
          <p:nvPr/>
        </p:nvCxnSpPr>
        <p:spPr>
          <a:xfrm flipH="1">
            <a:off x="5724511" y="4125150"/>
            <a:ext cx="617" cy="309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4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5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  <a:blipFill rotWithShape="1">
                <a:blip r:embed="rId6"/>
                <a:stretch>
                  <a:fillRect l="-5652" t="-134091" r="-53043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431035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431035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𝑮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3.6875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r="-1852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5267928" y="3731450"/>
            <a:ext cx="9144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10" idx="4"/>
            <a:endCxn id="9" idx="0"/>
          </p:cNvCxnSpPr>
          <p:nvPr/>
        </p:nvCxnSpPr>
        <p:spPr>
          <a:xfrm flipH="1">
            <a:off x="5724511" y="4125150"/>
            <a:ext cx="617" cy="309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2884169" y="2258142"/>
            <a:ext cx="525629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976686" y="2258090"/>
            <a:ext cx="1152128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3+4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5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6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  <a:blipFill rotWithShape="1">
                <a:blip r:embed="rId7"/>
                <a:stretch>
                  <a:fillRect l="-5652" t="-134091" r="-53043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4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Limiarização</a:t>
            </a:r>
            <a:endParaRPr lang="pt-BR" dirty="0"/>
          </a:p>
          <a:p>
            <a:r>
              <a:rPr lang="pt-BR" dirty="0" err="1" smtClean="0"/>
              <a:t>Limiarização</a:t>
            </a:r>
            <a:r>
              <a:rPr lang="pt-BR" dirty="0" smtClean="0"/>
              <a:t> </a:t>
            </a:r>
            <a:r>
              <a:rPr lang="pt-BR" dirty="0"/>
              <a:t>global </a:t>
            </a:r>
            <a:r>
              <a:rPr lang="pt-BR" dirty="0" smtClean="0"/>
              <a:t>simples</a:t>
            </a:r>
          </a:p>
          <a:p>
            <a:r>
              <a:rPr lang="pt-BR" dirty="0"/>
              <a:t>O método de </a:t>
            </a:r>
            <a:r>
              <a:rPr lang="pt-BR" dirty="0" err="1" smtClean="0"/>
              <a:t>Otsu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8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2840748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2840748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ysClr val="windowText" lastClr="000000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ysClr val="windowText" lastClr="000000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ysClr val="windowText" lastClr="000000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𝑮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3.6875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r="-1852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5267928" y="3731450"/>
            <a:ext cx="9144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10" idx="4"/>
            <a:endCxn id="9" idx="0"/>
          </p:cNvCxnSpPr>
          <p:nvPr/>
        </p:nvCxnSpPr>
        <p:spPr>
          <a:xfrm flipH="1">
            <a:off x="5724511" y="4125150"/>
            <a:ext cx="617" cy="309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3+4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2884169" y="2258142"/>
            <a:ext cx="525629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976686" y="2258090"/>
            <a:ext cx="1152128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5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6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  <a:blipFill rotWithShape="1">
                <a:blip r:embed="rId7"/>
                <a:stretch>
                  <a:fillRect l="-5652" t="-134091" r="-53043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28796" y="3604037"/>
                <a:ext cx="1330684" cy="581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3604037"/>
                <a:ext cx="1330684" cy="58176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1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9323076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0.84985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1.35425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0.17798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0.11816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0.00000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0.21533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1.00269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1.37158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9323076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3278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0.84985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1.35425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0.17798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0.11816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0.00000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0.21533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1.00269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1.37158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7589112" y="4158527"/>
                <a:ext cx="1357872" cy="355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𝑮</m:t>
                        </m:r>
                      </m:sub>
                      <m:sup>
                        <m:r>
                          <a:rPr lang="pt-B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5.08984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12" y="4158527"/>
                <a:ext cx="1357872" cy="355610"/>
              </a:xfrm>
              <a:prstGeom prst="rect">
                <a:avLst/>
              </a:prstGeom>
              <a:blipFill rotWithShape="1">
                <a:blip r:embed="rId3"/>
                <a:stretch>
                  <a:fillRect r="-1794" b="-20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𝑮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3.6875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852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5267928" y="3731450"/>
            <a:ext cx="9144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10" idx="4"/>
            <a:endCxn id="9" idx="0"/>
          </p:cNvCxnSpPr>
          <p:nvPr/>
        </p:nvCxnSpPr>
        <p:spPr>
          <a:xfrm flipH="1">
            <a:off x="5724511" y="4125150"/>
            <a:ext cx="617" cy="309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3+4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2884169" y="2258142"/>
            <a:ext cx="525629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976686" y="2258090"/>
            <a:ext cx="1152128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6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7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  <a:blipFill rotWithShape="1">
                <a:blip r:embed="rId8"/>
                <a:stretch>
                  <a:fillRect l="-5652" t="-134091" r="-53043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28796" y="3604037"/>
                <a:ext cx="1330684" cy="581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3604037"/>
                <a:ext cx="1330684" cy="58176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28796" y="4239270"/>
                <a:ext cx="2049279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𝐺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4239270"/>
                <a:ext cx="2049279" cy="533479"/>
              </a:xfrm>
              <a:prstGeom prst="rect">
                <a:avLst/>
              </a:prstGeom>
              <a:blipFill rotWithShape="1">
                <a:blip r:embed="rId11"/>
                <a:stretch>
                  <a:fillRect l="-6250" t="-134091" r="-2381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 21"/>
          <p:cNvSpPr/>
          <p:nvPr/>
        </p:nvSpPr>
        <p:spPr>
          <a:xfrm>
            <a:off x="1434309" y="3741030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em que: </a:t>
            </a:r>
          </a:p>
        </p:txBody>
      </p:sp>
    </p:spTree>
    <p:extLst>
      <p:ext uri="{BB962C8B-B14F-4D97-AF65-F5344CB8AC3E}">
        <p14:creationId xmlns:p14="http://schemas.microsoft.com/office/powerpoint/2010/main" val="27051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646660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0.84985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1.35425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0.17798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0.11816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0.00000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0.21533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1.00269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1.37158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646660"/>
                  </p:ext>
                </p:extLst>
              </p:nvPr>
            </p:nvGraphicFramePr>
            <p:xfrm>
              <a:off x="3005176" y="771550"/>
              <a:ext cx="595931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  <a:gridCol w="828769"/>
                    <a:gridCol w="828769"/>
                    <a:gridCol w="540000"/>
                    <a:gridCol w="145262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6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m(k)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79412" t="-6557" r="-240441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11345" t="-6557" b="-83278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0.84985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1.35425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0.3125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0.17798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0.11816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0.00000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0.21533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2.8125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1.00269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1.0000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>
                              <a:solidFill>
                                <a:schemeClr val="tx1"/>
                              </a:solidFill>
                            </a:rPr>
                            <a:t>3.6875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1.37158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7589112" y="4158527"/>
                <a:ext cx="1357872" cy="355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𝑮</m:t>
                        </m:r>
                      </m:sub>
                      <m:sup>
                        <m:r>
                          <a:rPr lang="pt-B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5.08984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12" y="4158527"/>
                <a:ext cx="1357872" cy="355610"/>
              </a:xfrm>
              <a:prstGeom prst="rect">
                <a:avLst/>
              </a:prstGeom>
              <a:blipFill rotWithShape="1">
                <a:blip r:embed="rId3"/>
                <a:stretch>
                  <a:fillRect r="-1794" b="-20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7459269" y="4563554"/>
                <a:ext cx="16175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𝜼</m:t>
                    </m:r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pt-B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pt-B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)=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0.81717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69" y="4563554"/>
                <a:ext cx="1617559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455" r="-1509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𝑮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3.6875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15" y="4434195"/>
                <a:ext cx="1314592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852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5267928" y="3731450"/>
            <a:ext cx="9144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10" idx="4"/>
            <a:endCxn id="9" idx="0"/>
          </p:cNvCxnSpPr>
          <p:nvPr/>
        </p:nvCxnSpPr>
        <p:spPr>
          <a:xfrm flipH="1">
            <a:off x="5724511" y="4125150"/>
            <a:ext cx="617" cy="309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3+4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997207"/>
                <a:ext cx="2131224" cy="5533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2884169" y="2258142"/>
            <a:ext cx="525629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976686" y="2258090"/>
            <a:ext cx="1152128" cy="7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611373"/>
                <a:ext cx="1493742" cy="537840"/>
              </a:xfrm>
              <a:prstGeom prst="rect">
                <a:avLst/>
              </a:prstGeom>
              <a:blipFill rotWithShape="1">
                <a:blip r:embed="rId7"/>
                <a:stretch>
                  <a:fillRect t="-131461" r="-55102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202686"/>
                <a:ext cx="1539396" cy="537840"/>
              </a:xfrm>
              <a:prstGeom prst="rect">
                <a:avLst/>
              </a:prstGeom>
              <a:blipFill rotWithShape="1">
                <a:blip r:embed="rId8"/>
                <a:stretch>
                  <a:fillRect t="-131461" r="-50000" b="-20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1793999"/>
                <a:ext cx="1405513" cy="533479"/>
              </a:xfrm>
              <a:prstGeom prst="rect">
                <a:avLst/>
              </a:prstGeom>
              <a:blipFill rotWithShape="1">
                <a:blip r:embed="rId9"/>
                <a:stretch>
                  <a:fillRect l="-5652" t="-134091" r="-53043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2380951"/>
                <a:ext cx="2413096" cy="5627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28796" y="3604037"/>
                <a:ext cx="1330684" cy="581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3604037"/>
                <a:ext cx="1330684" cy="58176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28796" y="4239270"/>
                <a:ext cx="2049279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𝐺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" y="4239270"/>
                <a:ext cx="2049279" cy="533479"/>
              </a:xfrm>
              <a:prstGeom prst="rect">
                <a:avLst/>
              </a:prstGeom>
              <a:blipFill rotWithShape="1">
                <a:blip r:embed="rId12"/>
                <a:stretch>
                  <a:fillRect l="-6250" t="-134091" r="-2381" b="-20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 21"/>
          <p:cNvSpPr/>
          <p:nvPr/>
        </p:nvSpPr>
        <p:spPr>
          <a:xfrm>
            <a:off x="1434309" y="3741030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em que: </a:t>
            </a:r>
          </a:p>
        </p:txBody>
      </p:sp>
    </p:spTree>
    <p:extLst>
      <p:ext uri="{BB962C8B-B14F-4D97-AF65-F5344CB8AC3E}">
        <p14:creationId xmlns:p14="http://schemas.microsoft.com/office/powerpoint/2010/main" val="38549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46326"/>
              </p:ext>
            </p:extLst>
          </p:nvPr>
        </p:nvGraphicFramePr>
        <p:xfrm>
          <a:off x="5760456" y="954250"/>
          <a:ext cx="291600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203408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203408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8676" t="-3279" r="-735" b="-8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639903"/>
              </p:ext>
            </p:extLst>
          </p:nvPr>
        </p:nvGraphicFramePr>
        <p:xfrm>
          <a:off x="467544" y="95425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67544" y="954250"/>
            <a:ext cx="1800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467544" y="954250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57918"/>
              </p:ext>
            </p:extLst>
          </p:nvPr>
        </p:nvGraphicFramePr>
        <p:xfrm>
          <a:off x="467544" y="2859782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467544" y="2859782"/>
            <a:ext cx="1800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67544" y="2859782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25540"/>
              </p:ext>
            </p:extLst>
          </p:nvPr>
        </p:nvGraphicFramePr>
        <p:xfrm>
          <a:off x="5760456" y="954250"/>
          <a:ext cx="291600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787939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787939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8676" t="-3279" r="-735" b="-8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406784"/>
              </p:ext>
            </p:extLst>
          </p:nvPr>
        </p:nvGraphicFramePr>
        <p:xfrm>
          <a:off x="467544" y="95425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67544" y="954250"/>
            <a:ext cx="1800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467544" y="954250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467544" y="2859782"/>
            <a:ext cx="1800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67544" y="2859782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683032"/>
              </p:ext>
            </p:extLst>
          </p:nvPr>
        </p:nvGraphicFramePr>
        <p:xfrm>
          <a:off x="467544" y="2859782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9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44228"/>
              </p:ext>
            </p:extLst>
          </p:nvPr>
        </p:nvGraphicFramePr>
        <p:xfrm>
          <a:off x="5760456" y="954250"/>
          <a:ext cx="291600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1527633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1527633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8676" t="-3279" r="-735" b="-8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444975"/>
              </p:ext>
            </p:extLst>
          </p:nvPr>
        </p:nvGraphicFramePr>
        <p:xfrm>
          <a:off x="467544" y="95425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67544" y="954250"/>
            <a:ext cx="1800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467544" y="954250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67544" y="2859782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6408982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 rot="18900000">
            <a:off x="5978145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0.9065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6733300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 rot="18900000">
            <a:off x="6302463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2.8763</a:t>
            </a:r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7057618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 rot="18900000">
            <a:off x="6626781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3.2830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7381936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 rot="18900000">
            <a:off x="6951099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4.1592</a:t>
            </a:r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7706254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 rot="18900000">
            <a:off x="7275417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4.1592</a:t>
            </a:r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8030572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 rot="18900000">
            <a:off x="7599735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 smtClean="0"/>
              <a:t>3.3443</a:t>
            </a:r>
            <a:endParaRPr lang="pt-BR" sz="1200" dirty="0"/>
          </a:p>
        </p:txBody>
      </p:sp>
      <p:cxnSp>
        <p:nvCxnSpPr>
          <p:cNvPr id="32" name="Conector de seta reta 31"/>
          <p:cNvCxnSpPr/>
          <p:nvPr/>
        </p:nvCxnSpPr>
        <p:spPr>
          <a:xfrm flipV="1">
            <a:off x="8354887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 rot="18900000">
            <a:off x="7924050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1.5675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5455582" y="4007232"/>
                <a:ext cx="514821" cy="385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  <m:sub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  <m:sup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82" y="4007232"/>
                <a:ext cx="514821" cy="3858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777999"/>
              </p:ext>
            </p:extLst>
          </p:nvPr>
        </p:nvGraphicFramePr>
        <p:xfrm>
          <a:off x="467544" y="2859782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7" name="Conector de seta reta 36"/>
          <p:cNvCxnSpPr/>
          <p:nvPr/>
        </p:nvCxnSpPr>
        <p:spPr>
          <a:xfrm>
            <a:off x="467544" y="2859782"/>
            <a:ext cx="1800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2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 err="1"/>
              <a:t>Otsu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59269"/>
              </p:ext>
            </p:extLst>
          </p:nvPr>
        </p:nvGraphicFramePr>
        <p:xfrm>
          <a:off x="5760456" y="954250"/>
          <a:ext cx="291600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5842816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pt-B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pt-BR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ela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5842816"/>
                  </p:ext>
                </p:extLst>
              </p:nvPr>
            </p:nvGraphicFramePr>
            <p:xfrm>
              <a:off x="2861776" y="922272"/>
              <a:ext cx="230914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410"/>
                    <a:gridCol w="352200"/>
                    <a:gridCol w="828769"/>
                    <a:gridCol w="8287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r>
                            <a:rPr lang="pt-BR" sz="1400" i="1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pt-BR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8676" t="-3279" r="-735" b="-8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0.906510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2.876302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3.283026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0.2500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0.0000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4.159288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3.344389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0.1875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1.567522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>
                              <a:solidFill>
                                <a:schemeClr val="tx1"/>
                              </a:solidFill>
                            </a:rPr>
                            <a:t>0.1250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</a:rPr>
                            <a:t>----</a:t>
                          </a:r>
                          <a:endParaRPr lang="pt-B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754091"/>
              </p:ext>
            </p:extLst>
          </p:nvPr>
        </p:nvGraphicFramePr>
        <p:xfrm>
          <a:off x="467544" y="95425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67544" y="954250"/>
            <a:ext cx="1800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467544" y="954250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965781"/>
              </p:ext>
            </p:extLst>
          </p:nvPr>
        </p:nvGraphicFramePr>
        <p:xfrm>
          <a:off x="467544" y="2859782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467544" y="2859782"/>
            <a:ext cx="1800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67544" y="2859782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6408982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 rot="18900000">
            <a:off x="5978145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0.9065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6733300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 rot="18900000">
            <a:off x="6302463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2.8763</a:t>
            </a:r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7057618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 rot="18900000">
            <a:off x="6626781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3.2830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7381936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 rot="18900000">
            <a:off x="6951099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4.1592</a:t>
            </a:r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7706254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 rot="18900000">
            <a:off x="7275417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4.1592</a:t>
            </a:r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8030572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 rot="18900000">
            <a:off x="7599735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 smtClean="0"/>
              <a:t>3.3443</a:t>
            </a:r>
            <a:endParaRPr lang="pt-BR" sz="1200" dirty="0"/>
          </a:p>
        </p:txBody>
      </p:sp>
      <p:cxnSp>
        <p:nvCxnSpPr>
          <p:cNvPr id="32" name="Conector de seta reta 31"/>
          <p:cNvCxnSpPr/>
          <p:nvPr/>
        </p:nvCxnSpPr>
        <p:spPr>
          <a:xfrm flipV="1">
            <a:off x="8354887" y="365187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 rot="18900000">
            <a:off x="7924050" y="4061788"/>
            <a:ext cx="61587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200" dirty="0"/>
              <a:t>1.5675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5455582" y="4007232"/>
                <a:ext cx="514821" cy="385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  <m:sub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  <m:sup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82" y="4007232"/>
                <a:ext cx="514821" cy="3858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>
            <a:stCxn id="38" idx="0"/>
          </p:cNvCxnSpPr>
          <p:nvPr/>
        </p:nvCxnSpPr>
        <p:spPr>
          <a:xfrm flipV="1">
            <a:off x="7544095" y="3651870"/>
            <a:ext cx="0" cy="1630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7426054" y="3814938"/>
                <a:ext cx="236082" cy="276999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pt-BR" sz="1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54" y="3814938"/>
                <a:ext cx="236082" cy="276999"/>
              </a:xfrm>
              <a:prstGeom prst="rect">
                <a:avLst/>
              </a:prstGeom>
              <a:blipFill rotWithShape="1">
                <a:blip r:embed="rId4"/>
                <a:stretch>
                  <a:fillRect r="-10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2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MARQUES FILHO, O.; VIEIRA NETO, H. </a:t>
            </a:r>
            <a:r>
              <a:rPr lang="pt-BR" b="1" dirty="0"/>
              <a:t>Processamento digital de imagens</a:t>
            </a:r>
            <a:r>
              <a:rPr lang="pt-BR" dirty="0"/>
              <a:t>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marL="685800" lvl="1"/>
            <a:r>
              <a:rPr lang="pt-BR" dirty="0"/>
              <a:t>Disponível para download no site do autor (Exclusivo para uso pessoal)</a:t>
            </a:r>
          </a:p>
          <a:p>
            <a:pPr marL="685800" lvl="1"/>
            <a:r>
              <a:rPr lang="pt-BR" dirty="0">
                <a:hlinkClick r:id="rId2"/>
              </a:rPr>
              <a:t>http://dainf.ct.utfpr.edu.br/~hvieir/pub.html</a:t>
            </a:r>
            <a:r>
              <a:rPr lang="pt-BR" dirty="0"/>
              <a:t> </a:t>
            </a:r>
          </a:p>
          <a:p>
            <a:pPr marL="685800" lvl="1"/>
            <a:endParaRPr lang="pt-BR" dirty="0"/>
          </a:p>
          <a:p>
            <a:r>
              <a:rPr lang="pt-BR" dirty="0"/>
              <a:t>GONZALEZ, R.C.; WOODS, R.E.; </a:t>
            </a:r>
            <a:r>
              <a:rPr lang="pt-BR" b="1" dirty="0"/>
              <a:t>Processamento Digital de Imagens.</a:t>
            </a:r>
            <a:r>
              <a:rPr lang="pt-BR" dirty="0"/>
              <a:t> 3ª edição. Editora Pearson, 2009.</a:t>
            </a:r>
          </a:p>
          <a:p>
            <a:pPr indent="-285750"/>
            <a:endParaRPr lang="pt-BR" dirty="0"/>
          </a:p>
          <a:p>
            <a:r>
              <a:rPr lang="pt-BR" dirty="0"/>
              <a:t>J. E. R. Queiroz, H. M. Gomes. </a:t>
            </a:r>
            <a:r>
              <a:rPr lang="pt-BR" b="1" dirty="0"/>
              <a:t>Introdução ao Processamento Digital de Imagens</a:t>
            </a:r>
            <a:r>
              <a:rPr lang="pt-BR" dirty="0"/>
              <a:t>. RITA. v. 13, 2006.</a:t>
            </a:r>
          </a:p>
          <a:p>
            <a:pPr lvl="1"/>
            <a:r>
              <a:rPr lang="pt-BR" dirty="0">
                <a:hlinkClick r:id="rId3"/>
              </a:rPr>
              <a:t>http://www.dsc.ufcg.edu.br/~hmg/disciplinas/graduacao/vc-2016.2/Rita-Tutorial-PDI.pdf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9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28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995686"/>
            <a:ext cx="9144000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{João Fernando Mari},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{Segmentação de imagens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II – </a:t>
            </a:r>
            <a:r>
              <a:rPr lang="pt-BR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Limiarização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year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{2023},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publisher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journal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{Introdução ao Processamento Digital de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Imagens - 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UFV},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  <a:endParaRPr lang="pt-BR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Limiarização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6012160" cy="4408014"/>
          </a:xfrm>
        </p:spPr>
        <p:txBody>
          <a:bodyPr/>
          <a:lstStyle/>
          <a:p>
            <a:r>
              <a:rPr lang="pt-BR" dirty="0" err="1"/>
              <a:t>Limiarização</a:t>
            </a:r>
            <a:r>
              <a:rPr lang="pt-BR" dirty="0"/>
              <a:t> de imagens </a:t>
            </a:r>
          </a:p>
          <a:p>
            <a:pPr lvl="1"/>
            <a:r>
              <a:rPr lang="pt-BR" dirty="0" smtClean="0"/>
              <a:t>Posição </a:t>
            </a:r>
            <a:r>
              <a:rPr lang="pt-BR" dirty="0"/>
              <a:t>central nas aplicações de segmentação de imagens</a:t>
            </a:r>
          </a:p>
          <a:p>
            <a:pPr lvl="1"/>
            <a:r>
              <a:rPr lang="pt-BR" dirty="0"/>
              <a:t>Facilidade de implementação</a:t>
            </a:r>
          </a:p>
          <a:p>
            <a:pPr lvl="1"/>
            <a:r>
              <a:rPr lang="pt-BR" dirty="0"/>
              <a:t>Velocidade computacional</a:t>
            </a:r>
          </a:p>
          <a:p>
            <a:endParaRPr lang="pt-BR" dirty="0" smtClean="0"/>
          </a:p>
          <a:p>
            <a:r>
              <a:rPr lang="pt-BR" sz="2000" dirty="0" err="1"/>
              <a:t>Limiarização</a:t>
            </a:r>
            <a:r>
              <a:rPr lang="pt-BR" sz="2000" dirty="0"/>
              <a:t> global:</a:t>
            </a:r>
          </a:p>
          <a:p>
            <a:pPr lvl="1"/>
            <a:r>
              <a:rPr lang="pt-BR" sz="2000" dirty="0" smtClean="0"/>
              <a:t>T </a:t>
            </a:r>
            <a:r>
              <a:rPr lang="pt-BR" sz="2000" dirty="0"/>
              <a:t>é uma constante aplicável a uma imagem inteira.</a:t>
            </a:r>
          </a:p>
          <a:p>
            <a:pPr lvl="5"/>
            <a:endParaRPr lang="pt-BR" sz="1600" dirty="0"/>
          </a:p>
          <a:p>
            <a:r>
              <a:rPr lang="pt-BR" sz="2000" dirty="0" err="1"/>
              <a:t>Limiarização</a:t>
            </a:r>
            <a:r>
              <a:rPr lang="pt-BR" sz="2000" dirty="0"/>
              <a:t> local (variável ou regional):</a:t>
            </a:r>
          </a:p>
          <a:p>
            <a:pPr lvl="1"/>
            <a:r>
              <a:rPr lang="pt-BR" sz="2000" dirty="0" smtClean="0"/>
              <a:t>T </a:t>
            </a:r>
            <a:r>
              <a:rPr lang="pt-BR" sz="2000" dirty="0"/>
              <a:t>muda ao longo da imagem.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36769"/>
              </p:ext>
            </p:extLst>
          </p:nvPr>
        </p:nvGraphicFramePr>
        <p:xfrm>
          <a:off x="5868144" y="1700758"/>
          <a:ext cx="29159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  <a:gridCol w="171529"/>
              </a:tblGrid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riângulo isósceles 8"/>
          <p:cNvSpPr/>
          <p:nvPr/>
        </p:nvSpPr>
        <p:spPr>
          <a:xfrm rot="5400000" flipH="1">
            <a:off x="8770516" y="4205951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" name="Triângulo isósceles 9"/>
          <p:cNvSpPr/>
          <p:nvPr/>
        </p:nvSpPr>
        <p:spPr>
          <a:xfrm rot="10800000" flipH="1" flipV="1">
            <a:off x="5967420" y="1579286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605174" y="4515966"/>
            <a:ext cx="148216" cy="33855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pt-BR" sz="1600" i="1" dirty="0"/>
          </a:p>
        </p:txBody>
      </p:sp>
      <p:cxnSp>
        <p:nvCxnSpPr>
          <p:cNvPr id="13" name="Conector de seta reta 12"/>
          <p:cNvCxnSpPr>
            <a:stCxn id="11" idx="0"/>
          </p:cNvCxnSpPr>
          <p:nvPr/>
        </p:nvCxnSpPr>
        <p:spPr>
          <a:xfrm flipV="1">
            <a:off x="7679282" y="4259952"/>
            <a:ext cx="0" cy="2560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5963352" y="975783"/>
                <a:ext cx="2648353" cy="515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&gt;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&amp;0,  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)≤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352" y="975783"/>
                <a:ext cx="2648353" cy="515847"/>
              </a:xfrm>
              <a:prstGeom prst="rect">
                <a:avLst/>
              </a:prstGeom>
              <a:blipFill rotWithShape="1">
                <a:blip r:embed="rId2"/>
                <a:stretch>
                  <a:fillRect t="-152941" b="-2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5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Limiarização</a:t>
            </a:r>
            <a:r>
              <a:rPr lang="pt-BR" dirty="0"/>
              <a:t> global simples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1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Limiarização</a:t>
            </a:r>
            <a:r>
              <a:rPr lang="pt-BR" dirty="0"/>
              <a:t> global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Selecionar uma estimativa inicial para o limiar global, T.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Segmentar a imagem usando T:</a:t>
                </a:r>
                <a:endParaRPr lang="pt-BR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𝑠𝑒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/>
                                </a:rPr>
                                <m:t>&gt;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𝑇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𝑠𝑒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)≤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lvl="1"/>
                <a:r>
                  <a:rPr lang="pt-BR" dirty="0"/>
                  <a:t>Isso dará origem a dois grupos de pixels: </a:t>
                </a:r>
              </a:p>
              <a:p>
                <a:pPr lvl="2"/>
                <a:r>
                  <a:rPr lang="pt-BR" dirty="0"/>
                  <a:t>G</a:t>
                </a:r>
                <a:r>
                  <a:rPr lang="pt-BR" baseline="-25000" dirty="0"/>
                  <a:t>1</a:t>
                </a:r>
                <a:r>
                  <a:rPr lang="pt-BR" dirty="0"/>
                  <a:t>, pixels com valores de intensidade &gt; T;</a:t>
                </a:r>
              </a:p>
              <a:p>
                <a:pPr lvl="2"/>
                <a:r>
                  <a:rPr lang="pt-BR" dirty="0"/>
                  <a:t>G</a:t>
                </a:r>
                <a:r>
                  <a:rPr lang="pt-BR" baseline="-25000" dirty="0"/>
                  <a:t>2</a:t>
                </a:r>
                <a:r>
                  <a:rPr lang="pt-BR" dirty="0"/>
                  <a:t>, pixels com valores ≤ T. 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pt-BR" dirty="0"/>
                  <a:t>Calcular os valores de intensidade média m</a:t>
                </a:r>
                <a:r>
                  <a:rPr lang="pt-BR" baseline="-25000" dirty="0"/>
                  <a:t>1</a:t>
                </a:r>
                <a:r>
                  <a:rPr lang="pt-BR" dirty="0"/>
                  <a:t> e m</a:t>
                </a:r>
                <a:r>
                  <a:rPr lang="pt-BR" baseline="-25000" dirty="0"/>
                  <a:t>2</a:t>
                </a:r>
                <a:r>
                  <a:rPr lang="pt-BR" dirty="0"/>
                  <a:t> para os pixels em G</a:t>
                </a:r>
                <a:r>
                  <a:rPr lang="pt-BR" baseline="-25000" dirty="0"/>
                  <a:t>1</a:t>
                </a:r>
                <a:r>
                  <a:rPr lang="pt-BR" dirty="0"/>
                  <a:t> e G</a:t>
                </a:r>
                <a:r>
                  <a:rPr lang="pt-BR" baseline="-25000" dirty="0"/>
                  <a:t>2</a:t>
                </a:r>
                <a:r>
                  <a:rPr lang="pt-BR" dirty="0"/>
                  <a:t> , respectivamente. 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pt-BR" dirty="0"/>
                  <a:t>Calcular um novo valor de limiar: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𝑇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pt-BR" dirty="0"/>
                  <a:t>Repetir as etapas 2 a 4 até que a diferença entre os valores de T em iterações sucessivas seja menor que o parâmetro predefinido ∆T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33" t="-692" b="-4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9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Limiarização</a:t>
            </a:r>
            <a:r>
              <a:rPr lang="pt-BR" dirty="0"/>
              <a:t> global simples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55776" y="540000"/>
            <a:ext cx="6588224" cy="4408014"/>
          </a:xfrm>
        </p:spPr>
        <p:txBody>
          <a:bodyPr>
            <a:normAutofit/>
          </a:bodyPr>
          <a:lstStyle/>
          <a:p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080732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220667" y="604280"/>
            <a:ext cx="872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Imagem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3564" y="2205316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min(I) =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= 0.001</a:t>
            </a:r>
            <a:endParaRPr lang="pt-BR" sz="1400" dirty="0"/>
          </a:p>
        </p:txBody>
      </p:sp>
      <p:sp>
        <p:nvSpPr>
          <p:cNvPr id="15" name="Triângulo isósceles 14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Triângulo isósceles 15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66453"/>
              </p:ext>
            </p:extLst>
          </p:nvPr>
        </p:nvGraphicFramePr>
        <p:xfrm>
          <a:off x="220667" y="3003990"/>
          <a:ext cx="1944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4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Limiarização</a:t>
            </a:r>
            <a:r>
              <a:rPr lang="pt-BR" dirty="0"/>
              <a:t> global simples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55776" y="540000"/>
            <a:ext cx="6588224" cy="4408014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min(I) = 0</a:t>
            </a:r>
          </a:p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[2, 3, 6, 5, 3, 1, 1, 1, 6, 7, 6, 3, 5, 7, 3]</a:t>
            </a:r>
          </a:p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[0]</a:t>
            </a:r>
          </a:p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(2 + 3 + 6 + 5 + 3 + 1 + 1 + 1 + 6 + 7 + 6 + 3 + 5 + 7 + 3) / 15 </a:t>
            </a:r>
            <a:b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= 59 / 15 = 3.9333</a:t>
            </a:r>
          </a:p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 / 1 = 0</a:t>
            </a:r>
          </a:p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(3.9333 + 0) / 2 = 1.9667</a:t>
            </a:r>
          </a:p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 = |1.9667 – 0| = 1.9667 &gt; ∆T, então nova iteração.</a:t>
            </a:r>
          </a:p>
          <a:p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610137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220667" y="604280"/>
            <a:ext cx="872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Imagem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3564" y="2205316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min(I) =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= 0.001</a:t>
            </a:r>
            <a:endParaRPr lang="pt-BR" sz="1400" dirty="0"/>
          </a:p>
        </p:txBody>
      </p:sp>
      <p:sp>
        <p:nvSpPr>
          <p:cNvPr id="15" name="Triângulo isósceles 14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Triângulo isósceles 15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78164"/>
              </p:ext>
            </p:extLst>
          </p:nvPr>
        </p:nvGraphicFramePr>
        <p:xfrm>
          <a:off x="2555776" y="2643758"/>
          <a:ext cx="583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riângulo isósceles 24"/>
          <p:cNvSpPr/>
          <p:nvPr/>
        </p:nvSpPr>
        <p:spPr>
          <a:xfrm flipH="1">
            <a:off x="3818020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Triângulo isósceles 25"/>
          <p:cNvSpPr/>
          <p:nvPr/>
        </p:nvSpPr>
        <p:spPr>
          <a:xfrm flipH="1">
            <a:off x="5050231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779912" y="4463008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pt-BR" sz="1200" dirty="0"/>
          </a:p>
        </p:txBody>
      </p:sp>
      <p:sp>
        <p:nvSpPr>
          <p:cNvPr id="28" name="Retângulo 27"/>
          <p:cNvSpPr/>
          <p:nvPr/>
        </p:nvSpPr>
        <p:spPr>
          <a:xfrm>
            <a:off x="5012493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/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3928128" y="4601506"/>
            <a:ext cx="1084365" cy="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4396202" y="4635692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058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Limiarização</a:t>
            </a:r>
            <a:r>
              <a:rPr lang="pt-BR" dirty="0"/>
              <a:t> global simples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55776" y="540000"/>
            <a:ext cx="6588224" cy="4408014"/>
          </a:xfrm>
        </p:spPr>
        <p:txBody>
          <a:bodyPr>
            <a:normAutofit/>
          </a:bodyPr>
          <a:lstStyle/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 1.9667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[2, 3, 6, 5, 3, 6, 7, 6, 3, 5, 7, 3]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[1, 1, 1, 0]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(2 + 3 + 6 + 5 + 3 + 6 + 7 + 6 + 3 + 5 + 7 + 3) / 12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=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56 / 12 = 4.6667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(1 + 1 + 1 + 0) / 4 = 3 / 4 = 0.75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(4.6667 + 0.75) / 2 = 2.7084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– 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 = |2.7084 – 1.9667| = 0.7417 &gt; ∆T, então nova iteração.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127015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220667" y="604280"/>
            <a:ext cx="872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Imagem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3564" y="2205316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min(I) =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= 0.001</a:t>
            </a:r>
            <a:endParaRPr lang="pt-BR" sz="1400" dirty="0"/>
          </a:p>
        </p:txBody>
      </p:sp>
      <p:sp>
        <p:nvSpPr>
          <p:cNvPr id="15" name="Triângulo isósceles 14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Triângulo isósceles 15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71522"/>
              </p:ext>
            </p:extLst>
          </p:nvPr>
        </p:nvGraphicFramePr>
        <p:xfrm>
          <a:off x="2555776" y="2643758"/>
          <a:ext cx="583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riângulo isósceles 28"/>
          <p:cNvSpPr/>
          <p:nvPr/>
        </p:nvSpPr>
        <p:spPr>
          <a:xfrm flipH="1">
            <a:off x="3818020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Triângulo isósceles 29"/>
          <p:cNvSpPr/>
          <p:nvPr/>
        </p:nvSpPr>
        <p:spPr>
          <a:xfrm flipH="1">
            <a:off x="5050231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779912" y="4463008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pt-BR" sz="1200" dirty="0"/>
          </a:p>
        </p:txBody>
      </p:sp>
      <p:sp>
        <p:nvSpPr>
          <p:cNvPr id="32" name="Retângulo 31"/>
          <p:cNvSpPr/>
          <p:nvPr/>
        </p:nvSpPr>
        <p:spPr>
          <a:xfrm>
            <a:off x="5012493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/>
          </a:p>
        </p:txBody>
      </p:sp>
      <p:cxnSp>
        <p:nvCxnSpPr>
          <p:cNvPr id="33" name="Conector de seta reta 32"/>
          <p:cNvCxnSpPr/>
          <p:nvPr/>
        </p:nvCxnSpPr>
        <p:spPr>
          <a:xfrm flipV="1">
            <a:off x="3928128" y="4601506"/>
            <a:ext cx="1084365" cy="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396202" y="4635692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/>
          </a:p>
        </p:txBody>
      </p:sp>
      <p:sp>
        <p:nvSpPr>
          <p:cNvPr id="35" name="Triângulo isósceles 34"/>
          <p:cNvSpPr/>
          <p:nvPr/>
        </p:nvSpPr>
        <p:spPr>
          <a:xfrm flipH="1">
            <a:off x="5501547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5462865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/>
          </a:p>
        </p:txBody>
      </p:sp>
      <p:sp>
        <p:nvSpPr>
          <p:cNvPr id="37" name="Retângulo 36"/>
          <p:cNvSpPr/>
          <p:nvPr/>
        </p:nvSpPr>
        <p:spPr>
          <a:xfrm>
            <a:off x="5237309" y="4635695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159969" y="4601506"/>
            <a:ext cx="30289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Limiarização</a:t>
            </a:r>
            <a:r>
              <a:rPr lang="pt-BR" dirty="0"/>
              <a:t> global simples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55776" y="540000"/>
            <a:ext cx="6588224" cy="4408014"/>
          </a:xfrm>
        </p:spPr>
        <p:txBody>
          <a:bodyPr>
            <a:normAutofit/>
          </a:bodyPr>
          <a:lstStyle/>
          <a:p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 2,7084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[3, 6, 5, 3, 6, 7, 6, 3, 5, 7, 3]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[2, 1, 1, 1, 0]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(3 + 6 + 5 + 3 + 6 + 7 + 6 + 3 + 5 + 7 + 3) / 11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= 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54 / 11 = 4.9091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(2 + 1 + 1 + 1 + 0) / 5 = 1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(4.9091 + 1) / 2 = 2.9546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– 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 = |2.9546 – 2,7084| = 0.2462 &gt; ∆T, então nova iteração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58347"/>
              </p:ext>
            </p:extLst>
          </p:nvPr>
        </p:nvGraphicFramePr>
        <p:xfrm>
          <a:off x="220667" y="904329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220667" y="604280"/>
            <a:ext cx="872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Imagem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3564" y="2205316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min(I) = 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= 0.001</a:t>
            </a:r>
            <a:endParaRPr lang="pt-BR" sz="1400" dirty="0"/>
          </a:p>
        </p:txBody>
      </p:sp>
      <p:sp>
        <p:nvSpPr>
          <p:cNvPr id="15" name="Triângulo isósceles 14"/>
          <p:cNvSpPr/>
          <p:nvPr/>
        </p:nvSpPr>
        <p:spPr>
          <a:xfrm rot="5400000" flipH="1">
            <a:off x="1827521" y="84853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Triângulo isósceles 15"/>
          <p:cNvSpPr/>
          <p:nvPr/>
        </p:nvSpPr>
        <p:spPr>
          <a:xfrm rot="10800000" flipH="1">
            <a:off x="148667" y="252984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61906"/>
              </p:ext>
            </p:extLst>
          </p:nvPr>
        </p:nvGraphicFramePr>
        <p:xfrm>
          <a:off x="2555776" y="2643758"/>
          <a:ext cx="583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riângulo isósceles 17"/>
          <p:cNvSpPr/>
          <p:nvPr/>
        </p:nvSpPr>
        <p:spPr>
          <a:xfrm flipH="1">
            <a:off x="3818020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Triângulo isósceles 18"/>
          <p:cNvSpPr/>
          <p:nvPr/>
        </p:nvSpPr>
        <p:spPr>
          <a:xfrm flipH="1">
            <a:off x="5050231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779912" y="4463008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pt-BR" sz="1200" dirty="0"/>
          </a:p>
        </p:txBody>
      </p:sp>
      <p:sp>
        <p:nvSpPr>
          <p:cNvPr id="21" name="Retângulo 20"/>
          <p:cNvSpPr/>
          <p:nvPr/>
        </p:nvSpPr>
        <p:spPr>
          <a:xfrm>
            <a:off x="5012493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/>
          </a:p>
        </p:txBody>
      </p:sp>
      <p:cxnSp>
        <p:nvCxnSpPr>
          <p:cNvPr id="22" name="Conector de seta reta 21"/>
          <p:cNvCxnSpPr/>
          <p:nvPr/>
        </p:nvCxnSpPr>
        <p:spPr>
          <a:xfrm flipV="1">
            <a:off x="3928128" y="4601506"/>
            <a:ext cx="1084365" cy="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4396202" y="4635692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1200" dirty="0"/>
          </a:p>
        </p:txBody>
      </p:sp>
      <p:sp>
        <p:nvSpPr>
          <p:cNvPr id="24" name="Triângulo isósceles 23"/>
          <p:cNvSpPr/>
          <p:nvPr/>
        </p:nvSpPr>
        <p:spPr>
          <a:xfrm flipH="1">
            <a:off x="5501547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5462865" y="4463006"/>
            <a:ext cx="1474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/>
          </a:p>
        </p:txBody>
      </p:sp>
      <p:sp>
        <p:nvSpPr>
          <p:cNvPr id="26" name="Retângulo 25"/>
          <p:cNvSpPr/>
          <p:nvPr/>
        </p:nvSpPr>
        <p:spPr>
          <a:xfrm>
            <a:off x="5237309" y="4635695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1200" dirty="0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159969" y="4601506"/>
            <a:ext cx="30289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iângulo isósceles 27"/>
          <p:cNvSpPr/>
          <p:nvPr/>
        </p:nvSpPr>
        <p:spPr>
          <a:xfrm flipH="1">
            <a:off x="5731637" y="4393957"/>
            <a:ext cx="72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693898" y="4463006"/>
            <a:ext cx="147477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1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sz="1200" dirty="0"/>
          </a:p>
        </p:txBody>
      </p:sp>
      <p:sp>
        <p:nvSpPr>
          <p:cNvPr id="30" name="Retângulo 29"/>
          <p:cNvSpPr/>
          <p:nvPr/>
        </p:nvSpPr>
        <p:spPr>
          <a:xfrm>
            <a:off x="5572953" y="4632919"/>
            <a:ext cx="1482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pt-B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∆</a:t>
            </a:r>
            <a:r>
              <a:rPr lang="pt-BR" sz="1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25" idx="3"/>
            <a:endCxn id="29" idx="1"/>
          </p:cNvCxnSpPr>
          <p:nvPr/>
        </p:nvCxnSpPr>
        <p:spPr>
          <a:xfrm>
            <a:off x="5610341" y="4601506"/>
            <a:ext cx="835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7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37100</TotalTime>
  <Words>3752</Words>
  <Application>Microsoft Office PowerPoint</Application>
  <PresentationFormat>Apresentação na tela (16:9)</PresentationFormat>
  <Paragraphs>1296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Aula 09 – Segmentação de imagens II - Limiarização</vt:lpstr>
      <vt:lpstr>Roteiro</vt:lpstr>
      <vt:lpstr>Limiarização</vt:lpstr>
      <vt:lpstr>Limiarização global simples</vt:lpstr>
      <vt:lpstr>Limiarização global simples</vt:lpstr>
      <vt:lpstr>Limiarização global simples</vt:lpstr>
      <vt:lpstr>Limiarização global simples</vt:lpstr>
      <vt:lpstr>Limiarização global simples</vt:lpstr>
      <vt:lpstr>Limiarização global simples</vt:lpstr>
      <vt:lpstr>Limiarização global simples</vt:lpstr>
      <vt:lpstr>Limiarização global simples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O método de Otsu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336</cp:revision>
  <dcterms:created xsi:type="dcterms:W3CDTF">2020-06-26T12:40:46Z</dcterms:created>
  <dcterms:modified xsi:type="dcterms:W3CDTF">2023-11-21T19:25:05Z</dcterms:modified>
</cp:coreProperties>
</file>