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2"/>
  </p:notesMasterIdLst>
  <p:sldIdLst>
    <p:sldId id="289" r:id="rId2"/>
    <p:sldId id="290" r:id="rId3"/>
    <p:sldId id="352" r:id="rId4"/>
    <p:sldId id="312" r:id="rId5"/>
    <p:sldId id="313" r:id="rId6"/>
    <p:sldId id="324" r:id="rId7"/>
    <p:sldId id="353" r:id="rId8"/>
    <p:sldId id="315" r:id="rId9"/>
    <p:sldId id="317" r:id="rId10"/>
    <p:sldId id="318" r:id="rId11"/>
    <p:sldId id="327" r:id="rId12"/>
    <p:sldId id="319" r:id="rId13"/>
    <p:sldId id="325" r:id="rId14"/>
    <p:sldId id="330" r:id="rId15"/>
    <p:sldId id="328" r:id="rId16"/>
    <p:sldId id="326" r:id="rId17"/>
    <p:sldId id="332" r:id="rId18"/>
    <p:sldId id="363" r:id="rId19"/>
    <p:sldId id="368" r:id="rId20"/>
    <p:sldId id="369" r:id="rId21"/>
    <p:sldId id="370" r:id="rId22"/>
    <p:sldId id="371" r:id="rId23"/>
    <p:sldId id="372" r:id="rId24"/>
    <p:sldId id="373" r:id="rId25"/>
    <p:sldId id="374" r:id="rId26"/>
    <p:sldId id="322" r:id="rId27"/>
    <p:sldId id="354" r:id="rId28"/>
    <p:sldId id="334" r:id="rId29"/>
    <p:sldId id="335" r:id="rId30"/>
    <p:sldId id="342" r:id="rId31"/>
    <p:sldId id="343" r:id="rId32"/>
    <p:sldId id="347" r:id="rId33"/>
    <p:sldId id="350" r:id="rId34"/>
    <p:sldId id="351" r:id="rId35"/>
    <p:sldId id="355" r:id="rId36"/>
    <p:sldId id="337" r:id="rId37"/>
    <p:sldId id="338" r:id="rId38"/>
    <p:sldId id="344" r:id="rId39"/>
    <p:sldId id="345" r:id="rId40"/>
    <p:sldId id="346" r:id="rId41"/>
    <p:sldId id="348" r:id="rId42"/>
    <p:sldId id="349" r:id="rId43"/>
    <p:sldId id="356" r:id="rId44"/>
    <p:sldId id="340" r:id="rId45"/>
    <p:sldId id="357" r:id="rId46"/>
    <p:sldId id="365" r:id="rId47"/>
    <p:sldId id="341" r:id="rId48"/>
    <p:sldId id="288" r:id="rId49"/>
    <p:sldId id="366" r:id="rId50"/>
    <p:sldId id="311" r:id="rId51"/>
  </p:sldIdLst>
  <p:sldSz cx="9144000" cy="5143500" type="screen16x9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006600"/>
    <a:srgbClr val="F9910C"/>
    <a:srgbClr val="FE9611"/>
    <a:srgbClr val="C3A63B"/>
    <a:srgbClr val="791D1F"/>
    <a:srgbClr val="000000"/>
    <a:srgbClr val="4F81BD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034E78-7F5D-4C2E-B375-FC64B27BC917}" styleName="Estilo E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17" autoAdjust="0"/>
    <p:restoredTop sz="94660"/>
  </p:normalViewPr>
  <p:slideViewPr>
    <p:cSldViewPr>
      <p:cViewPr varScale="1">
        <p:scale>
          <a:sx n="149" d="100"/>
          <a:sy n="149" d="100"/>
        </p:scale>
        <p:origin x="-714" y="-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0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E7373C-F4F0-4CFB-B120-261A675FF89F}" type="datetimeFigureOut">
              <a:rPr lang="pt-BR" smtClean="0"/>
              <a:t>27/01/2024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D2CB84-7A95-4510-9514-5DFC6281C5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5119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>
          <a:xfrm>
            <a:off x="910" y="555526"/>
            <a:ext cx="9143090" cy="43924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597819"/>
            <a:ext cx="9144000" cy="1102519"/>
          </a:xfrm>
        </p:spPr>
        <p:txBody>
          <a:bodyPr anchor="t"/>
          <a:lstStyle>
            <a:lvl1pPr algn="l">
              <a:defRPr sz="3200">
                <a:solidFill>
                  <a:schemeClr val="tx1"/>
                </a:solidFill>
              </a:defRPr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2914650"/>
            <a:ext cx="9144000" cy="1314450"/>
          </a:xfrm>
          <a:noFill/>
          <a:ln>
            <a:noFill/>
          </a:ln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 smtClean="0"/>
              <a:t>Clique para editar o estilo do subtítulo mestre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 dirty="0" smtClean="0"/>
              <a:t> Prof. João F. Mari – joaofmari.github.io – SIN392 (2023)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1E115B27-770F-4A1A-A0A5-F7F6A86E6A02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837808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UFV – Campus Rio Paranaíba – Prof. João Fernando Mari – joaof.mari@ufv.br – SIN 251 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37689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UFV – Campus Rio Paranaíba – Prof. João Fernando Mari – joaof.mari@ufv.br – SIN 251 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72969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chemeClr val="bg1"/>
                </a:solidFill>
              </a:defRPr>
            </a:lvl1pPr>
          </a:lstStyle>
          <a:p>
            <a:fld id="{1E115B27-770F-4A1A-A0A5-F7F6A86E6A02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0" y="4951526"/>
            <a:ext cx="6300192" cy="191974"/>
          </a:xfrm>
        </p:spPr>
        <p:txBody>
          <a:bodyPr/>
          <a:lstStyle>
            <a:lvl1pPr algn="l">
              <a:defRPr/>
            </a:lvl1pPr>
          </a:lstStyle>
          <a:p>
            <a:r>
              <a:rPr lang="pt-BR" dirty="0" smtClean="0"/>
              <a:t> Prof. João F. Mari – joaofmari.github.io – SIN392 (2023)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727650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 userDrawn="1"/>
        </p:nvSpPr>
        <p:spPr>
          <a:xfrm>
            <a:off x="910" y="555526"/>
            <a:ext cx="9143090" cy="43924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 userDrawn="1"/>
        </p:nvSpPr>
        <p:spPr>
          <a:xfrm>
            <a:off x="910" y="3308808"/>
            <a:ext cx="9144000" cy="1008668"/>
          </a:xfrm>
          <a:prstGeom prst="rect">
            <a:avLst/>
          </a:prstGeom>
          <a:solidFill>
            <a:srgbClr val="791D1F"/>
          </a:solidFill>
          <a:ln w="12700">
            <a:solidFill>
              <a:srgbClr val="791D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3305176"/>
            <a:ext cx="9143999" cy="1021556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0" y="2180035"/>
            <a:ext cx="9143999" cy="112514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 mestre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 Prof. João F. Mari – joaofmari.github.io – SIN392 (2023)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15202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0" y="555526"/>
            <a:ext cx="4572000" cy="439248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0" y="555526"/>
            <a:ext cx="4572000" cy="439248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 Prof. João F. Mari – joaofmari.github.io – SIN392 (2023)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06898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55526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0" y="555526"/>
            <a:ext cx="4496370" cy="479822"/>
          </a:xfrm>
          <a:ln>
            <a:solidFill>
              <a:schemeClr val="tx1"/>
            </a:solidFill>
          </a:ln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0" y="1059582"/>
            <a:ext cx="4497388" cy="3888432"/>
          </a:xfrm>
          <a:ln>
            <a:solidFill>
              <a:schemeClr val="tx1"/>
            </a:solidFill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499992" y="555526"/>
            <a:ext cx="464400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499992" y="1059582"/>
            <a:ext cx="4644008" cy="388843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 dirty="0" smtClean="0"/>
              <a:t> Prof. João F. Mari – joaofmari.github.io – SIN392 (2023)</a:t>
            </a:r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61660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UFV – Campus Rio Paranaíba – Prof. João Fernando Mari – joaof.mari@ufv.br – SIN 251 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8061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UFV – Campus Rio Paranaíba – Prof. João Fernando Mari – joaof.mari@ufv.br – SIN 251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06459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UFV – Campus Rio Paranaíba – Prof. João Fernando Mari – joaof.mari@ufv.br – SIN 251 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55757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UFV – Campus Rio Paranaíba – Prof. João Fernando Mari – joaof.mari@ufv.br – SIN 251 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41370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 userDrawn="1"/>
        </p:nvSpPr>
        <p:spPr>
          <a:xfrm>
            <a:off x="0" y="0"/>
            <a:ext cx="9144000" cy="180000"/>
          </a:xfrm>
          <a:prstGeom prst="rect">
            <a:avLst/>
          </a:prstGeom>
          <a:solidFill>
            <a:srgbClr val="C3A63B"/>
          </a:solidFill>
          <a:ln w="12700">
            <a:solidFill>
              <a:srgbClr val="C3A6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0" name="Retângulo 9"/>
          <p:cNvSpPr/>
          <p:nvPr userDrawn="1"/>
        </p:nvSpPr>
        <p:spPr>
          <a:xfrm>
            <a:off x="2339752" y="0"/>
            <a:ext cx="6804248" cy="14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0" y="0"/>
            <a:ext cx="9144000" cy="540000"/>
          </a:xfrm>
          <a:prstGeom prst="rect">
            <a:avLst/>
          </a:prstGeom>
          <a:solidFill>
            <a:srgbClr val="791D1F"/>
          </a:solidFill>
          <a:ln w="12700">
            <a:solidFill>
              <a:srgbClr val="791D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0" y="4952700"/>
            <a:ext cx="9144000" cy="190800"/>
          </a:xfrm>
          <a:prstGeom prst="rect">
            <a:avLst/>
          </a:prstGeom>
          <a:solidFill>
            <a:srgbClr val="791D1F"/>
          </a:solidFill>
          <a:ln>
            <a:solidFill>
              <a:srgbClr val="791D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54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0" y="540000"/>
            <a:ext cx="9144000" cy="4408014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0" y="4951526"/>
            <a:ext cx="6300192" cy="191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i="0">
                <a:solidFill>
                  <a:schemeClr val="bg1"/>
                </a:solidFill>
              </a:defRPr>
            </a:lvl1pPr>
          </a:lstStyle>
          <a:p>
            <a:pPr algn="l"/>
            <a:r>
              <a:rPr lang="pt-BR" dirty="0" smtClean="0"/>
              <a:t> Prof. João F. Mari – joaofmari.github.io – SIN392 (2023)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100269" y="4948014"/>
            <a:ext cx="1043731" cy="191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1E115B27-770F-4A1A-A0A5-F7F6A86E6A02}" type="slidenum">
              <a:rPr lang="pt-BR" smtClean="0"/>
              <a:pPr/>
              <a:t>‹nº›</a:t>
            </a:fld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9916" y="-12584"/>
            <a:ext cx="1034230" cy="572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1227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joaofmari.github.io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1.png"/><Relationship Id="rId7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9.png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6.png"/><Relationship Id="rId7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5.png"/><Relationship Id="rId4" Type="http://schemas.openxmlformats.org/officeDocument/2006/relationships/image" Target="../media/image11.png"/><Relationship Id="rId9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sc.ufcg.edu.br/~hmg/disciplinas/graduacao/vc-2016.2/Rita-Tutorial-PDI.pdf" TargetMode="External"/><Relationship Id="rId2" Type="http://schemas.openxmlformats.org/officeDocument/2006/relationships/hyperlink" Target="http://dainf.ct.utfpr.edu.br/~hvieir/pub.html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pgia.pucpr.br/~facon/Books/2011WVCMinicurso2Morfo.pdf" TargetMode="External"/><Relationship Id="rId2" Type="http://schemas.openxmlformats.org/officeDocument/2006/relationships/hyperlink" Target="http://www.inf.ufsc.br/~visao/morfologia.pdf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Aula </a:t>
            </a:r>
            <a:r>
              <a:rPr lang="pt-BR" dirty="0" smtClean="0"/>
              <a:t>11 </a:t>
            </a:r>
            <a:r>
              <a:rPr lang="pt-BR" dirty="0"/>
              <a:t>– </a:t>
            </a:r>
            <a:r>
              <a:rPr lang="pt-BR" dirty="0" smtClean="0"/>
              <a:t>Morfologia matemática I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pt-BR" dirty="0"/>
              <a:t>Prof. João Fernando Mari</a:t>
            </a:r>
          </a:p>
          <a:p>
            <a:pPr lvl="0"/>
            <a:r>
              <a:rPr lang="pt-BR" sz="1400" i="1" dirty="0">
                <a:hlinkClick r:id="rId2"/>
              </a:rPr>
              <a:t>joaofmari.github.io </a:t>
            </a:r>
            <a:endParaRPr lang="pt-BR" sz="1400" i="1" dirty="0"/>
          </a:p>
          <a:p>
            <a:pPr lvl="0"/>
            <a:r>
              <a:rPr lang="pt-BR" sz="1400" i="1" dirty="0"/>
              <a:t>joaof.mari@ufv.br</a:t>
            </a:r>
          </a:p>
          <a:p>
            <a:endParaRPr lang="pt-BR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0" y="0"/>
            <a:ext cx="9143999" cy="54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200" dirty="0">
                <a:solidFill>
                  <a:schemeClr val="bg1"/>
                </a:solidFill>
              </a:rPr>
              <a:t>SIN 392 – Introdução ao Processamento Digital de Imagens (</a:t>
            </a:r>
            <a:r>
              <a:rPr lang="pt-BR" sz="2200" dirty="0" smtClean="0">
                <a:solidFill>
                  <a:schemeClr val="bg1"/>
                </a:solidFill>
              </a:rPr>
              <a:t>2023)</a:t>
            </a:r>
            <a:endParaRPr lang="pt-BR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6079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Operações básicas com conjuntos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A reflexão de um conjunto </a:t>
                </a:r>
                <a:r>
                  <a:rPr lang="pt-BR" i="1" dirty="0"/>
                  <a:t>B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>
                            <a:latin typeface="Cambria Math"/>
                          </a:rPr>
                        </m:ctrlPr>
                      </m:accPr>
                      <m:e>
                        <m:r>
                          <a:rPr lang="pt-BR">
                            <a:latin typeface="Cambria Math"/>
                          </a:rPr>
                          <m:t>𝐵</m:t>
                        </m:r>
                      </m:e>
                    </m:acc>
                  </m:oMath>
                </a14:m>
                <a:r>
                  <a:rPr lang="pt-BR" dirty="0"/>
                  <a:t>, é: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>
                            <a:latin typeface="Cambria Math"/>
                          </a:rPr>
                        </m:ctrlPr>
                      </m:accPr>
                      <m:e>
                        <m:r>
                          <a:rPr lang="pt-BR">
                            <a:latin typeface="Cambria Math"/>
                          </a:rPr>
                          <m:t>𝐵</m:t>
                        </m:r>
                      </m:e>
                    </m:acc>
                    <m:r>
                      <a:rPr lang="pt-BR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>
                            <a:latin typeface="Cambria Math"/>
                          </a:rPr>
                          <m:t>𝑤</m:t>
                        </m:r>
                      </m:e>
                      <m:e>
                        <m:r>
                          <a:rPr lang="pt-BR">
                            <a:latin typeface="Cambria Math"/>
                          </a:rPr>
                          <m:t>𝑤</m:t>
                        </m:r>
                        <m:r>
                          <a:rPr lang="pt-BR">
                            <a:latin typeface="Cambria Math"/>
                          </a:rPr>
                          <m:t>=−</m:t>
                        </m:r>
                        <m:r>
                          <a:rPr lang="pt-BR">
                            <a:latin typeface="Cambria Math"/>
                          </a:rPr>
                          <m:t>𝑏</m:t>
                        </m:r>
                        <m:r>
                          <a:rPr lang="pt-BR">
                            <a:latin typeface="Cambria Math"/>
                          </a:rPr>
                          <m:t>, </m:t>
                        </m:r>
                        <m:r>
                          <a:rPr lang="pt-BR">
                            <a:latin typeface="Cambria Math"/>
                          </a:rPr>
                          <m:t>𝑝𝑎𝑟𝑎</m:t>
                        </m:r>
                        <m:r>
                          <a:rPr lang="pt-BR">
                            <a:latin typeface="Cambria Math"/>
                          </a:rPr>
                          <m:t> </m:t>
                        </m:r>
                        <m:r>
                          <a:rPr lang="pt-BR">
                            <a:latin typeface="Cambria Math"/>
                          </a:rPr>
                          <m:t>𝑏</m:t>
                        </m:r>
                        <m:r>
                          <a:rPr lang="pt-BR">
                            <a:latin typeface="Cambria Math"/>
                          </a:rPr>
                          <m:t>∈</m:t>
                        </m:r>
                        <m:r>
                          <a:rPr lang="pt-BR">
                            <a:latin typeface="Cambria Math"/>
                          </a:rPr>
                          <m:t>𝐵</m:t>
                        </m:r>
                      </m:e>
                    </m:d>
                  </m:oMath>
                </a14:m>
                <a:endParaRPr lang="pt-BR" dirty="0"/>
              </a:p>
              <a:p>
                <a:pPr lvl="1"/>
                <a:r>
                  <a:rPr lang="pt-BR" dirty="0"/>
                  <a:t>Se </a:t>
                </a:r>
                <a:r>
                  <a:rPr lang="pt-BR" i="1" dirty="0"/>
                  <a:t>B</a:t>
                </a:r>
                <a:r>
                  <a:rPr lang="pt-BR" dirty="0"/>
                  <a:t> é o conjunto de pixels que representa um objeto, </a:t>
                </a:r>
              </a:p>
              <a:p>
                <a:pPr lvl="2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>
                            <a:latin typeface="Cambria Math"/>
                          </a:rPr>
                        </m:ctrlPr>
                      </m:accPr>
                      <m:e>
                        <m:r>
                          <a:rPr lang="pt-BR">
                            <a:latin typeface="Cambria Math"/>
                          </a:rPr>
                          <m:t>𝐵</m:t>
                        </m:r>
                      </m:e>
                    </m:acc>
                  </m:oMath>
                </a14:m>
                <a:r>
                  <a:rPr lang="pt-BR" dirty="0"/>
                  <a:t> é conjunto de pixels em </a:t>
                </a:r>
                <a:r>
                  <a:rPr lang="pt-BR" i="1" dirty="0"/>
                  <a:t>B</a:t>
                </a:r>
                <a:r>
                  <a:rPr lang="pt-BR" dirty="0"/>
                  <a:t> cujas coordenadas (</a:t>
                </a:r>
                <a:r>
                  <a:rPr lang="pt-BR" i="1" dirty="0"/>
                  <a:t>x, y</a:t>
                </a:r>
                <a:r>
                  <a:rPr lang="pt-BR" dirty="0"/>
                  <a:t>) foram substituídas pro (</a:t>
                </a:r>
                <a:r>
                  <a:rPr lang="pt-BR" i="1" dirty="0"/>
                  <a:t>-x, -y</a:t>
                </a:r>
                <a:r>
                  <a:rPr lang="pt-BR" dirty="0"/>
                  <a:t>).</a:t>
                </a:r>
              </a:p>
              <a:p>
                <a:pPr lvl="8"/>
                <a:endParaRPr lang="pt-BR" dirty="0"/>
              </a:p>
              <a:p>
                <a:r>
                  <a:rPr lang="pt-BR" dirty="0"/>
                  <a:t>A translação de um conjunto B no ponto (z</a:t>
                </a:r>
                <a:r>
                  <a:rPr lang="pt-BR" baseline="-25000" dirty="0"/>
                  <a:t>1</a:t>
                </a:r>
                <a:r>
                  <a:rPr lang="pt-BR" dirty="0"/>
                  <a:t>, z</a:t>
                </a:r>
                <a:r>
                  <a:rPr lang="pt-BR" baseline="-25000" dirty="0"/>
                  <a:t>2</a:t>
                </a:r>
                <a:r>
                  <a:rPr lang="pt-BR" dirty="0"/>
                  <a:t>), (B)</a:t>
                </a:r>
                <a:r>
                  <a:rPr lang="pt-BR" baseline="-25000" dirty="0"/>
                  <a:t>z</a:t>
                </a:r>
                <a:r>
                  <a:rPr lang="pt-BR" dirty="0"/>
                  <a:t>, é:</a:t>
                </a:r>
              </a:p>
              <a:p>
                <a:pPr lvl="1"/>
                <a:r>
                  <a:rPr lang="pt-B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(</m:t>
                        </m:r>
                        <m:r>
                          <a:rPr lang="pt-BR">
                            <a:latin typeface="Cambria Math"/>
                          </a:rPr>
                          <m:t>𝐵</m:t>
                        </m:r>
                        <m:r>
                          <a:rPr lang="pt-BR">
                            <a:latin typeface="Cambria Math"/>
                          </a:rPr>
                          <m:t>)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𝑧</m:t>
                        </m:r>
                      </m:sub>
                    </m:sSub>
                    <m:r>
                      <a:rPr lang="pt-BR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>
                            <a:latin typeface="Cambria Math"/>
                          </a:rPr>
                          <m:t>𝑐</m:t>
                        </m:r>
                      </m:e>
                      <m:e>
                        <m:r>
                          <a:rPr lang="pt-BR">
                            <a:latin typeface="Cambria Math"/>
                          </a:rPr>
                          <m:t>𝑐</m:t>
                        </m:r>
                        <m:r>
                          <a:rPr lang="pt-BR">
                            <a:latin typeface="Cambria Math"/>
                          </a:rPr>
                          <m:t>=</m:t>
                        </m:r>
                        <m:r>
                          <a:rPr lang="pt-BR">
                            <a:latin typeface="Cambria Math"/>
                          </a:rPr>
                          <m:t>𝑏</m:t>
                        </m:r>
                        <m:r>
                          <a:rPr lang="pt-BR">
                            <a:latin typeface="Cambria Math"/>
                          </a:rPr>
                          <m:t>+</m:t>
                        </m:r>
                        <m:r>
                          <a:rPr lang="pt-BR">
                            <a:latin typeface="Cambria Math"/>
                          </a:rPr>
                          <m:t>𝑧</m:t>
                        </m:r>
                        <m:r>
                          <a:rPr lang="pt-BR">
                            <a:latin typeface="Cambria Math"/>
                          </a:rPr>
                          <m:t>, </m:t>
                        </m:r>
                        <m:r>
                          <a:rPr lang="pt-BR">
                            <a:latin typeface="Cambria Math"/>
                          </a:rPr>
                          <m:t>𝑝𝑎𝑟𝑎</m:t>
                        </m:r>
                        <m:r>
                          <a:rPr lang="pt-BR">
                            <a:latin typeface="Cambria Math"/>
                          </a:rPr>
                          <m:t> </m:t>
                        </m:r>
                        <m:r>
                          <a:rPr lang="pt-BR">
                            <a:latin typeface="Cambria Math"/>
                          </a:rPr>
                          <m:t>𝑏</m:t>
                        </m:r>
                        <m:r>
                          <a:rPr lang="pt-BR">
                            <a:latin typeface="Cambria Math"/>
                          </a:rPr>
                          <m:t>∈</m:t>
                        </m:r>
                        <m:r>
                          <a:rPr lang="pt-BR">
                            <a:latin typeface="Cambria Math"/>
                          </a:rPr>
                          <m:t>𝐵</m:t>
                        </m:r>
                      </m:e>
                    </m:d>
                  </m:oMath>
                </a14:m>
                <a:endParaRPr lang="pt-BR" dirty="0"/>
              </a:p>
              <a:p>
                <a:pPr lvl="1"/>
                <a:r>
                  <a:rPr lang="pt-BR" dirty="0"/>
                  <a:t>Se </a:t>
                </a:r>
                <a:r>
                  <a:rPr lang="pt-BR" i="1" dirty="0"/>
                  <a:t>B</a:t>
                </a:r>
                <a:r>
                  <a:rPr lang="pt-BR" dirty="0"/>
                  <a:t> é o conjunto de pixels que representa um objeto, </a:t>
                </a:r>
              </a:p>
              <a:p>
                <a:pPr lvl="2"/>
                <a:r>
                  <a:rPr lang="pt-BR" dirty="0"/>
                  <a:t>(</a:t>
                </a:r>
                <a:r>
                  <a:rPr lang="pt-BR" i="1" dirty="0"/>
                  <a:t>B</a:t>
                </a:r>
                <a:r>
                  <a:rPr lang="pt-BR" dirty="0"/>
                  <a:t>)</a:t>
                </a:r>
                <a:r>
                  <a:rPr lang="pt-BR" baseline="-25000" dirty="0"/>
                  <a:t>z</a:t>
                </a:r>
                <a:r>
                  <a:rPr lang="pt-BR" dirty="0"/>
                  <a:t> é o conjunto de pixels em </a:t>
                </a:r>
                <a:r>
                  <a:rPr lang="pt-BR" i="1" dirty="0"/>
                  <a:t>B</a:t>
                </a:r>
                <a:r>
                  <a:rPr lang="pt-BR" dirty="0"/>
                  <a:t> cujas coordenadas (</a:t>
                </a:r>
                <a:r>
                  <a:rPr lang="pt-BR" i="1" dirty="0"/>
                  <a:t>x, y</a:t>
                </a:r>
                <a:r>
                  <a:rPr lang="pt-BR" dirty="0"/>
                  <a:t>) foram substituídas por (</a:t>
                </a:r>
                <a:r>
                  <a:rPr lang="pt-BR" i="1" dirty="0"/>
                  <a:t>x+z</a:t>
                </a:r>
                <a:r>
                  <a:rPr lang="pt-BR" i="1" baseline="-25000" dirty="0"/>
                  <a:t>1</a:t>
                </a:r>
                <a:r>
                  <a:rPr lang="pt-BR" i="1" dirty="0"/>
                  <a:t>, y+z</a:t>
                </a:r>
                <a:r>
                  <a:rPr lang="pt-BR" i="1" baseline="-25000" dirty="0"/>
                  <a:t>2</a:t>
                </a:r>
                <a:r>
                  <a:rPr lang="pt-BR" dirty="0"/>
                  <a:t>)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400" t="-41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10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 Prof. João F. Mari – joaofmari.github.io – SIN392 (2023)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594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Reflexão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11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 Prof. João F. Mari – joaofmari.github.io – SIN392 (2023)</a:t>
            </a:r>
            <a:endParaRPr lang="pt-BR" dirty="0"/>
          </a:p>
        </p:txBody>
      </p:sp>
      <p:cxnSp>
        <p:nvCxnSpPr>
          <p:cNvPr id="17" name="Conector de seta reta 16"/>
          <p:cNvCxnSpPr/>
          <p:nvPr/>
        </p:nvCxnSpPr>
        <p:spPr>
          <a:xfrm>
            <a:off x="832422" y="2436982"/>
            <a:ext cx="0" cy="1446236"/>
          </a:xfrm>
          <a:prstGeom prst="straightConnector1">
            <a:avLst/>
          </a:prstGeom>
          <a:noFill/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/>
          <p:nvPr/>
        </p:nvCxnSpPr>
        <p:spPr>
          <a:xfrm>
            <a:off x="832422" y="2436982"/>
            <a:ext cx="1446237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upo 18"/>
          <p:cNvGrpSpPr/>
          <p:nvPr/>
        </p:nvGrpSpPr>
        <p:grpSpPr>
          <a:xfrm>
            <a:off x="832422" y="2436960"/>
            <a:ext cx="867742" cy="867742"/>
            <a:chOff x="1331840" y="1923851"/>
            <a:chExt cx="1080000" cy="1080000"/>
          </a:xfrm>
          <a:noFill/>
        </p:grpSpPr>
        <p:sp>
          <p:nvSpPr>
            <p:cNvPr id="20" name="Retângulo 19"/>
            <p:cNvSpPr/>
            <p:nvPr/>
          </p:nvSpPr>
          <p:spPr>
            <a:xfrm>
              <a:off x="1331840" y="1923851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1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21" name="Retângulo 20"/>
            <p:cNvSpPr/>
            <p:nvPr/>
          </p:nvSpPr>
          <p:spPr>
            <a:xfrm>
              <a:off x="1691840" y="1923851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2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1691840" y="2283851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5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2051840" y="2283874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6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2051840" y="2643851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9</a:t>
              </a:r>
              <a:endParaRPr lang="pt-BR" dirty="0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ixaDeTexto 24"/>
              <p:cNvSpPr txBox="1"/>
              <p:nvPr/>
            </p:nvSpPr>
            <p:spPr>
              <a:xfrm>
                <a:off x="1700164" y="3300845"/>
                <a:ext cx="39607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pt-BR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CaixaDeTexto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0164" y="3300845"/>
                <a:ext cx="396070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4669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Reflexão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 Prof. João F. Mari – joaofmari.github.io – SIN392 (2023)</a:t>
            </a:r>
            <a:endParaRPr lang="pt-BR" dirty="0"/>
          </a:p>
        </p:txBody>
      </p:sp>
      <p:sp>
        <p:nvSpPr>
          <p:cNvPr id="16" name="Arco 15"/>
          <p:cNvSpPr/>
          <p:nvPr/>
        </p:nvSpPr>
        <p:spPr>
          <a:xfrm flipV="1">
            <a:off x="401886" y="3001084"/>
            <a:ext cx="867739" cy="578512"/>
          </a:xfrm>
          <a:prstGeom prst="arc">
            <a:avLst>
              <a:gd name="adj1" fmla="val 10850369"/>
              <a:gd name="adj2" fmla="val 0"/>
            </a:avLst>
          </a:prstGeom>
          <a:ln w="285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7" name="Conector de seta reta 16"/>
          <p:cNvCxnSpPr/>
          <p:nvPr/>
        </p:nvCxnSpPr>
        <p:spPr>
          <a:xfrm>
            <a:off x="832422" y="2436982"/>
            <a:ext cx="0" cy="1446236"/>
          </a:xfrm>
          <a:prstGeom prst="straightConnector1">
            <a:avLst/>
          </a:prstGeom>
          <a:noFill/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/>
          <p:nvPr/>
        </p:nvCxnSpPr>
        <p:spPr>
          <a:xfrm>
            <a:off x="832422" y="2436982"/>
            <a:ext cx="1446237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upo 18"/>
          <p:cNvGrpSpPr/>
          <p:nvPr/>
        </p:nvGrpSpPr>
        <p:grpSpPr>
          <a:xfrm>
            <a:off x="832422" y="2436960"/>
            <a:ext cx="867742" cy="867742"/>
            <a:chOff x="1331840" y="1923851"/>
            <a:chExt cx="1080000" cy="1080000"/>
          </a:xfrm>
          <a:noFill/>
        </p:grpSpPr>
        <p:sp>
          <p:nvSpPr>
            <p:cNvPr id="20" name="Retângulo 19"/>
            <p:cNvSpPr/>
            <p:nvPr/>
          </p:nvSpPr>
          <p:spPr>
            <a:xfrm>
              <a:off x="1331840" y="1923851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1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21" name="Retângulo 20"/>
            <p:cNvSpPr/>
            <p:nvPr/>
          </p:nvSpPr>
          <p:spPr>
            <a:xfrm>
              <a:off x="1691840" y="1923851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2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1691840" y="2283851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5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2051840" y="2283874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6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2051840" y="2643851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9</a:t>
              </a:r>
              <a:endParaRPr lang="pt-BR" dirty="0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ixaDeTexto 24"/>
              <p:cNvSpPr txBox="1"/>
              <p:nvPr/>
            </p:nvSpPr>
            <p:spPr>
              <a:xfrm>
                <a:off x="1700164" y="3300845"/>
                <a:ext cx="39607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pt-BR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CaixaDeTexto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0164" y="3300845"/>
                <a:ext cx="396070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277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Reflexão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13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 Prof. João F. Mari – joaofmari.github.io – SIN392 (2023)</a:t>
            </a:r>
            <a:endParaRPr lang="pt-BR" dirty="0"/>
          </a:p>
        </p:txBody>
      </p:sp>
      <p:sp>
        <p:nvSpPr>
          <p:cNvPr id="14" name="Arco 13"/>
          <p:cNvSpPr/>
          <p:nvPr/>
        </p:nvSpPr>
        <p:spPr>
          <a:xfrm flipV="1">
            <a:off x="401886" y="3001084"/>
            <a:ext cx="867739" cy="578512"/>
          </a:xfrm>
          <a:prstGeom prst="arc">
            <a:avLst>
              <a:gd name="adj1" fmla="val 10850369"/>
              <a:gd name="adj2" fmla="val 0"/>
            </a:avLst>
          </a:prstGeom>
          <a:ln w="285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" name="Conector de seta reta 5"/>
          <p:cNvCxnSpPr/>
          <p:nvPr/>
        </p:nvCxnSpPr>
        <p:spPr>
          <a:xfrm>
            <a:off x="832422" y="2436982"/>
            <a:ext cx="0" cy="1446236"/>
          </a:xfrm>
          <a:prstGeom prst="straightConnector1">
            <a:avLst/>
          </a:prstGeom>
          <a:noFill/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6"/>
          <p:cNvCxnSpPr/>
          <p:nvPr/>
        </p:nvCxnSpPr>
        <p:spPr>
          <a:xfrm>
            <a:off x="832422" y="2436982"/>
            <a:ext cx="1446237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upo 7"/>
          <p:cNvGrpSpPr/>
          <p:nvPr/>
        </p:nvGrpSpPr>
        <p:grpSpPr>
          <a:xfrm>
            <a:off x="832422" y="2436960"/>
            <a:ext cx="867742" cy="867742"/>
            <a:chOff x="1331840" y="1923851"/>
            <a:chExt cx="1080000" cy="1080000"/>
          </a:xfrm>
          <a:noFill/>
        </p:grpSpPr>
        <p:sp>
          <p:nvSpPr>
            <p:cNvPr id="9" name="Retângulo 8"/>
            <p:cNvSpPr/>
            <p:nvPr/>
          </p:nvSpPr>
          <p:spPr>
            <a:xfrm>
              <a:off x="1331840" y="1923851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1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0" name="Retângulo 9"/>
            <p:cNvSpPr/>
            <p:nvPr/>
          </p:nvSpPr>
          <p:spPr>
            <a:xfrm>
              <a:off x="1691840" y="1923851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2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1691840" y="2283851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5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2051840" y="2283874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6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2051840" y="2643851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9</a:t>
              </a:r>
              <a:endParaRPr lang="pt-BR" dirty="0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/>
              <p:cNvSpPr txBox="1"/>
              <p:nvPr/>
            </p:nvSpPr>
            <p:spPr>
              <a:xfrm>
                <a:off x="1700164" y="3300845"/>
                <a:ext cx="39607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pt-BR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CaixaDe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0164" y="3300845"/>
                <a:ext cx="396070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Conector de seta reta 15"/>
          <p:cNvCxnSpPr/>
          <p:nvPr/>
        </p:nvCxnSpPr>
        <p:spPr>
          <a:xfrm>
            <a:off x="3841006" y="2325162"/>
            <a:ext cx="0" cy="1446236"/>
          </a:xfrm>
          <a:prstGeom prst="straightConnector1">
            <a:avLst/>
          </a:prstGeom>
          <a:noFill/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/>
          <p:nvPr/>
        </p:nvCxnSpPr>
        <p:spPr>
          <a:xfrm>
            <a:off x="3841006" y="2325162"/>
            <a:ext cx="1446237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upo 17"/>
          <p:cNvGrpSpPr/>
          <p:nvPr/>
        </p:nvGrpSpPr>
        <p:grpSpPr>
          <a:xfrm>
            <a:off x="3841006" y="2325140"/>
            <a:ext cx="867742" cy="867742"/>
            <a:chOff x="1331840" y="1923851"/>
            <a:chExt cx="1080000" cy="1080000"/>
          </a:xfrm>
          <a:noFill/>
        </p:grpSpPr>
        <p:sp>
          <p:nvSpPr>
            <p:cNvPr id="19" name="Retângulo 18"/>
            <p:cNvSpPr/>
            <p:nvPr/>
          </p:nvSpPr>
          <p:spPr>
            <a:xfrm>
              <a:off x="1331840" y="1923851"/>
              <a:ext cx="360000" cy="360000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bg1">
                      <a:lumMod val="50000"/>
                    </a:schemeClr>
                  </a:solidFill>
                </a:rPr>
                <a:t>1</a:t>
              </a:r>
              <a:endParaRPr lang="pt-BR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0" name="Retângulo 19"/>
            <p:cNvSpPr/>
            <p:nvPr/>
          </p:nvSpPr>
          <p:spPr>
            <a:xfrm>
              <a:off x="1691840" y="1923851"/>
              <a:ext cx="360000" cy="360000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bg1">
                      <a:lumMod val="50000"/>
                    </a:schemeClr>
                  </a:solidFill>
                </a:rPr>
                <a:t>2</a:t>
              </a:r>
              <a:endParaRPr lang="pt-BR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1" name="Retângulo 20"/>
            <p:cNvSpPr/>
            <p:nvPr/>
          </p:nvSpPr>
          <p:spPr>
            <a:xfrm>
              <a:off x="1691840" y="2283851"/>
              <a:ext cx="360000" cy="360000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bg1">
                      <a:lumMod val="50000"/>
                    </a:schemeClr>
                  </a:solidFill>
                </a:rPr>
                <a:t>5</a:t>
              </a:r>
              <a:endParaRPr lang="pt-BR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2051840" y="2283874"/>
              <a:ext cx="360000" cy="360000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bg1">
                      <a:lumMod val="50000"/>
                    </a:schemeClr>
                  </a:solidFill>
                </a:rPr>
                <a:t>6</a:t>
              </a:r>
              <a:endParaRPr lang="pt-BR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2051840" y="2643851"/>
              <a:ext cx="360000" cy="360000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bg1">
                      <a:lumMod val="50000"/>
                    </a:schemeClr>
                  </a:solidFill>
                </a:rPr>
                <a:t>9</a:t>
              </a:r>
              <a:endParaRPr lang="pt-BR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ixaDeTexto 25"/>
              <p:cNvSpPr txBox="1"/>
              <p:nvPr/>
            </p:nvSpPr>
            <p:spPr>
              <a:xfrm>
                <a:off x="4708748" y="3189025"/>
                <a:ext cx="39607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pt-BR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CaixaDeTexto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8748" y="3189025"/>
                <a:ext cx="396070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upo 23"/>
          <p:cNvGrpSpPr/>
          <p:nvPr/>
        </p:nvGrpSpPr>
        <p:grpSpPr>
          <a:xfrm>
            <a:off x="3263435" y="2325140"/>
            <a:ext cx="867742" cy="867742"/>
            <a:chOff x="3263435" y="2325140"/>
            <a:chExt cx="867742" cy="867742"/>
          </a:xfrm>
        </p:grpSpPr>
        <p:sp>
          <p:nvSpPr>
            <p:cNvPr id="47" name="Retângulo 46"/>
            <p:cNvSpPr/>
            <p:nvPr/>
          </p:nvSpPr>
          <p:spPr>
            <a:xfrm flipH="1">
              <a:off x="3841930" y="2325140"/>
              <a:ext cx="289247" cy="2892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1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8" name="Retângulo 47"/>
            <p:cNvSpPr/>
            <p:nvPr/>
          </p:nvSpPr>
          <p:spPr>
            <a:xfrm flipH="1">
              <a:off x="3552682" y="2325140"/>
              <a:ext cx="289247" cy="2892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2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9" name="Retângulo 48"/>
            <p:cNvSpPr/>
            <p:nvPr/>
          </p:nvSpPr>
          <p:spPr>
            <a:xfrm flipH="1">
              <a:off x="3552682" y="2614387"/>
              <a:ext cx="289247" cy="2892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5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0" name="Retângulo 49"/>
            <p:cNvSpPr/>
            <p:nvPr/>
          </p:nvSpPr>
          <p:spPr>
            <a:xfrm flipH="1">
              <a:off x="3263435" y="2614406"/>
              <a:ext cx="289247" cy="2892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6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1" name="Retângulo 50"/>
            <p:cNvSpPr/>
            <p:nvPr/>
          </p:nvSpPr>
          <p:spPr>
            <a:xfrm flipH="1">
              <a:off x="3263435" y="2903635"/>
              <a:ext cx="289247" cy="2892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9</a:t>
              </a:r>
              <a:endParaRPr lang="pt-BR" dirty="0">
                <a:solidFill>
                  <a:schemeClr val="tx1"/>
                </a:solidFill>
              </a:endParaRPr>
            </a:p>
          </p:txBody>
        </p:sp>
      </p:grpSp>
      <p:sp>
        <p:nvSpPr>
          <p:cNvPr id="53" name="Arco 52"/>
          <p:cNvSpPr/>
          <p:nvPr/>
        </p:nvSpPr>
        <p:spPr>
          <a:xfrm flipV="1">
            <a:off x="3407134" y="2889264"/>
            <a:ext cx="867739" cy="578512"/>
          </a:xfrm>
          <a:prstGeom prst="arc">
            <a:avLst>
              <a:gd name="adj1" fmla="val 10850369"/>
              <a:gd name="adj2" fmla="val 0"/>
            </a:avLst>
          </a:prstGeom>
          <a:noFill/>
          <a:ln w="28575">
            <a:solidFill>
              <a:schemeClr val="accent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0645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Reflexão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-7876" y="410399"/>
            <a:ext cx="9144000" cy="4408014"/>
          </a:xfrm>
        </p:spPr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14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 Prof. João F. Mari – joaofmari.github.io – SIN392 (2023)</a:t>
            </a:r>
            <a:endParaRPr lang="pt-BR" dirty="0"/>
          </a:p>
        </p:txBody>
      </p:sp>
      <p:sp>
        <p:nvSpPr>
          <p:cNvPr id="32" name="Arco 31"/>
          <p:cNvSpPr/>
          <p:nvPr/>
        </p:nvSpPr>
        <p:spPr>
          <a:xfrm flipV="1">
            <a:off x="401886" y="3001084"/>
            <a:ext cx="867739" cy="578512"/>
          </a:xfrm>
          <a:prstGeom prst="arc">
            <a:avLst>
              <a:gd name="adj1" fmla="val 10850369"/>
              <a:gd name="adj2" fmla="val 0"/>
            </a:avLst>
          </a:prstGeom>
          <a:ln w="285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3" name="Conector de seta reta 32"/>
          <p:cNvCxnSpPr/>
          <p:nvPr/>
        </p:nvCxnSpPr>
        <p:spPr>
          <a:xfrm>
            <a:off x="832422" y="2436982"/>
            <a:ext cx="0" cy="1446236"/>
          </a:xfrm>
          <a:prstGeom prst="straightConnector1">
            <a:avLst/>
          </a:prstGeom>
          <a:noFill/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/>
          <p:cNvCxnSpPr/>
          <p:nvPr/>
        </p:nvCxnSpPr>
        <p:spPr>
          <a:xfrm>
            <a:off x="832422" y="2436982"/>
            <a:ext cx="1446237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upo 34"/>
          <p:cNvGrpSpPr/>
          <p:nvPr/>
        </p:nvGrpSpPr>
        <p:grpSpPr>
          <a:xfrm>
            <a:off x="832422" y="2436960"/>
            <a:ext cx="867742" cy="867742"/>
            <a:chOff x="1331840" y="1923851"/>
            <a:chExt cx="1080000" cy="1080000"/>
          </a:xfrm>
          <a:noFill/>
        </p:grpSpPr>
        <p:sp>
          <p:nvSpPr>
            <p:cNvPr id="36" name="Retângulo 35"/>
            <p:cNvSpPr/>
            <p:nvPr/>
          </p:nvSpPr>
          <p:spPr>
            <a:xfrm>
              <a:off x="1331840" y="1923851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1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7" name="Retângulo 36"/>
            <p:cNvSpPr/>
            <p:nvPr/>
          </p:nvSpPr>
          <p:spPr>
            <a:xfrm>
              <a:off x="1691840" y="1923851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2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8" name="Retângulo 37"/>
            <p:cNvSpPr/>
            <p:nvPr/>
          </p:nvSpPr>
          <p:spPr>
            <a:xfrm>
              <a:off x="1691840" y="2283851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5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9" name="Retângulo 38"/>
            <p:cNvSpPr/>
            <p:nvPr/>
          </p:nvSpPr>
          <p:spPr>
            <a:xfrm>
              <a:off x="2051840" y="2283874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6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0" name="Retângulo 39"/>
            <p:cNvSpPr/>
            <p:nvPr/>
          </p:nvSpPr>
          <p:spPr>
            <a:xfrm>
              <a:off x="2051840" y="2643851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9</a:t>
              </a:r>
              <a:endParaRPr lang="pt-BR" dirty="0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aixaDeTexto 40"/>
              <p:cNvSpPr txBox="1"/>
              <p:nvPr/>
            </p:nvSpPr>
            <p:spPr>
              <a:xfrm>
                <a:off x="1700164" y="3300845"/>
                <a:ext cx="39607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pt-BR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CaixaDeTexto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0164" y="3300845"/>
                <a:ext cx="396070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Conector de seta reta 41"/>
          <p:cNvCxnSpPr/>
          <p:nvPr/>
        </p:nvCxnSpPr>
        <p:spPr>
          <a:xfrm>
            <a:off x="3841006" y="2325162"/>
            <a:ext cx="0" cy="1446236"/>
          </a:xfrm>
          <a:prstGeom prst="straightConnector1">
            <a:avLst/>
          </a:prstGeom>
          <a:noFill/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de seta reta 42"/>
          <p:cNvCxnSpPr/>
          <p:nvPr/>
        </p:nvCxnSpPr>
        <p:spPr>
          <a:xfrm>
            <a:off x="3841006" y="2325162"/>
            <a:ext cx="1446237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CaixaDeTexto 55"/>
              <p:cNvSpPr txBox="1"/>
              <p:nvPr/>
            </p:nvSpPr>
            <p:spPr>
              <a:xfrm>
                <a:off x="4708748" y="3189025"/>
                <a:ext cx="39607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pt-BR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CaixaDeTexto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8748" y="3189025"/>
                <a:ext cx="396070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7" name="Grupo 56"/>
          <p:cNvGrpSpPr/>
          <p:nvPr/>
        </p:nvGrpSpPr>
        <p:grpSpPr>
          <a:xfrm>
            <a:off x="3263435" y="2325140"/>
            <a:ext cx="867742" cy="867742"/>
            <a:chOff x="3263435" y="2325140"/>
            <a:chExt cx="867742" cy="867742"/>
          </a:xfrm>
        </p:grpSpPr>
        <p:sp>
          <p:nvSpPr>
            <p:cNvPr id="58" name="Retângulo 57"/>
            <p:cNvSpPr/>
            <p:nvPr/>
          </p:nvSpPr>
          <p:spPr>
            <a:xfrm flipH="1">
              <a:off x="3841930" y="2325140"/>
              <a:ext cx="289247" cy="2892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1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9" name="Retângulo 58"/>
            <p:cNvSpPr/>
            <p:nvPr/>
          </p:nvSpPr>
          <p:spPr>
            <a:xfrm flipH="1">
              <a:off x="3552682" y="2325140"/>
              <a:ext cx="289247" cy="2892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2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60" name="Retângulo 59"/>
            <p:cNvSpPr/>
            <p:nvPr/>
          </p:nvSpPr>
          <p:spPr>
            <a:xfrm flipH="1">
              <a:off x="3552682" y="2614387"/>
              <a:ext cx="289247" cy="2892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5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61" name="Retângulo 60"/>
            <p:cNvSpPr/>
            <p:nvPr/>
          </p:nvSpPr>
          <p:spPr>
            <a:xfrm flipH="1">
              <a:off x="3263435" y="2614406"/>
              <a:ext cx="289247" cy="2892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6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62" name="Retângulo 61"/>
            <p:cNvSpPr/>
            <p:nvPr/>
          </p:nvSpPr>
          <p:spPr>
            <a:xfrm flipH="1">
              <a:off x="3263435" y="2903635"/>
              <a:ext cx="289247" cy="2892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9</a:t>
              </a:r>
              <a:endParaRPr lang="pt-BR" dirty="0">
                <a:solidFill>
                  <a:schemeClr val="tx1"/>
                </a:solidFill>
              </a:endParaRPr>
            </a:p>
          </p:txBody>
        </p:sp>
      </p:grpSp>
      <p:sp>
        <p:nvSpPr>
          <p:cNvPr id="63" name="Arco 62"/>
          <p:cNvSpPr/>
          <p:nvPr/>
        </p:nvSpPr>
        <p:spPr>
          <a:xfrm flipV="1">
            <a:off x="3407134" y="2889264"/>
            <a:ext cx="867739" cy="578512"/>
          </a:xfrm>
          <a:prstGeom prst="arc">
            <a:avLst>
              <a:gd name="adj1" fmla="val 10850369"/>
              <a:gd name="adj2" fmla="val 0"/>
            </a:avLst>
          </a:prstGeom>
          <a:noFill/>
          <a:ln w="28575">
            <a:solidFill>
              <a:schemeClr val="accent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1149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Reflexão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15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 Prof. João F. Mari – joaofmari.github.io – SIN392 (2023)</a:t>
            </a:r>
            <a:endParaRPr lang="pt-BR" dirty="0"/>
          </a:p>
        </p:txBody>
      </p:sp>
      <p:sp>
        <p:nvSpPr>
          <p:cNvPr id="31" name="Arco 30"/>
          <p:cNvSpPr/>
          <p:nvPr/>
        </p:nvSpPr>
        <p:spPr>
          <a:xfrm rot="5400000" flipV="1">
            <a:off x="2768754" y="2047760"/>
            <a:ext cx="867739" cy="578512"/>
          </a:xfrm>
          <a:prstGeom prst="arc">
            <a:avLst>
              <a:gd name="adj1" fmla="val 10850369"/>
              <a:gd name="adj2" fmla="val 0"/>
            </a:avLst>
          </a:prstGeom>
          <a:noFill/>
          <a:ln w="285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Arco 33"/>
          <p:cNvSpPr/>
          <p:nvPr/>
        </p:nvSpPr>
        <p:spPr>
          <a:xfrm flipV="1">
            <a:off x="401886" y="3001084"/>
            <a:ext cx="867739" cy="578512"/>
          </a:xfrm>
          <a:prstGeom prst="arc">
            <a:avLst>
              <a:gd name="adj1" fmla="val 10850369"/>
              <a:gd name="adj2" fmla="val 0"/>
            </a:avLst>
          </a:prstGeom>
          <a:ln w="285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5" name="Conector de seta reta 34"/>
          <p:cNvCxnSpPr/>
          <p:nvPr/>
        </p:nvCxnSpPr>
        <p:spPr>
          <a:xfrm>
            <a:off x="832422" y="2436982"/>
            <a:ext cx="0" cy="1446236"/>
          </a:xfrm>
          <a:prstGeom prst="straightConnector1">
            <a:avLst/>
          </a:prstGeom>
          <a:noFill/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/>
          <p:cNvCxnSpPr/>
          <p:nvPr/>
        </p:nvCxnSpPr>
        <p:spPr>
          <a:xfrm>
            <a:off x="832422" y="2436982"/>
            <a:ext cx="1446237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upo 36"/>
          <p:cNvGrpSpPr/>
          <p:nvPr/>
        </p:nvGrpSpPr>
        <p:grpSpPr>
          <a:xfrm>
            <a:off x="832422" y="2436960"/>
            <a:ext cx="867742" cy="867742"/>
            <a:chOff x="1331840" y="1923851"/>
            <a:chExt cx="1080000" cy="1080000"/>
          </a:xfrm>
          <a:noFill/>
        </p:grpSpPr>
        <p:sp>
          <p:nvSpPr>
            <p:cNvPr id="38" name="Retângulo 37"/>
            <p:cNvSpPr/>
            <p:nvPr/>
          </p:nvSpPr>
          <p:spPr>
            <a:xfrm>
              <a:off x="1331840" y="1923851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1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9" name="Retângulo 38"/>
            <p:cNvSpPr/>
            <p:nvPr/>
          </p:nvSpPr>
          <p:spPr>
            <a:xfrm>
              <a:off x="1691840" y="1923851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2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0" name="Retângulo 39"/>
            <p:cNvSpPr/>
            <p:nvPr/>
          </p:nvSpPr>
          <p:spPr>
            <a:xfrm>
              <a:off x="1691840" y="2283851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5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1" name="Retângulo 40"/>
            <p:cNvSpPr/>
            <p:nvPr/>
          </p:nvSpPr>
          <p:spPr>
            <a:xfrm>
              <a:off x="2051840" y="2283874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6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2" name="Retângulo 41"/>
            <p:cNvSpPr/>
            <p:nvPr/>
          </p:nvSpPr>
          <p:spPr>
            <a:xfrm>
              <a:off x="2051840" y="2643851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9</a:t>
              </a:r>
              <a:endParaRPr lang="pt-BR" dirty="0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aixaDeTexto 42"/>
              <p:cNvSpPr txBox="1"/>
              <p:nvPr/>
            </p:nvSpPr>
            <p:spPr>
              <a:xfrm>
                <a:off x="1700164" y="3300845"/>
                <a:ext cx="39607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pt-BR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CaixaDeTexto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0164" y="3300845"/>
                <a:ext cx="396070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Conector de seta reta 43"/>
          <p:cNvCxnSpPr/>
          <p:nvPr/>
        </p:nvCxnSpPr>
        <p:spPr>
          <a:xfrm>
            <a:off x="3841006" y="2325162"/>
            <a:ext cx="0" cy="1446236"/>
          </a:xfrm>
          <a:prstGeom prst="straightConnector1">
            <a:avLst/>
          </a:prstGeom>
          <a:noFill/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de seta reta 44"/>
          <p:cNvCxnSpPr/>
          <p:nvPr/>
        </p:nvCxnSpPr>
        <p:spPr>
          <a:xfrm>
            <a:off x="3841006" y="2325162"/>
            <a:ext cx="1446237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aixaDeTexto 51"/>
              <p:cNvSpPr txBox="1"/>
              <p:nvPr/>
            </p:nvSpPr>
            <p:spPr>
              <a:xfrm>
                <a:off x="4708748" y="3189025"/>
                <a:ext cx="39607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pt-BR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" name="CaixaDeTexto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8748" y="3189025"/>
                <a:ext cx="396070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3" name="Grupo 52"/>
          <p:cNvGrpSpPr/>
          <p:nvPr/>
        </p:nvGrpSpPr>
        <p:grpSpPr>
          <a:xfrm>
            <a:off x="3263435" y="2325140"/>
            <a:ext cx="867742" cy="867742"/>
            <a:chOff x="3263435" y="2325140"/>
            <a:chExt cx="867742" cy="867742"/>
          </a:xfrm>
        </p:grpSpPr>
        <p:sp>
          <p:nvSpPr>
            <p:cNvPr id="54" name="Retângulo 53"/>
            <p:cNvSpPr/>
            <p:nvPr/>
          </p:nvSpPr>
          <p:spPr>
            <a:xfrm flipH="1">
              <a:off x="3841930" y="2325140"/>
              <a:ext cx="289247" cy="2892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1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5" name="Retângulo 54"/>
            <p:cNvSpPr/>
            <p:nvPr/>
          </p:nvSpPr>
          <p:spPr>
            <a:xfrm flipH="1">
              <a:off x="3552682" y="2325140"/>
              <a:ext cx="289247" cy="2892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2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6" name="Retângulo 55"/>
            <p:cNvSpPr/>
            <p:nvPr/>
          </p:nvSpPr>
          <p:spPr>
            <a:xfrm flipH="1">
              <a:off x="3552682" y="2614387"/>
              <a:ext cx="289247" cy="2892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5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7" name="Retângulo 56"/>
            <p:cNvSpPr/>
            <p:nvPr/>
          </p:nvSpPr>
          <p:spPr>
            <a:xfrm flipH="1">
              <a:off x="3263435" y="2614406"/>
              <a:ext cx="289247" cy="2892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6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8" name="Retângulo 57"/>
            <p:cNvSpPr/>
            <p:nvPr/>
          </p:nvSpPr>
          <p:spPr>
            <a:xfrm flipH="1">
              <a:off x="3263435" y="2903635"/>
              <a:ext cx="289247" cy="2892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9</a:t>
              </a:r>
              <a:endParaRPr lang="pt-BR" dirty="0">
                <a:solidFill>
                  <a:schemeClr val="tx1"/>
                </a:solidFill>
              </a:endParaRPr>
            </a:p>
          </p:txBody>
        </p:sp>
      </p:grpSp>
      <p:sp>
        <p:nvSpPr>
          <p:cNvPr id="59" name="Arco 58"/>
          <p:cNvSpPr/>
          <p:nvPr/>
        </p:nvSpPr>
        <p:spPr>
          <a:xfrm flipV="1">
            <a:off x="3407134" y="2889264"/>
            <a:ext cx="867739" cy="578512"/>
          </a:xfrm>
          <a:prstGeom prst="arc">
            <a:avLst>
              <a:gd name="adj1" fmla="val 10850369"/>
              <a:gd name="adj2" fmla="val 0"/>
            </a:avLst>
          </a:prstGeom>
          <a:noFill/>
          <a:ln w="28575">
            <a:solidFill>
              <a:schemeClr val="accent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2150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Reflexão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16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 Prof. João F. Mari – joaofmari.github.io – SIN392 (2023)</a:t>
            </a:r>
            <a:endParaRPr lang="pt-BR" dirty="0"/>
          </a:p>
        </p:txBody>
      </p:sp>
      <p:cxnSp>
        <p:nvCxnSpPr>
          <p:cNvPr id="31" name="Conector de seta reta 30"/>
          <p:cNvCxnSpPr/>
          <p:nvPr/>
        </p:nvCxnSpPr>
        <p:spPr>
          <a:xfrm>
            <a:off x="6865342" y="2338469"/>
            <a:ext cx="0" cy="1446236"/>
          </a:xfrm>
          <a:prstGeom prst="straightConnector1">
            <a:avLst/>
          </a:prstGeom>
          <a:noFill/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/>
          <p:cNvCxnSpPr/>
          <p:nvPr/>
        </p:nvCxnSpPr>
        <p:spPr>
          <a:xfrm>
            <a:off x="6865342" y="2338469"/>
            <a:ext cx="1446237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Arco 39"/>
          <p:cNvSpPr/>
          <p:nvPr/>
        </p:nvSpPr>
        <p:spPr>
          <a:xfrm rot="5400000" flipV="1">
            <a:off x="5810974" y="2195876"/>
            <a:ext cx="867739" cy="578512"/>
          </a:xfrm>
          <a:prstGeom prst="arc">
            <a:avLst>
              <a:gd name="adj1" fmla="val 10850369"/>
              <a:gd name="adj2" fmla="val 0"/>
            </a:avLst>
          </a:prstGeom>
          <a:noFill/>
          <a:ln w="28575">
            <a:solidFill>
              <a:schemeClr val="tx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ixaDeTexto 28"/>
              <p:cNvSpPr txBox="1"/>
              <p:nvPr/>
            </p:nvSpPr>
            <p:spPr>
              <a:xfrm>
                <a:off x="5972679" y="1154821"/>
                <a:ext cx="396070" cy="37677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𝐵</m:t>
                          </m:r>
                        </m:e>
                      </m:acc>
                    </m:oMath>
                  </m:oMathPara>
                </a14:m>
                <a:endParaRPr lang="pt-BR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CaixaDeTexto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2679" y="1154821"/>
                <a:ext cx="396070" cy="376770"/>
              </a:xfrm>
              <a:prstGeom prst="rect">
                <a:avLst/>
              </a:prstGeom>
              <a:blipFill rotWithShape="1">
                <a:blip r:embed="rId2"/>
                <a:stretch>
                  <a:fillRect t="-1613" r="-1076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3" name="Grupo 52"/>
          <p:cNvGrpSpPr/>
          <p:nvPr/>
        </p:nvGrpSpPr>
        <p:grpSpPr>
          <a:xfrm flipH="1">
            <a:off x="6290149" y="2338727"/>
            <a:ext cx="867742" cy="867742"/>
            <a:chOff x="1331840" y="1923851"/>
            <a:chExt cx="1080000" cy="1080000"/>
          </a:xfrm>
          <a:noFill/>
        </p:grpSpPr>
        <p:sp>
          <p:nvSpPr>
            <p:cNvPr id="54" name="Retângulo 53"/>
            <p:cNvSpPr/>
            <p:nvPr/>
          </p:nvSpPr>
          <p:spPr>
            <a:xfrm>
              <a:off x="1331840" y="1923851"/>
              <a:ext cx="360000" cy="360000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bg1">
                      <a:lumMod val="50000"/>
                    </a:schemeClr>
                  </a:solidFill>
                </a:rPr>
                <a:t>1</a:t>
              </a:r>
              <a:endParaRPr lang="pt-BR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5" name="Retângulo 54"/>
            <p:cNvSpPr/>
            <p:nvPr/>
          </p:nvSpPr>
          <p:spPr>
            <a:xfrm>
              <a:off x="1691840" y="1923851"/>
              <a:ext cx="360000" cy="360000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bg1">
                      <a:lumMod val="50000"/>
                    </a:schemeClr>
                  </a:solidFill>
                </a:rPr>
                <a:t>2</a:t>
              </a:r>
              <a:endParaRPr lang="pt-BR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6" name="Retângulo 55"/>
            <p:cNvSpPr/>
            <p:nvPr/>
          </p:nvSpPr>
          <p:spPr>
            <a:xfrm>
              <a:off x="1691840" y="2283851"/>
              <a:ext cx="360000" cy="360000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bg1">
                      <a:lumMod val="50000"/>
                    </a:schemeClr>
                  </a:solidFill>
                </a:rPr>
                <a:t>5</a:t>
              </a:r>
              <a:endParaRPr lang="pt-BR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7" name="Retângulo 56"/>
            <p:cNvSpPr/>
            <p:nvPr/>
          </p:nvSpPr>
          <p:spPr>
            <a:xfrm>
              <a:off x="2051840" y="2283874"/>
              <a:ext cx="360000" cy="360000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bg1">
                      <a:lumMod val="50000"/>
                    </a:schemeClr>
                  </a:solidFill>
                </a:rPr>
                <a:t>6</a:t>
              </a:r>
              <a:endParaRPr lang="pt-BR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8" name="Retângulo 57"/>
            <p:cNvSpPr/>
            <p:nvPr/>
          </p:nvSpPr>
          <p:spPr>
            <a:xfrm>
              <a:off x="2051840" y="2643851"/>
              <a:ext cx="360000" cy="360000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bg1">
                      <a:lumMod val="50000"/>
                    </a:schemeClr>
                  </a:solidFill>
                </a:rPr>
                <a:t>9</a:t>
              </a:r>
              <a:endParaRPr lang="pt-BR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41" name="Arco 40"/>
          <p:cNvSpPr/>
          <p:nvPr/>
        </p:nvSpPr>
        <p:spPr>
          <a:xfrm rot="5400000" flipV="1">
            <a:off x="2768754" y="2047760"/>
            <a:ext cx="867739" cy="578512"/>
          </a:xfrm>
          <a:prstGeom prst="arc">
            <a:avLst>
              <a:gd name="adj1" fmla="val 10850369"/>
              <a:gd name="adj2" fmla="val 0"/>
            </a:avLst>
          </a:prstGeom>
          <a:noFill/>
          <a:ln w="285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Arco 59"/>
          <p:cNvSpPr/>
          <p:nvPr/>
        </p:nvSpPr>
        <p:spPr>
          <a:xfrm flipV="1">
            <a:off x="401886" y="3001084"/>
            <a:ext cx="867739" cy="578512"/>
          </a:xfrm>
          <a:prstGeom prst="arc">
            <a:avLst>
              <a:gd name="adj1" fmla="val 10850369"/>
              <a:gd name="adj2" fmla="val 0"/>
            </a:avLst>
          </a:prstGeom>
          <a:ln w="285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1" name="Conector de seta reta 60"/>
          <p:cNvCxnSpPr/>
          <p:nvPr/>
        </p:nvCxnSpPr>
        <p:spPr>
          <a:xfrm>
            <a:off x="832422" y="2436982"/>
            <a:ext cx="0" cy="1446236"/>
          </a:xfrm>
          <a:prstGeom prst="straightConnector1">
            <a:avLst/>
          </a:prstGeom>
          <a:noFill/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de seta reta 61"/>
          <p:cNvCxnSpPr/>
          <p:nvPr/>
        </p:nvCxnSpPr>
        <p:spPr>
          <a:xfrm>
            <a:off x="832422" y="2436982"/>
            <a:ext cx="1446237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upo 62"/>
          <p:cNvGrpSpPr/>
          <p:nvPr/>
        </p:nvGrpSpPr>
        <p:grpSpPr>
          <a:xfrm>
            <a:off x="832422" y="2436960"/>
            <a:ext cx="867742" cy="867742"/>
            <a:chOff x="1331840" y="1923851"/>
            <a:chExt cx="1080000" cy="1080000"/>
          </a:xfrm>
          <a:noFill/>
        </p:grpSpPr>
        <p:sp>
          <p:nvSpPr>
            <p:cNvPr id="64" name="Retângulo 63"/>
            <p:cNvSpPr/>
            <p:nvPr/>
          </p:nvSpPr>
          <p:spPr>
            <a:xfrm>
              <a:off x="1331840" y="1923851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1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65" name="Retângulo 64"/>
            <p:cNvSpPr/>
            <p:nvPr/>
          </p:nvSpPr>
          <p:spPr>
            <a:xfrm>
              <a:off x="1691840" y="1923851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2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66" name="Retângulo 65"/>
            <p:cNvSpPr/>
            <p:nvPr/>
          </p:nvSpPr>
          <p:spPr>
            <a:xfrm>
              <a:off x="1691840" y="2283851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5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67" name="Retângulo 66"/>
            <p:cNvSpPr/>
            <p:nvPr/>
          </p:nvSpPr>
          <p:spPr>
            <a:xfrm>
              <a:off x="2051840" y="2283874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6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68" name="Retângulo 67"/>
            <p:cNvSpPr/>
            <p:nvPr/>
          </p:nvSpPr>
          <p:spPr>
            <a:xfrm>
              <a:off x="2051840" y="2643851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9</a:t>
              </a:r>
              <a:endParaRPr lang="pt-BR" dirty="0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CaixaDeTexto 68"/>
              <p:cNvSpPr txBox="1"/>
              <p:nvPr/>
            </p:nvSpPr>
            <p:spPr>
              <a:xfrm>
                <a:off x="1700164" y="3300845"/>
                <a:ext cx="39607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pt-BR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" name="CaixaDeTexto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0164" y="3300845"/>
                <a:ext cx="396070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Conector de seta reta 69"/>
          <p:cNvCxnSpPr/>
          <p:nvPr/>
        </p:nvCxnSpPr>
        <p:spPr>
          <a:xfrm>
            <a:off x="3841006" y="2325162"/>
            <a:ext cx="0" cy="1446236"/>
          </a:xfrm>
          <a:prstGeom prst="straightConnector1">
            <a:avLst/>
          </a:prstGeom>
          <a:noFill/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de seta reta 70"/>
          <p:cNvCxnSpPr/>
          <p:nvPr/>
        </p:nvCxnSpPr>
        <p:spPr>
          <a:xfrm>
            <a:off x="3841006" y="2325162"/>
            <a:ext cx="1446237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CaixaDeTexto 71"/>
              <p:cNvSpPr txBox="1"/>
              <p:nvPr/>
            </p:nvSpPr>
            <p:spPr>
              <a:xfrm>
                <a:off x="4708748" y="3189025"/>
                <a:ext cx="39607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pt-BR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2" name="CaixaDeTexto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8748" y="3189025"/>
                <a:ext cx="396070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3" name="Grupo 72"/>
          <p:cNvGrpSpPr/>
          <p:nvPr/>
        </p:nvGrpSpPr>
        <p:grpSpPr>
          <a:xfrm>
            <a:off x="3263435" y="2325140"/>
            <a:ext cx="867742" cy="867742"/>
            <a:chOff x="3263435" y="2325140"/>
            <a:chExt cx="867742" cy="867742"/>
          </a:xfrm>
        </p:grpSpPr>
        <p:sp>
          <p:nvSpPr>
            <p:cNvPr id="74" name="Retângulo 73"/>
            <p:cNvSpPr/>
            <p:nvPr/>
          </p:nvSpPr>
          <p:spPr>
            <a:xfrm flipH="1">
              <a:off x="3841930" y="2325140"/>
              <a:ext cx="289247" cy="2892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1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75" name="Retângulo 74"/>
            <p:cNvSpPr/>
            <p:nvPr/>
          </p:nvSpPr>
          <p:spPr>
            <a:xfrm flipH="1">
              <a:off x="3552682" y="2325140"/>
              <a:ext cx="289247" cy="2892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2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76" name="Retângulo 75"/>
            <p:cNvSpPr/>
            <p:nvPr/>
          </p:nvSpPr>
          <p:spPr>
            <a:xfrm flipH="1">
              <a:off x="3552682" y="2614387"/>
              <a:ext cx="289247" cy="2892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5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77" name="Retângulo 76"/>
            <p:cNvSpPr/>
            <p:nvPr/>
          </p:nvSpPr>
          <p:spPr>
            <a:xfrm flipH="1">
              <a:off x="3263435" y="2614406"/>
              <a:ext cx="289247" cy="2892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6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78" name="Retângulo 77"/>
            <p:cNvSpPr/>
            <p:nvPr/>
          </p:nvSpPr>
          <p:spPr>
            <a:xfrm flipH="1">
              <a:off x="3263435" y="2903635"/>
              <a:ext cx="289247" cy="2892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9</a:t>
              </a:r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Grupo 17"/>
          <p:cNvGrpSpPr/>
          <p:nvPr/>
        </p:nvGrpSpPr>
        <p:grpSpPr>
          <a:xfrm>
            <a:off x="6290152" y="1757495"/>
            <a:ext cx="867742" cy="871801"/>
            <a:chOff x="5997600" y="1466646"/>
            <a:chExt cx="867742" cy="871801"/>
          </a:xfrm>
        </p:grpSpPr>
        <p:sp>
          <p:nvSpPr>
            <p:cNvPr id="33" name="Retângulo 32"/>
            <p:cNvSpPr/>
            <p:nvPr/>
          </p:nvSpPr>
          <p:spPr>
            <a:xfrm rot="10800000" flipH="1" flipV="1">
              <a:off x="6576095" y="2049200"/>
              <a:ext cx="289247" cy="2892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1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4" name="Retângulo 33"/>
            <p:cNvSpPr/>
            <p:nvPr/>
          </p:nvSpPr>
          <p:spPr>
            <a:xfrm rot="10800000" flipH="1" flipV="1">
              <a:off x="6286848" y="2049200"/>
              <a:ext cx="289247" cy="2892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2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5" name="Retângulo 34"/>
            <p:cNvSpPr/>
            <p:nvPr/>
          </p:nvSpPr>
          <p:spPr>
            <a:xfrm rot="10800000" flipH="1" flipV="1">
              <a:off x="6286848" y="1759952"/>
              <a:ext cx="289247" cy="2892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5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7" name="Retângulo 36"/>
            <p:cNvSpPr/>
            <p:nvPr/>
          </p:nvSpPr>
          <p:spPr>
            <a:xfrm>
              <a:off x="5997600" y="1755893"/>
              <a:ext cx="289247" cy="2892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6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8" name="Retângulo 37"/>
            <p:cNvSpPr/>
            <p:nvPr/>
          </p:nvSpPr>
          <p:spPr>
            <a:xfrm>
              <a:off x="5997600" y="1466646"/>
              <a:ext cx="289247" cy="2892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9</a:t>
              </a:r>
              <a:endParaRPr lang="pt-BR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97438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Reflexão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 Prof. João F. Mari – joaofmari.github.io – SIN392 (2023)</a:t>
            </a:r>
            <a:endParaRPr lang="pt-BR" dirty="0"/>
          </a:p>
        </p:txBody>
      </p:sp>
      <p:cxnSp>
        <p:nvCxnSpPr>
          <p:cNvPr id="45" name="Conector de seta reta 44"/>
          <p:cNvCxnSpPr/>
          <p:nvPr/>
        </p:nvCxnSpPr>
        <p:spPr>
          <a:xfrm>
            <a:off x="6865342" y="2338469"/>
            <a:ext cx="0" cy="1446236"/>
          </a:xfrm>
          <a:prstGeom prst="straightConnector1">
            <a:avLst/>
          </a:prstGeom>
          <a:noFill/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de seta reta 51"/>
          <p:cNvCxnSpPr/>
          <p:nvPr/>
        </p:nvCxnSpPr>
        <p:spPr>
          <a:xfrm>
            <a:off x="6865342" y="2338469"/>
            <a:ext cx="1446237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Arco 52"/>
          <p:cNvSpPr/>
          <p:nvPr/>
        </p:nvSpPr>
        <p:spPr>
          <a:xfrm rot="5400000" flipV="1">
            <a:off x="5810974" y="2195876"/>
            <a:ext cx="867739" cy="578512"/>
          </a:xfrm>
          <a:prstGeom prst="arc">
            <a:avLst>
              <a:gd name="adj1" fmla="val 10850369"/>
              <a:gd name="adj2" fmla="val 0"/>
            </a:avLst>
          </a:prstGeom>
          <a:noFill/>
          <a:ln w="285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aixaDeTexto 53"/>
              <p:cNvSpPr txBox="1"/>
              <p:nvPr/>
            </p:nvSpPr>
            <p:spPr>
              <a:xfrm>
                <a:off x="5972679" y="1154821"/>
                <a:ext cx="396070" cy="37677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𝐵</m:t>
                          </m:r>
                        </m:e>
                      </m:acc>
                    </m:oMath>
                  </m:oMathPara>
                </a14:m>
                <a:endParaRPr lang="pt-BR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CaixaDeTexto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2679" y="1154821"/>
                <a:ext cx="396070" cy="376770"/>
              </a:xfrm>
              <a:prstGeom prst="rect">
                <a:avLst/>
              </a:prstGeom>
              <a:blipFill rotWithShape="1">
                <a:blip r:embed="rId2"/>
                <a:stretch>
                  <a:fillRect t="-1613" r="-1076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Arco 60"/>
          <p:cNvSpPr/>
          <p:nvPr/>
        </p:nvSpPr>
        <p:spPr>
          <a:xfrm rot="5400000" flipV="1">
            <a:off x="2768754" y="2047760"/>
            <a:ext cx="867739" cy="578512"/>
          </a:xfrm>
          <a:prstGeom prst="arc">
            <a:avLst>
              <a:gd name="adj1" fmla="val 10850369"/>
              <a:gd name="adj2" fmla="val 0"/>
            </a:avLst>
          </a:prstGeom>
          <a:noFill/>
          <a:ln w="285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Arco 61"/>
          <p:cNvSpPr/>
          <p:nvPr/>
        </p:nvSpPr>
        <p:spPr>
          <a:xfrm flipV="1">
            <a:off x="401886" y="3001084"/>
            <a:ext cx="867739" cy="578512"/>
          </a:xfrm>
          <a:prstGeom prst="arc">
            <a:avLst>
              <a:gd name="adj1" fmla="val 10850369"/>
              <a:gd name="adj2" fmla="val 0"/>
            </a:avLst>
          </a:prstGeom>
          <a:ln w="285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3" name="Conector de seta reta 62"/>
          <p:cNvCxnSpPr/>
          <p:nvPr/>
        </p:nvCxnSpPr>
        <p:spPr>
          <a:xfrm>
            <a:off x="832422" y="2436982"/>
            <a:ext cx="0" cy="1446236"/>
          </a:xfrm>
          <a:prstGeom prst="straightConnector1">
            <a:avLst/>
          </a:prstGeom>
          <a:noFill/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de seta reta 63"/>
          <p:cNvCxnSpPr/>
          <p:nvPr/>
        </p:nvCxnSpPr>
        <p:spPr>
          <a:xfrm>
            <a:off x="832422" y="2436982"/>
            <a:ext cx="1446237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upo 64"/>
          <p:cNvGrpSpPr/>
          <p:nvPr/>
        </p:nvGrpSpPr>
        <p:grpSpPr>
          <a:xfrm>
            <a:off x="832422" y="2436960"/>
            <a:ext cx="867742" cy="867742"/>
            <a:chOff x="1331840" y="1923851"/>
            <a:chExt cx="1080000" cy="1080000"/>
          </a:xfrm>
          <a:noFill/>
        </p:grpSpPr>
        <p:sp>
          <p:nvSpPr>
            <p:cNvPr id="66" name="Retângulo 65"/>
            <p:cNvSpPr/>
            <p:nvPr/>
          </p:nvSpPr>
          <p:spPr>
            <a:xfrm>
              <a:off x="1331840" y="1923851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1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67" name="Retângulo 66"/>
            <p:cNvSpPr/>
            <p:nvPr/>
          </p:nvSpPr>
          <p:spPr>
            <a:xfrm>
              <a:off x="1691840" y="1923851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2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68" name="Retângulo 67"/>
            <p:cNvSpPr/>
            <p:nvPr/>
          </p:nvSpPr>
          <p:spPr>
            <a:xfrm>
              <a:off x="1691840" y="2283851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5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69" name="Retângulo 68"/>
            <p:cNvSpPr/>
            <p:nvPr/>
          </p:nvSpPr>
          <p:spPr>
            <a:xfrm>
              <a:off x="2051840" y="2283874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6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70" name="Retângulo 69"/>
            <p:cNvSpPr/>
            <p:nvPr/>
          </p:nvSpPr>
          <p:spPr>
            <a:xfrm>
              <a:off x="2051840" y="2643851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9</a:t>
              </a:r>
              <a:endParaRPr lang="pt-BR" dirty="0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CaixaDeTexto 70"/>
              <p:cNvSpPr txBox="1"/>
              <p:nvPr/>
            </p:nvSpPr>
            <p:spPr>
              <a:xfrm>
                <a:off x="1700164" y="3300845"/>
                <a:ext cx="39607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pt-BR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1" name="CaixaDeTexto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0164" y="3300845"/>
                <a:ext cx="396070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Conector de seta reta 71"/>
          <p:cNvCxnSpPr/>
          <p:nvPr/>
        </p:nvCxnSpPr>
        <p:spPr>
          <a:xfrm>
            <a:off x="3841006" y="2325162"/>
            <a:ext cx="0" cy="1446236"/>
          </a:xfrm>
          <a:prstGeom prst="straightConnector1">
            <a:avLst/>
          </a:prstGeom>
          <a:noFill/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de seta reta 72"/>
          <p:cNvCxnSpPr/>
          <p:nvPr/>
        </p:nvCxnSpPr>
        <p:spPr>
          <a:xfrm>
            <a:off x="3841006" y="2325162"/>
            <a:ext cx="1446237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CaixaDeTexto 73"/>
              <p:cNvSpPr txBox="1"/>
              <p:nvPr/>
            </p:nvSpPr>
            <p:spPr>
              <a:xfrm>
                <a:off x="4708748" y="3189025"/>
                <a:ext cx="39607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pt-BR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CaixaDeTexto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8748" y="3189025"/>
                <a:ext cx="396070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5" name="Grupo 74"/>
          <p:cNvGrpSpPr/>
          <p:nvPr/>
        </p:nvGrpSpPr>
        <p:grpSpPr>
          <a:xfrm>
            <a:off x="3263435" y="2325140"/>
            <a:ext cx="867742" cy="867742"/>
            <a:chOff x="3263435" y="2325140"/>
            <a:chExt cx="867742" cy="867742"/>
          </a:xfrm>
        </p:grpSpPr>
        <p:sp>
          <p:nvSpPr>
            <p:cNvPr id="76" name="Retângulo 75"/>
            <p:cNvSpPr/>
            <p:nvPr/>
          </p:nvSpPr>
          <p:spPr>
            <a:xfrm flipH="1">
              <a:off x="3841930" y="2325140"/>
              <a:ext cx="289247" cy="2892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1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77" name="Retângulo 76"/>
            <p:cNvSpPr/>
            <p:nvPr/>
          </p:nvSpPr>
          <p:spPr>
            <a:xfrm flipH="1">
              <a:off x="3552682" y="2325140"/>
              <a:ext cx="289247" cy="2892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2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78" name="Retângulo 77"/>
            <p:cNvSpPr/>
            <p:nvPr/>
          </p:nvSpPr>
          <p:spPr>
            <a:xfrm flipH="1">
              <a:off x="3552682" y="2614387"/>
              <a:ext cx="289247" cy="2892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5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79" name="Retângulo 78"/>
            <p:cNvSpPr/>
            <p:nvPr/>
          </p:nvSpPr>
          <p:spPr>
            <a:xfrm flipH="1">
              <a:off x="3263435" y="2614406"/>
              <a:ext cx="289247" cy="2892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6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80" name="Retângulo 79"/>
            <p:cNvSpPr/>
            <p:nvPr/>
          </p:nvSpPr>
          <p:spPr>
            <a:xfrm flipH="1">
              <a:off x="3263435" y="2903635"/>
              <a:ext cx="289247" cy="2892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9</a:t>
              </a:r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1" name="Grupo 80"/>
          <p:cNvGrpSpPr/>
          <p:nvPr/>
        </p:nvGrpSpPr>
        <p:grpSpPr>
          <a:xfrm>
            <a:off x="6290152" y="1757495"/>
            <a:ext cx="867742" cy="871801"/>
            <a:chOff x="5997600" y="1466646"/>
            <a:chExt cx="867742" cy="871801"/>
          </a:xfrm>
        </p:grpSpPr>
        <p:sp>
          <p:nvSpPr>
            <p:cNvPr id="82" name="Retângulo 81"/>
            <p:cNvSpPr/>
            <p:nvPr/>
          </p:nvSpPr>
          <p:spPr>
            <a:xfrm rot="10800000" flipH="1" flipV="1">
              <a:off x="6576095" y="2049200"/>
              <a:ext cx="289247" cy="2892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1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83" name="Retângulo 82"/>
            <p:cNvSpPr/>
            <p:nvPr/>
          </p:nvSpPr>
          <p:spPr>
            <a:xfrm rot="10800000" flipH="1" flipV="1">
              <a:off x="6286848" y="2049200"/>
              <a:ext cx="289247" cy="2892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2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84" name="Retângulo 83"/>
            <p:cNvSpPr/>
            <p:nvPr/>
          </p:nvSpPr>
          <p:spPr>
            <a:xfrm rot="10800000" flipH="1" flipV="1">
              <a:off x="6286848" y="1759952"/>
              <a:ext cx="289247" cy="2892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5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85" name="Retângulo 84"/>
            <p:cNvSpPr/>
            <p:nvPr/>
          </p:nvSpPr>
          <p:spPr>
            <a:xfrm>
              <a:off x="5997600" y="1755893"/>
              <a:ext cx="289247" cy="2892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6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86" name="Retângulo 85"/>
            <p:cNvSpPr/>
            <p:nvPr/>
          </p:nvSpPr>
          <p:spPr>
            <a:xfrm>
              <a:off x="5997600" y="1466646"/>
              <a:ext cx="289247" cy="2892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9</a:t>
              </a:r>
              <a:endParaRPr lang="pt-BR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3636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Translação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 Prof. João F. Mari – joaofmari.github.io – SIN392 (2023)</a:t>
            </a:r>
            <a:endParaRPr lang="pt-BR" dirty="0"/>
          </a:p>
        </p:txBody>
      </p:sp>
      <p:grpSp>
        <p:nvGrpSpPr>
          <p:cNvPr id="7" name="Grupo 6"/>
          <p:cNvGrpSpPr/>
          <p:nvPr/>
        </p:nvGrpSpPr>
        <p:grpSpPr>
          <a:xfrm>
            <a:off x="670975" y="1011595"/>
            <a:ext cx="1800000" cy="1800000"/>
            <a:chOff x="1891939" y="2283918"/>
            <a:chExt cx="1800000" cy="1800000"/>
          </a:xfrm>
          <a:noFill/>
        </p:grpSpPr>
        <p:cxnSp>
          <p:nvCxnSpPr>
            <p:cNvPr id="14" name="Conector de seta reta 13"/>
            <p:cNvCxnSpPr/>
            <p:nvPr/>
          </p:nvCxnSpPr>
          <p:spPr>
            <a:xfrm>
              <a:off x="1891939" y="2283918"/>
              <a:ext cx="0" cy="1800000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de seta reta 14"/>
            <p:cNvCxnSpPr/>
            <p:nvPr/>
          </p:nvCxnSpPr>
          <p:spPr>
            <a:xfrm>
              <a:off x="1891939" y="2283918"/>
              <a:ext cx="1800000" cy="0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upo 7"/>
          <p:cNvGrpSpPr/>
          <p:nvPr/>
        </p:nvGrpSpPr>
        <p:grpSpPr>
          <a:xfrm>
            <a:off x="308826" y="649486"/>
            <a:ext cx="1080000" cy="1080000"/>
            <a:chOff x="5580112" y="1564295"/>
            <a:chExt cx="1080000" cy="1080000"/>
          </a:xfrm>
          <a:noFill/>
        </p:grpSpPr>
        <p:sp>
          <p:nvSpPr>
            <p:cNvPr id="9" name="Retângulo 8"/>
            <p:cNvSpPr/>
            <p:nvPr/>
          </p:nvSpPr>
          <p:spPr>
            <a:xfrm rot="10800000" flipH="1" flipV="1">
              <a:off x="6300112" y="2283918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1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0" name="Retângulo 9"/>
            <p:cNvSpPr/>
            <p:nvPr/>
          </p:nvSpPr>
          <p:spPr>
            <a:xfrm rot="10800000" flipH="1" flipV="1">
              <a:off x="5940112" y="2284295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2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1" name="Retângulo 10"/>
            <p:cNvSpPr/>
            <p:nvPr/>
          </p:nvSpPr>
          <p:spPr>
            <a:xfrm rot="10800000" flipH="1" flipV="1">
              <a:off x="5940112" y="1924295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5*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5580112" y="1924295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6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5580112" y="1564295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9</a:t>
              </a:r>
              <a:endParaRPr lang="pt-BR" dirty="0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CaixaDeTexto 80"/>
              <p:cNvSpPr txBox="1"/>
              <p:nvPr/>
            </p:nvSpPr>
            <p:spPr>
              <a:xfrm>
                <a:off x="670975" y="2415589"/>
                <a:ext cx="969881" cy="39600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pt-BR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𝐵</m:t>
                          </m:r>
                          <m:r>
                            <a:rPr lang="pt-BR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)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(0,0)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1" name="CaixaDeTexto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975" y="2415589"/>
                <a:ext cx="969881" cy="396006"/>
              </a:xfrm>
              <a:prstGeom prst="rect">
                <a:avLst/>
              </a:prstGeom>
              <a:blipFill rotWithShape="1">
                <a:blip r:embed="rId2"/>
                <a:stretch>
                  <a:fillRect b="-923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442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Translação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 Prof. João F. Mari – joaofmari.github.io – SIN392 (2023)</a:t>
            </a:r>
            <a:endParaRPr lang="pt-BR" dirty="0"/>
          </a:p>
        </p:txBody>
      </p:sp>
      <p:grpSp>
        <p:nvGrpSpPr>
          <p:cNvPr id="7" name="Grupo 6"/>
          <p:cNvGrpSpPr/>
          <p:nvPr/>
        </p:nvGrpSpPr>
        <p:grpSpPr>
          <a:xfrm>
            <a:off x="670975" y="1011595"/>
            <a:ext cx="1800000" cy="1800000"/>
            <a:chOff x="1891939" y="2283918"/>
            <a:chExt cx="1800000" cy="1800000"/>
          </a:xfrm>
          <a:noFill/>
        </p:grpSpPr>
        <p:cxnSp>
          <p:nvCxnSpPr>
            <p:cNvPr id="14" name="Conector de seta reta 13"/>
            <p:cNvCxnSpPr/>
            <p:nvPr/>
          </p:nvCxnSpPr>
          <p:spPr>
            <a:xfrm>
              <a:off x="1891939" y="2283918"/>
              <a:ext cx="0" cy="1800000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de seta reta 14"/>
            <p:cNvCxnSpPr/>
            <p:nvPr/>
          </p:nvCxnSpPr>
          <p:spPr>
            <a:xfrm>
              <a:off x="1891939" y="2283918"/>
              <a:ext cx="1800000" cy="0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upo 7"/>
          <p:cNvGrpSpPr/>
          <p:nvPr/>
        </p:nvGrpSpPr>
        <p:grpSpPr>
          <a:xfrm>
            <a:off x="308826" y="649486"/>
            <a:ext cx="1080000" cy="1080000"/>
            <a:chOff x="5580112" y="1564295"/>
            <a:chExt cx="1080000" cy="1080000"/>
          </a:xfrm>
          <a:noFill/>
        </p:grpSpPr>
        <p:sp>
          <p:nvSpPr>
            <p:cNvPr id="9" name="Retângulo 8"/>
            <p:cNvSpPr/>
            <p:nvPr/>
          </p:nvSpPr>
          <p:spPr>
            <a:xfrm rot="10800000" flipH="1" flipV="1">
              <a:off x="6300112" y="2283918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1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0" name="Retângulo 9"/>
            <p:cNvSpPr/>
            <p:nvPr/>
          </p:nvSpPr>
          <p:spPr>
            <a:xfrm rot="10800000" flipH="1" flipV="1">
              <a:off x="5940112" y="2284295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2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1" name="Retângulo 10"/>
            <p:cNvSpPr/>
            <p:nvPr/>
          </p:nvSpPr>
          <p:spPr>
            <a:xfrm rot="10800000" flipH="1" flipV="1">
              <a:off x="5940112" y="1924295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5*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5580112" y="1924295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6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5580112" y="1564295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9</a:t>
              </a:r>
              <a:endParaRPr lang="pt-BR" dirty="0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CaixaDeTexto 80"/>
              <p:cNvSpPr txBox="1"/>
              <p:nvPr/>
            </p:nvSpPr>
            <p:spPr>
              <a:xfrm>
                <a:off x="670975" y="2415589"/>
                <a:ext cx="969881" cy="39600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pt-BR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𝐵</m:t>
                          </m:r>
                          <m:r>
                            <a:rPr lang="pt-BR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)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(0,0)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1" name="CaixaDeTexto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975" y="2415589"/>
                <a:ext cx="969881" cy="396006"/>
              </a:xfrm>
              <a:prstGeom prst="rect">
                <a:avLst/>
              </a:prstGeom>
              <a:blipFill rotWithShape="1">
                <a:blip r:embed="rId2"/>
                <a:stretch>
                  <a:fillRect b="-923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upo 15"/>
          <p:cNvGrpSpPr/>
          <p:nvPr/>
        </p:nvGrpSpPr>
        <p:grpSpPr>
          <a:xfrm>
            <a:off x="2789179" y="1011595"/>
            <a:ext cx="1800000" cy="1800000"/>
            <a:chOff x="1891939" y="2283918"/>
            <a:chExt cx="1800000" cy="1800000"/>
          </a:xfrm>
          <a:noFill/>
        </p:grpSpPr>
        <p:cxnSp>
          <p:nvCxnSpPr>
            <p:cNvPr id="17" name="Conector de seta reta 16"/>
            <p:cNvCxnSpPr/>
            <p:nvPr/>
          </p:nvCxnSpPr>
          <p:spPr>
            <a:xfrm>
              <a:off x="1891939" y="2283918"/>
              <a:ext cx="0" cy="1800000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de seta reta 17"/>
            <p:cNvCxnSpPr/>
            <p:nvPr/>
          </p:nvCxnSpPr>
          <p:spPr>
            <a:xfrm>
              <a:off x="1891939" y="2283918"/>
              <a:ext cx="1800000" cy="0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upo 18"/>
          <p:cNvGrpSpPr/>
          <p:nvPr/>
        </p:nvGrpSpPr>
        <p:grpSpPr>
          <a:xfrm>
            <a:off x="2779801" y="649486"/>
            <a:ext cx="1080000" cy="1080000"/>
            <a:chOff x="5580112" y="1564295"/>
            <a:chExt cx="1080000" cy="1080000"/>
          </a:xfrm>
          <a:noFill/>
        </p:grpSpPr>
        <p:sp>
          <p:nvSpPr>
            <p:cNvPr id="20" name="Retângulo 19"/>
            <p:cNvSpPr/>
            <p:nvPr/>
          </p:nvSpPr>
          <p:spPr>
            <a:xfrm rot="10800000" flipH="1" flipV="1">
              <a:off x="6300112" y="2283918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1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21" name="Retângulo 20"/>
            <p:cNvSpPr/>
            <p:nvPr/>
          </p:nvSpPr>
          <p:spPr>
            <a:xfrm rot="10800000" flipH="1" flipV="1">
              <a:off x="5940112" y="2284295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2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22" name="Retângulo 21"/>
            <p:cNvSpPr/>
            <p:nvPr/>
          </p:nvSpPr>
          <p:spPr>
            <a:xfrm rot="10800000" flipH="1" flipV="1">
              <a:off x="5940112" y="1924295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5*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5580112" y="1924295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6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5580112" y="1564295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9</a:t>
              </a:r>
              <a:endParaRPr lang="pt-BR" dirty="0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CaixaDeTexto 81"/>
              <p:cNvSpPr txBox="1"/>
              <p:nvPr/>
            </p:nvSpPr>
            <p:spPr>
              <a:xfrm>
                <a:off x="2789179" y="2415589"/>
                <a:ext cx="969881" cy="39600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pt-BR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𝐵</m:t>
                          </m:r>
                          <m:r>
                            <a:rPr lang="pt-BR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)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(0,1)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2" name="CaixaDeTexto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9179" y="2415589"/>
                <a:ext cx="969881" cy="396006"/>
              </a:xfrm>
              <a:prstGeom prst="rect">
                <a:avLst/>
              </a:prstGeom>
              <a:blipFill rotWithShape="1">
                <a:blip r:embed="rId3"/>
                <a:stretch>
                  <a:fillRect b="-923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0205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Roteiro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Morfologia </a:t>
            </a:r>
            <a:r>
              <a:rPr lang="pt-BR" dirty="0" smtClean="0"/>
              <a:t>matemática</a:t>
            </a:r>
          </a:p>
          <a:p>
            <a:r>
              <a:rPr lang="pt-BR" dirty="0"/>
              <a:t>Operações básicas com </a:t>
            </a:r>
            <a:r>
              <a:rPr lang="pt-BR" dirty="0" smtClean="0"/>
              <a:t>conjuntos</a:t>
            </a:r>
          </a:p>
          <a:p>
            <a:r>
              <a:rPr lang="pt-BR" dirty="0" smtClean="0"/>
              <a:t>Erosão</a:t>
            </a:r>
          </a:p>
          <a:p>
            <a:r>
              <a:rPr lang="pt-BR" dirty="0" smtClean="0"/>
              <a:t>Dilatação</a:t>
            </a:r>
          </a:p>
          <a:p>
            <a:r>
              <a:rPr lang="pt-BR" dirty="0" smtClean="0"/>
              <a:t>Dualidade</a:t>
            </a:r>
          </a:p>
          <a:p>
            <a:r>
              <a:rPr lang="pt-BR" dirty="0"/>
              <a:t>Morfologia matemática em níveis de cinza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 Prof. João F. Mari – joaofmari.github.io – SIN392 (2023)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00817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Translação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20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 Prof. João F. Mari – joaofmari.github.io – SIN392 (2023)</a:t>
            </a:r>
            <a:endParaRPr lang="pt-BR" dirty="0"/>
          </a:p>
        </p:txBody>
      </p:sp>
      <p:grpSp>
        <p:nvGrpSpPr>
          <p:cNvPr id="25" name="Grupo 24"/>
          <p:cNvGrpSpPr/>
          <p:nvPr/>
        </p:nvGrpSpPr>
        <p:grpSpPr>
          <a:xfrm>
            <a:off x="4905626" y="1011595"/>
            <a:ext cx="1800000" cy="1800000"/>
            <a:chOff x="1891939" y="2283918"/>
            <a:chExt cx="1800000" cy="1800000"/>
          </a:xfrm>
          <a:noFill/>
        </p:grpSpPr>
        <p:cxnSp>
          <p:nvCxnSpPr>
            <p:cNvPr id="26" name="Conector de seta reta 25"/>
            <p:cNvCxnSpPr/>
            <p:nvPr/>
          </p:nvCxnSpPr>
          <p:spPr>
            <a:xfrm>
              <a:off x="1891939" y="2283918"/>
              <a:ext cx="0" cy="1800000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de seta reta 26"/>
            <p:cNvCxnSpPr/>
            <p:nvPr/>
          </p:nvCxnSpPr>
          <p:spPr>
            <a:xfrm>
              <a:off x="1891939" y="2283918"/>
              <a:ext cx="1800000" cy="0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upo 27"/>
          <p:cNvGrpSpPr/>
          <p:nvPr/>
        </p:nvGrpSpPr>
        <p:grpSpPr>
          <a:xfrm>
            <a:off x="5272624" y="649486"/>
            <a:ext cx="1080000" cy="1080000"/>
            <a:chOff x="5580112" y="1564295"/>
            <a:chExt cx="1080000" cy="1080000"/>
          </a:xfrm>
          <a:noFill/>
        </p:grpSpPr>
        <p:sp>
          <p:nvSpPr>
            <p:cNvPr id="29" name="Retângulo 28"/>
            <p:cNvSpPr/>
            <p:nvPr/>
          </p:nvSpPr>
          <p:spPr>
            <a:xfrm rot="10800000" flipH="1" flipV="1">
              <a:off x="6300112" y="2283918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1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0" name="Retângulo 29"/>
            <p:cNvSpPr/>
            <p:nvPr/>
          </p:nvSpPr>
          <p:spPr>
            <a:xfrm rot="10800000" flipH="1" flipV="1">
              <a:off x="5940112" y="2284295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2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1" name="Retângulo 30"/>
            <p:cNvSpPr/>
            <p:nvPr/>
          </p:nvSpPr>
          <p:spPr>
            <a:xfrm rot="10800000" flipH="1" flipV="1">
              <a:off x="5940112" y="1924295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5*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2" name="Retângulo 31"/>
            <p:cNvSpPr/>
            <p:nvPr/>
          </p:nvSpPr>
          <p:spPr>
            <a:xfrm>
              <a:off x="5580112" y="1924295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6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3" name="Retângulo 32"/>
            <p:cNvSpPr/>
            <p:nvPr/>
          </p:nvSpPr>
          <p:spPr>
            <a:xfrm>
              <a:off x="5580112" y="1564295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9</a:t>
              </a:r>
              <a:endParaRPr lang="pt-BR" dirty="0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CaixaDeTexto 79"/>
              <p:cNvSpPr txBox="1"/>
              <p:nvPr/>
            </p:nvSpPr>
            <p:spPr>
              <a:xfrm>
                <a:off x="4905626" y="2415589"/>
                <a:ext cx="969881" cy="39600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pt-BR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𝐵</m:t>
                          </m:r>
                          <m:r>
                            <a:rPr lang="pt-BR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)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(0,2)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0" name="CaixaDeTexto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5626" y="2415589"/>
                <a:ext cx="969881" cy="396006"/>
              </a:xfrm>
              <a:prstGeom prst="rect">
                <a:avLst/>
              </a:prstGeom>
              <a:blipFill rotWithShape="1">
                <a:blip r:embed="rId2"/>
                <a:stretch>
                  <a:fillRect b="-923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upo 6"/>
          <p:cNvGrpSpPr/>
          <p:nvPr/>
        </p:nvGrpSpPr>
        <p:grpSpPr>
          <a:xfrm>
            <a:off x="670975" y="1011595"/>
            <a:ext cx="1800000" cy="1800000"/>
            <a:chOff x="1891939" y="2283918"/>
            <a:chExt cx="1800000" cy="1800000"/>
          </a:xfrm>
          <a:noFill/>
        </p:grpSpPr>
        <p:cxnSp>
          <p:nvCxnSpPr>
            <p:cNvPr id="14" name="Conector de seta reta 13"/>
            <p:cNvCxnSpPr/>
            <p:nvPr/>
          </p:nvCxnSpPr>
          <p:spPr>
            <a:xfrm>
              <a:off x="1891939" y="2283918"/>
              <a:ext cx="0" cy="1800000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de seta reta 14"/>
            <p:cNvCxnSpPr/>
            <p:nvPr/>
          </p:nvCxnSpPr>
          <p:spPr>
            <a:xfrm>
              <a:off x="1891939" y="2283918"/>
              <a:ext cx="1800000" cy="0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upo 7"/>
          <p:cNvGrpSpPr/>
          <p:nvPr/>
        </p:nvGrpSpPr>
        <p:grpSpPr>
          <a:xfrm>
            <a:off x="308826" y="649486"/>
            <a:ext cx="1080000" cy="1080000"/>
            <a:chOff x="5580112" y="1564295"/>
            <a:chExt cx="1080000" cy="1080000"/>
          </a:xfrm>
          <a:noFill/>
        </p:grpSpPr>
        <p:sp>
          <p:nvSpPr>
            <p:cNvPr id="9" name="Retângulo 8"/>
            <p:cNvSpPr/>
            <p:nvPr/>
          </p:nvSpPr>
          <p:spPr>
            <a:xfrm rot="10800000" flipH="1" flipV="1">
              <a:off x="6300112" y="2283918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1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0" name="Retângulo 9"/>
            <p:cNvSpPr/>
            <p:nvPr/>
          </p:nvSpPr>
          <p:spPr>
            <a:xfrm rot="10800000" flipH="1" flipV="1">
              <a:off x="5940112" y="2284295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2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1" name="Retângulo 10"/>
            <p:cNvSpPr/>
            <p:nvPr/>
          </p:nvSpPr>
          <p:spPr>
            <a:xfrm rot="10800000" flipH="1" flipV="1">
              <a:off x="5940112" y="1924295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5*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5580112" y="1924295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6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5580112" y="1564295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9</a:t>
              </a:r>
              <a:endParaRPr lang="pt-BR" dirty="0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CaixaDeTexto 80"/>
              <p:cNvSpPr txBox="1"/>
              <p:nvPr/>
            </p:nvSpPr>
            <p:spPr>
              <a:xfrm>
                <a:off x="670975" y="2415589"/>
                <a:ext cx="969881" cy="39600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pt-BR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𝐵</m:t>
                          </m:r>
                          <m:r>
                            <a:rPr lang="pt-BR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)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(0,0)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1" name="CaixaDeTexto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975" y="2415589"/>
                <a:ext cx="969881" cy="396006"/>
              </a:xfrm>
              <a:prstGeom prst="rect">
                <a:avLst/>
              </a:prstGeom>
              <a:blipFill rotWithShape="1">
                <a:blip r:embed="rId3"/>
                <a:stretch>
                  <a:fillRect b="-923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upo 15"/>
          <p:cNvGrpSpPr/>
          <p:nvPr/>
        </p:nvGrpSpPr>
        <p:grpSpPr>
          <a:xfrm>
            <a:off x="2789179" y="1011595"/>
            <a:ext cx="1800000" cy="1800000"/>
            <a:chOff x="1891939" y="2283918"/>
            <a:chExt cx="1800000" cy="1800000"/>
          </a:xfrm>
          <a:noFill/>
        </p:grpSpPr>
        <p:cxnSp>
          <p:nvCxnSpPr>
            <p:cNvPr id="17" name="Conector de seta reta 16"/>
            <p:cNvCxnSpPr/>
            <p:nvPr/>
          </p:nvCxnSpPr>
          <p:spPr>
            <a:xfrm>
              <a:off x="1891939" y="2283918"/>
              <a:ext cx="0" cy="1800000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de seta reta 17"/>
            <p:cNvCxnSpPr/>
            <p:nvPr/>
          </p:nvCxnSpPr>
          <p:spPr>
            <a:xfrm>
              <a:off x="1891939" y="2283918"/>
              <a:ext cx="1800000" cy="0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upo 18"/>
          <p:cNvGrpSpPr/>
          <p:nvPr/>
        </p:nvGrpSpPr>
        <p:grpSpPr>
          <a:xfrm>
            <a:off x="2779801" y="649486"/>
            <a:ext cx="1080000" cy="1080000"/>
            <a:chOff x="5580112" y="1564295"/>
            <a:chExt cx="1080000" cy="1080000"/>
          </a:xfrm>
          <a:noFill/>
        </p:grpSpPr>
        <p:sp>
          <p:nvSpPr>
            <p:cNvPr id="20" name="Retângulo 19"/>
            <p:cNvSpPr/>
            <p:nvPr/>
          </p:nvSpPr>
          <p:spPr>
            <a:xfrm rot="10800000" flipH="1" flipV="1">
              <a:off x="6300112" y="2283918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1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21" name="Retângulo 20"/>
            <p:cNvSpPr/>
            <p:nvPr/>
          </p:nvSpPr>
          <p:spPr>
            <a:xfrm rot="10800000" flipH="1" flipV="1">
              <a:off x="5940112" y="2284295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2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22" name="Retângulo 21"/>
            <p:cNvSpPr/>
            <p:nvPr/>
          </p:nvSpPr>
          <p:spPr>
            <a:xfrm rot="10800000" flipH="1" flipV="1">
              <a:off x="5940112" y="1924295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5*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5580112" y="1924295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6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5580112" y="1564295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9</a:t>
              </a:r>
              <a:endParaRPr lang="pt-BR" dirty="0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CaixaDeTexto 81"/>
              <p:cNvSpPr txBox="1"/>
              <p:nvPr/>
            </p:nvSpPr>
            <p:spPr>
              <a:xfrm>
                <a:off x="2789179" y="2415589"/>
                <a:ext cx="969881" cy="39600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pt-BR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𝐵</m:t>
                          </m:r>
                          <m:r>
                            <a:rPr lang="pt-BR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)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(0,1)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2" name="CaixaDeTexto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9179" y="2415589"/>
                <a:ext cx="969881" cy="396006"/>
              </a:xfrm>
              <a:prstGeom prst="rect">
                <a:avLst/>
              </a:prstGeom>
              <a:blipFill rotWithShape="1">
                <a:blip r:embed="rId4"/>
                <a:stretch>
                  <a:fillRect b="-923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1126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Translação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21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 Prof. João F. Mari – joaofmari.github.io – SIN392 (2023)</a:t>
            </a:r>
            <a:endParaRPr lang="pt-BR" dirty="0"/>
          </a:p>
        </p:txBody>
      </p:sp>
      <p:grpSp>
        <p:nvGrpSpPr>
          <p:cNvPr id="34" name="Grupo 33"/>
          <p:cNvGrpSpPr/>
          <p:nvPr/>
        </p:nvGrpSpPr>
        <p:grpSpPr>
          <a:xfrm>
            <a:off x="7022073" y="1011595"/>
            <a:ext cx="1800000" cy="1800000"/>
            <a:chOff x="1891939" y="2283918"/>
            <a:chExt cx="1800000" cy="1800000"/>
          </a:xfrm>
          <a:noFill/>
        </p:grpSpPr>
        <p:cxnSp>
          <p:nvCxnSpPr>
            <p:cNvPr id="35" name="Conector de seta reta 34"/>
            <p:cNvCxnSpPr/>
            <p:nvPr/>
          </p:nvCxnSpPr>
          <p:spPr>
            <a:xfrm>
              <a:off x="1891939" y="2283918"/>
              <a:ext cx="0" cy="1800000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de seta reta 35"/>
            <p:cNvCxnSpPr/>
            <p:nvPr/>
          </p:nvCxnSpPr>
          <p:spPr>
            <a:xfrm>
              <a:off x="1891939" y="2283918"/>
              <a:ext cx="1800000" cy="0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upo 36"/>
          <p:cNvGrpSpPr/>
          <p:nvPr/>
        </p:nvGrpSpPr>
        <p:grpSpPr>
          <a:xfrm>
            <a:off x="7747553" y="649486"/>
            <a:ext cx="1080000" cy="1080000"/>
            <a:chOff x="5580112" y="1564295"/>
            <a:chExt cx="1080000" cy="1080000"/>
          </a:xfrm>
          <a:noFill/>
        </p:grpSpPr>
        <p:sp>
          <p:nvSpPr>
            <p:cNvPr id="38" name="Retângulo 37"/>
            <p:cNvSpPr/>
            <p:nvPr/>
          </p:nvSpPr>
          <p:spPr>
            <a:xfrm rot="10800000" flipH="1" flipV="1">
              <a:off x="6300112" y="2283918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1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9" name="Retângulo 38"/>
            <p:cNvSpPr/>
            <p:nvPr/>
          </p:nvSpPr>
          <p:spPr>
            <a:xfrm rot="10800000" flipH="1" flipV="1">
              <a:off x="5940112" y="2284295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2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0" name="Retângulo 39"/>
            <p:cNvSpPr/>
            <p:nvPr/>
          </p:nvSpPr>
          <p:spPr>
            <a:xfrm rot="10800000" flipH="1" flipV="1">
              <a:off x="5940112" y="1924295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5*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1" name="Retângulo 40"/>
            <p:cNvSpPr/>
            <p:nvPr/>
          </p:nvSpPr>
          <p:spPr>
            <a:xfrm>
              <a:off x="5580112" y="1924295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6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2" name="Retângulo 41"/>
            <p:cNvSpPr/>
            <p:nvPr/>
          </p:nvSpPr>
          <p:spPr>
            <a:xfrm>
              <a:off x="5580112" y="1564295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9</a:t>
              </a:r>
              <a:endParaRPr lang="pt-BR" dirty="0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CaixaDeTexto 78"/>
              <p:cNvSpPr txBox="1"/>
              <p:nvPr/>
            </p:nvSpPr>
            <p:spPr>
              <a:xfrm>
                <a:off x="7022073" y="2415589"/>
                <a:ext cx="969881" cy="39600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pt-BR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𝐵</m:t>
                          </m:r>
                          <m:r>
                            <a:rPr lang="pt-BR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)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(0,3)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9" name="CaixaDeTexto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2073" y="2415589"/>
                <a:ext cx="969881" cy="396006"/>
              </a:xfrm>
              <a:prstGeom prst="rect">
                <a:avLst/>
              </a:prstGeom>
              <a:blipFill rotWithShape="1">
                <a:blip r:embed="rId2"/>
                <a:stretch>
                  <a:fillRect b="-923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upo 24"/>
          <p:cNvGrpSpPr/>
          <p:nvPr/>
        </p:nvGrpSpPr>
        <p:grpSpPr>
          <a:xfrm>
            <a:off x="4905626" y="1011595"/>
            <a:ext cx="1800000" cy="1800000"/>
            <a:chOff x="1891939" y="2283918"/>
            <a:chExt cx="1800000" cy="1800000"/>
          </a:xfrm>
          <a:noFill/>
        </p:grpSpPr>
        <p:cxnSp>
          <p:nvCxnSpPr>
            <p:cNvPr id="26" name="Conector de seta reta 25"/>
            <p:cNvCxnSpPr/>
            <p:nvPr/>
          </p:nvCxnSpPr>
          <p:spPr>
            <a:xfrm>
              <a:off x="1891939" y="2283918"/>
              <a:ext cx="0" cy="1800000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de seta reta 26"/>
            <p:cNvCxnSpPr/>
            <p:nvPr/>
          </p:nvCxnSpPr>
          <p:spPr>
            <a:xfrm>
              <a:off x="1891939" y="2283918"/>
              <a:ext cx="1800000" cy="0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upo 27"/>
          <p:cNvGrpSpPr/>
          <p:nvPr/>
        </p:nvGrpSpPr>
        <p:grpSpPr>
          <a:xfrm>
            <a:off x="5272624" y="649486"/>
            <a:ext cx="1080000" cy="1080000"/>
            <a:chOff x="5580112" y="1564295"/>
            <a:chExt cx="1080000" cy="1080000"/>
          </a:xfrm>
          <a:noFill/>
        </p:grpSpPr>
        <p:sp>
          <p:nvSpPr>
            <p:cNvPr id="29" name="Retângulo 28"/>
            <p:cNvSpPr/>
            <p:nvPr/>
          </p:nvSpPr>
          <p:spPr>
            <a:xfrm rot="10800000" flipH="1" flipV="1">
              <a:off x="6300112" y="2283918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1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0" name="Retângulo 29"/>
            <p:cNvSpPr/>
            <p:nvPr/>
          </p:nvSpPr>
          <p:spPr>
            <a:xfrm rot="10800000" flipH="1" flipV="1">
              <a:off x="5940112" y="2284295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2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1" name="Retângulo 30"/>
            <p:cNvSpPr/>
            <p:nvPr/>
          </p:nvSpPr>
          <p:spPr>
            <a:xfrm rot="10800000" flipH="1" flipV="1">
              <a:off x="5940112" y="1924295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5*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2" name="Retângulo 31"/>
            <p:cNvSpPr/>
            <p:nvPr/>
          </p:nvSpPr>
          <p:spPr>
            <a:xfrm>
              <a:off x="5580112" y="1924295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6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3" name="Retângulo 32"/>
            <p:cNvSpPr/>
            <p:nvPr/>
          </p:nvSpPr>
          <p:spPr>
            <a:xfrm>
              <a:off x="5580112" y="1564295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9</a:t>
              </a:r>
              <a:endParaRPr lang="pt-BR" dirty="0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CaixaDeTexto 79"/>
              <p:cNvSpPr txBox="1"/>
              <p:nvPr/>
            </p:nvSpPr>
            <p:spPr>
              <a:xfrm>
                <a:off x="4905626" y="2415589"/>
                <a:ext cx="969881" cy="39600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pt-BR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𝐵</m:t>
                          </m:r>
                          <m:r>
                            <a:rPr lang="pt-BR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)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(0,2)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0" name="CaixaDeTexto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5626" y="2415589"/>
                <a:ext cx="969881" cy="396006"/>
              </a:xfrm>
              <a:prstGeom prst="rect">
                <a:avLst/>
              </a:prstGeom>
              <a:blipFill rotWithShape="1">
                <a:blip r:embed="rId3"/>
                <a:stretch>
                  <a:fillRect b="-923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upo 6"/>
          <p:cNvGrpSpPr/>
          <p:nvPr/>
        </p:nvGrpSpPr>
        <p:grpSpPr>
          <a:xfrm>
            <a:off x="670975" y="1011595"/>
            <a:ext cx="1800000" cy="1800000"/>
            <a:chOff x="1891939" y="2283918"/>
            <a:chExt cx="1800000" cy="1800000"/>
          </a:xfrm>
          <a:noFill/>
        </p:grpSpPr>
        <p:cxnSp>
          <p:nvCxnSpPr>
            <p:cNvPr id="14" name="Conector de seta reta 13"/>
            <p:cNvCxnSpPr/>
            <p:nvPr/>
          </p:nvCxnSpPr>
          <p:spPr>
            <a:xfrm>
              <a:off x="1891939" y="2283918"/>
              <a:ext cx="0" cy="1800000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de seta reta 14"/>
            <p:cNvCxnSpPr/>
            <p:nvPr/>
          </p:nvCxnSpPr>
          <p:spPr>
            <a:xfrm>
              <a:off x="1891939" y="2283918"/>
              <a:ext cx="1800000" cy="0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upo 7"/>
          <p:cNvGrpSpPr/>
          <p:nvPr/>
        </p:nvGrpSpPr>
        <p:grpSpPr>
          <a:xfrm>
            <a:off x="308826" y="649486"/>
            <a:ext cx="1080000" cy="1080000"/>
            <a:chOff x="5580112" y="1564295"/>
            <a:chExt cx="1080000" cy="1080000"/>
          </a:xfrm>
          <a:noFill/>
        </p:grpSpPr>
        <p:sp>
          <p:nvSpPr>
            <p:cNvPr id="9" name="Retângulo 8"/>
            <p:cNvSpPr/>
            <p:nvPr/>
          </p:nvSpPr>
          <p:spPr>
            <a:xfrm rot="10800000" flipH="1" flipV="1">
              <a:off x="6300112" y="2283918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1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0" name="Retângulo 9"/>
            <p:cNvSpPr/>
            <p:nvPr/>
          </p:nvSpPr>
          <p:spPr>
            <a:xfrm rot="10800000" flipH="1" flipV="1">
              <a:off x="5940112" y="2284295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2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1" name="Retângulo 10"/>
            <p:cNvSpPr/>
            <p:nvPr/>
          </p:nvSpPr>
          <p:spPr>
            <a:xfrm rot="10800000" flipH="1" flipV="1">
              <a:off x="5940112" y="1924295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5*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5580112" y="1924295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6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5580112" y="1564295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9</a:t>
              </a:r>
              <a:endParaRPr lang="pt-BR" dirty="0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CaixaDeTexto 80"/>
              <p:cNvSpPr txBox="1"/>
              <p:nvPr/>
            </p:nvSpPr>
            <p:spPr>
              <a:xfrm>
                <a:off x="670975" y="2415589"/>
                <a:ext cx="969881" cy="39600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pt-BR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𝐵</m:t>
                          </m:r>
                          <m:r>
                            <a:rPr lang="pt-BR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)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(0,0)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1" name="CaixaDeTexto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975" y="2415589"/>
                <a:ext cx="969881" cy="396006"/>
              </a:xfrm>
              <a:prstGeom prst="rect">
                <a:avLst/>
              </a:prstGeom>
              <a:blipFill rotWithShape="1">
                <a:blip r:embed="rId4"/>
                <a:stretch>
                  <a:fillRect b="-923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upo 15"/>
          <p:cNvGrpSpPr/>
          <p:nvPr/>
        </p:nvGrpSpPr>
        <p:grpSpPr>
          <a:xfrm>
            <a:off x="2789179" y="1011595"/>
            <a:ext cx="1800000" cy="1800000"/>
            <a:chOff x="1891939" y="2283918"/>
            <a:chExt cx="1800000" cy="1800000"/>
          </a:xfrm>
          <a:noFill/>
        </p:grpSpPr>
        <p:cxnSp>
          <p:nvCxnSpPr>
            <p:cNvPr id="17" name="Conector de seta reta 16"/>
            <p:cNvCxnSpPr/>
            <p:nvPr/>
          </p:nvCxnSpPr>
          <p:spPr>
            <a:xfrm>
              <a:off x="1891939" y="2283918"/>
              <a:ext cx="0" cy="1800000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de seta reta 17"/>
            <p:cNvCxnSpPr/>
            <p:nvPr/>
          </p:nvCxnSpPr>
          <p:spPr>
            <a:xfrm>
              <a:off x="1891939" y="2283918"/>
              <a:ext cx="1800000" cy="0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upo 18"/>
          <p:cNvGrpSpPr/>
          <p:nvPr/>
        </p:nvGrpSpPr>
        <p:grpSpPr>
          <a:xfrm>
            <a:off x="2779801" y="649486"/>
            <a:ext cx="1080000" cy="1080000"/>
            <a:chOff x="5580112" y="1564295"/>
            <a:chExt cx="1080000" cy="1080000"/>
          </a:xfrm>
          <a:noFill/>
        </p:grpSpPr>
        <p:sp>
          <p:nvSpPr>
            <p:cNvPr id="20" name="Retângulo 19"/>
            <p:cNvSpPr/>
            <p:nvPr/>
          </p:nvSpPr>
          <p:spPr>
            <a:xfrm rot="10800000" flipH="1" flipV="1">
              <a:off x="6300112" y="2283918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1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21" name="Retângulo 20"/>
            <p:cNvSpPr/>
            <p:nvPr/>
          </p:nvSpPr>
          <p:spPr>
            <a:xfrm rot="10800000" flipH="1" flipV="1">
              <a:off x="5940112" y="2284295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2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22" name="Retângulo 21"/>
            <p:cNvSpPr/>
            <p:nvPr/>
          </p:nvSpPr>
          <p:spPr>
            <a:xfrm rot="10800000" flipH="1" flipV="1">
              <a:off x="5940112" y="1924295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5*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5580112" y="1924295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6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5580112" y="1564295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9</a:t>
              </a:r>
              <a:endParaRPr lang="pt-BR" dirty="0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CaixaDeTexto 81"/>
              <p:cNvSpPr txBox="1"/>
              <p:nvPr/>
            </p:nvSpPr>
            <p:spPr>
              <a:xfrm>
                <a:off x="2789179" y="2415589"/>
                <a:ext cx="969881" cy="39600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pt-BR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𝐵</m:t>
                          </m:r>
                          <m:r>
                            <a:rPr lang="pt-BR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)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(0,1)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2" name="CaixaDeTexto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9179" y="2415589"/>
                <a:ext cx="969881" cy="396006"/>
              </a:xfrm>
              <a:prstGeom prst="rect">
                <a:avLst/>
              </a:prstGeom>
              <a:blipFill rotWithShape="1">
                <a:blip r:embed="rId5"/>
                <a:stretch>
                  <a:fillRect b="-923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094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Translação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22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 Prof. João F. Mari – joaofmari.github.io – SIN392 (2023)</a:t>
            </a:r>
            <a:endParaRPr lang="pt-BR" dirty="0"/>
          </a:p>
        </p:txBody>
      </p:sp>
      <p:grpSp>
        <p:nvGrpSpPr>
          <p:cNvPr id="34" name="Grupo 33"/>
          <p:cNvGrpSpPr/>
          <p:nvPr/>
        </p:nvGrpSpPr>
        <p:grpSpPr>
          <a:xfrm>
            <a:off x="7022073" y="1011595"/>
            <a:ext cx="1800000" cy="1800000"/>
            <a:chOff x="1891939" y="2283918"/>
            <a:chExt cx="1800000" cy="1800000"/>
          </a:xfrm>
          <a:noFill/>
        </p:grpSpPr>
        <p:cxnSp>
          <p:nvCxnSpPr>
            <p:cNvPr id="35" name="Conector de seta reta 34"/>
            <p:cNvCxnSpPr/>
            <p:nvPr/>
          </p:nvCxnSpPr>
          <p:spPr>
            <a:xfrm>
              <a:off x="1891939" y="2283918"/>
              <a:ext cx="0" cy="1800000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de seta reta 35"/>
            <p:cNvCxnSpPr/>
            <p:nvPr/>
          </p:nvCxnSpPr>
          <p:spPr>
            <a:xfrm>
              <a:off x="1891939" y="2283918"/>
              <a:ext cx="1800000" cy="0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upo 36"/>
          <p:cNvGrpSpPr/>
          <p:nvPr/>
        </p:nvGrpSpPr>
        <p:grpSpPr>
          <a:xfrm>
            <a:off x="7747553" y="649486"/>
            <a:ext cx="1080000" cy="1080000"/>
            <a:chOff x="5580112" y="1564295"/>
            <a:chExt cx="1080000" cy="1080000"/>
          </a:xfrm>
          <a:noFill/>
        </p:grpSpPr>
        <p:sp>
          <p:nvSpPr>
            <p:cNvPr id="38" name="Retângulo 37"/>
            <p:cNvSpPr/>
            <p:nvPr/>
          </p:nvSpPr>
          <p:spPr>
            <a:xfrm rot="10800000" flipH="1" flipV="1">
              <a:off x="6300112" y="2283918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1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9" name="Retângulo 38"/>
            <p:cNvSpPr/>
            <p:nvPr/>
          </p:nvSpPr>
          <p:spPr>
            <a:xfrm rot="10800000" flipH="1" flipV="1">
              <a:off x="5940112" y="2284295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2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0" name="Retângulo 39"/>
            <p:cNvSpPr/>
            <p:nvPr/>
          </p:nvSpPr>
          <p:spPr>
            <a:xfrm rot="10800000" flipH="1" flipV="1">
              <a:off x="5940112" y="1924295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5*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1" name="Retângulo 40"/>
            <p:cNvSpPr/>
            <p:nvPr/>
          </p:nvSpPr>
          <p:spPr>
            <a:xfrm>
              <a:off x="5580112" y="1924295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6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2" name="Retângulo 41"/>
            <p:cNvSpPr/>
            <p:nvPr/>
          </p:nvSpPr>
          <p:spPr>
            <a:xfrm>
              <a:off x="5580112" y="1564295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9</a:t>
              </a:r>
              <a:endParaRPr lang="pt-BR" dirty="0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CaixaDeTexto 78"/>
              <p:cNvSpPr txBox="1"/>
              <p:nvPr/>
            </p:nvSpPr>
            <p:spPr>
              <a:xfrm>
                <a:off x="7022073" y="2415589"/>
                <a:ext cx="969881" cy="39600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pt-BR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𝐵</m:t>
                          </m:r>
                          <m:r>
                            <a:rPr lang="pt-BR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)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(0,3)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9" name="CaixaDeTexto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2073" y="2415589"/>
                <a:ext cx="969881" cy="396006"/>
              </a:xfrm>
              <a:prstGeom prst="rect">
                <a:avLst/>
              </a:prstGeom>
              <a:blipFill rotWithShape="1">
                <a:blip r:embed="rId2"/>
                <a:stretch>
                  <a:fillRect b="-923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upo 24"/>
          <p:cNvGrpSpPr/>
          <p:nvPr/>
        </p:nvGrpSpPr>
        <p:grpSpPr>
          <a:xfrm>
            <a:off x="4905626" y="1011595"/>
            <a:ext cx="1800000" cy="1800000"/>
            <a:chOff x="1891939" y="2283918"/>
            <a:chExt cx="1800000" cy="1800000"/>
          </a:xfrm>
          <a:noFill/>
        </p:grpSpPr>
        <p:cxnSp>
          <p:nvCxnSpPr>
            <p:cNvPr id="26" name="Conector de seta reta 25"/>
            <p:cNvCxnSpPr/>
            <p:nvPr/>
          </p:nvCxnSpPr>
          <p:spPr>
            <a:xfrm>
              <a:off x="1891939" y="2283918"/>
              <a:ext cx="0" cy="1800000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de seta reta 26"/>
            <p:cNvCxnSpPr/>
            <p:nvPr/>
          </p:nvCxnSpPr>
          <p:spPr>
            <a:xfrm>
              <a:off x="1891939" y="2283918"/>
              <a:ext cx="1800000" cy="0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upo 27"/>
          <p:cNvGrpSpPr/>
          <p:nvPr/>
        </p:nvGrpSpPr>
        <p:grpSpPr>
          <a:xfrm>
            <a:off x="5272624" y="649486"/>
            <a:ext cx="1080000" cy="1080000"/>
            <a:chOff x="5580112" y="1564295"/>
            <a:chExt cx="1080000" cy="1080000"/>
          </a:xfrm>
          <a:noFill/>
        </p:grpSpPr>
        <p:sp>
          <p:nvSpPr>
            <p:cNvPr id="29" name="Retângulo 28"/>
            <p:cNvSpPr/>
            <p:nvPr/>
          </p:nvSpPr>
          <p:spPr>
            <a:xfrm rot="10800000" flipH="1" flipV="1">
              <a:off x="6300112" y="2283918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1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0" name="Retângulo 29"/>
            <p:cNvSpPr/>
            <p:nvPr/>
          </p:nvSpPr>
          <p:spPr>
            <a:xfrm rot="10800000" flipH="1" flipV="1">
              <a:off x="5940112" y="2284295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2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1" name="Retângulo 30"/>
            <p:cNvSpPr/>
            <p:nvPr/>
          </p:nvSpPr>
          <p:spPr>
            <a:xfrm rot="10800000" flipH="1" flipV="1">
              <a:off x="5940112" y="1924295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5*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2" name="Retângulo 31"/>
            <p:cNvSpPr/>
            <p:nvPr/>
          </p:nvSpPr>
          <p:spPr>
            <a:xfrm>
              <a:off x="5580112" y="1924295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6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3" name="Retângulo 32"/>
            <p:cNvSpPr/>
            <p:nvPr/>
          </p:nvSpPr>
          <p:spPr>
            <a:xfrm>
              <a:off x="5580112" y="1564295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9</a:t>
              </a:r>
              <a:endParaRPr lang="pt-BR" dirty="0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CaixaDeTexto 79"/>
              <p:cNvSpPr txBox="1"/>
              <p:nvPr/>
            </p:nvSpPr>
            <p:spPr>
              <a:xfrm>
                <a:off x="4905626" y="2415589"/>
                <a:ext cx="969881" cy="39600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pt-BR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𝐵</m:t>
                          </m:r>
                          <m:r>
                            <a:rPr lang="pt-BR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)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(0,2)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0" name="CaixaDeTexto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5626" y="2415589"/>
                <a:ext cx="969881" cy="396006"/>
              </a:xfrm>
              <a:prstGeom prst="rect">
                <a:avLst/>
              </a:prstGeom>
              <a:blipFill rotWithShape="1">
                <a:blip r:embed="rId3"/>
                <a:stretch>
                  <a:fillRect b="-923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upo 6"/>
          <p:cNvGrpSpPr/>
          <p:nvPr/>
        </p:nvGrpSpPr>
        <p:grpSpPr>
          <a:xfrm>
            <a:off x="670975" y="1011595"/>
            <a:ext cx="1800000" cy="1800000"/>
            <a:chOff x="1891939" y="2283918"/>
            <a:chExt cx="1800000" cy="1800000"/>
          </a:xfrm>
          <a:noFill/>
        </p:grpSpPr>
        <p:cxnSp>
          <p:nvCxnSpPr>
            <p:cNvPr id="14" name="Conector de seta reta 13"/>
            <p:cNvCxnSpPr/>
            <p:nvPr/>
          </p:nvCxnSpPr>
          <p:spPr>
            <a:xfrm>
              <a:off x="1891939" y="2283918"/>
              <a:ext cx="0" cy="1800000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de seta reta 14"/>
            <p:cNvCxnSpPr/>
            <p:nvPr/>
          </p:nvCxnSpPr>
          <p:spPr>
            <a:xfrm>
              <a:off x="1891939" y="2283918"/>
              <a:ext cx="1800000" cy="0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upo 7"/>
          <p:cNvGrpSpPr/>
          <p:nvPr/>
        </p:nvGrpSpPr>
        <p:grpSpPr>
          <a:xfrm>
            <a:off x="308826" y="649486"/>
            <a:ext cx="1080000" cy="1080000"/>
            <a:chOff x="5580112" y="1564295"/>
            <a:chExt cx="1080000" cy="1080000"/>
          </a:xfrm>
          <a:noFill/>
        </p:grpSpPr>
        <p:sp>
          <p:nvSpPr>
            <p:cNvPr id="9" name="Retângulo 8"/>
            <p:cNvSpPr/>
            <p:nvPr/>
          </p:nvSpPr>
          <p:spPr>
            <a:xfrm rot="10800000" flipH="1" flipV="1">
              <a:off x="6300112" y="2283918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1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0" name="Retângulo 9"/>
            <p:cNvSpPr/>
            <p:nvPr/>
          </p:nvSpPr>
          <p:spPr>
            <a:xfrm rot="10800000" flipH="1" flipV="1">
              <a:off x="5940112" y="2284295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2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1" name="Retângulo 10"/>
            <p:cNvSpPr/>
            <p:nvPr/>
          </p:nvSpPr>
          <p:spPr>
            <a:xfrm rot="10800000" flipH="1" flipV="1">
              <a:off x="5940112" y="1924295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5*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5580112" y="1924295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6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5580112" y="1564295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9</a:t>
              </a:r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3" name="Grupo 42"/>
          <p:cNvGrpSpPr/>
          <p:nvPr/>
        </p:nvGrpSpPr>
        <p:grpSpPr>
          <a:xfrm>
            <a:off x="670975" y="3057555"/>
            <a:ext cx="1800000" cy="1800000"/>
            <a:chOff x="1891939" y="2283918"/>
            <a:chExt cx="1800000" cy="1800000"/>
          </a:xfrm>
          <a:noFill/>
        </p:grpSpPr>
        <p:cxnSp>
          <p:nvCxnSpPr>
            <p:cNvPr id="44" name="Conector de seta reta 43"/>
            <p:cNvCxnSpPr/>
            <p:nvPr/>
          </p:nvCxnSpPr>
          <p:spPr>
            <a:xfrm>
              <a:off x="1891939" y="2283918"/>
              <a:ext cx="0" cy="1800000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de seta reta 44"/>
            <p:cNvCxnSpPr/>
            <p:nvPr/>
          </p:nvCxnSpPr>
          <p:spPr>
            <a:xfrm>
              <a:off x="1891939" y="2283918"/>
              <a:ext cx="1800000" cy="0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upo 45"/>
          <p:cNvGrpSpPr/>
          <p:nvPr/>
        </p:nvGrpSpPr>
        <p:grpSpPr>
          <a:xfrm>
            <a:off x="308826" y="3054220"/>
            <a:ext cx="1080000" cy="1080000"/>
            <a:chOff x="5580112" y="1564295"/>
            <a:chExt cx="1080000" cy="1080000"/>
          </a:xfrm>
          <a:noFill/>
        </p:grpSpPr>
        <p:sp>
          <p:nvSpPr>
            <p:cNvPr id="47" name="Retângulo 46"/>
            <p:cNvSpPr/>
            <p:nvPr/>
          </p:nvSpPr>
          <p:spPr>
            <a:xfrm rot="10800000" flipH="1" flipV="1">
              <a:off x="6300112" y="2283918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1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8" name="Retângulo 47"/>
            <p:cNvSpPr/>
            <p:nvPr/>
          </p:nvSpPr>
          <p:spPr>
            <a:xfrm rot="10800000" flipH="1" flipV="1">
              <a:off x="5940112" y="2284295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2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9" name="Retângulo 48"/>
            <p:cNvSpPr/>
            <p:nvPr/>
          </p:nvSpPr>
          <p:spPr>
            <a:xfrm rot="10800000" flipH="1" flipV="1">
              <a:off x="5940112" y="1924295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5*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0" name="Retângulo 49"/>
            <p:cNvSpPr/>
            <p:nvPr/>
          </p:nvSpPr>
          <p:spPr>
            <a:xfrm>
              <a:off x="5580112" y="1924295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6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1" name="Retângulo 50"/>
            <p:cNvSpPr/>
            <p:nvPr/>
          </p:nvSpPr>
          <p:spPr>
            <a:xfrm>
              <a:off x="5580112" y="1564295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9</a:t>
              </a:r>
              <a:endParaRPr lang="pt-BR" dirty="0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CaixaDeTexto 80"/>
              <p:cNvSpPr txBox="1"/>
              <p:nvPr/>
            </p:nvSpPr>
            <p:spPr>
              <a:xfrm>
                <a:off x="670975" y="2415589"/>
                <a:ext cx="969881" cy="39600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pt-BR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𝐵</m:t>
                          </m:r>
                          <m:r>
                            <a:rPr lang="pt-BR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)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(0,0)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1" name="CaixaDeTexto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975" y="2415589"/>
                <a:ext cx="969881" cy="396006"/>
              </a:xfrm>
              <a:prstGeom prst="rect">
                <a:avLst/>
              </a:prstGeom>
              <a:blipFill rotWithShape="1">
                <a:blip r:embed="rId4"/>
                <a:stretch>
                  <a:fillRect b="-923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CaixaDeTexto 84"/>
              <p:cNvSpPr txBox="1"/>
              <p:nvPr/>
            </p:nvSpPr>
            <p:spPr>
              <a:xfrm>
                <a:off x="670974" y="4461549"/>
                <a:ext cx="969881" cy="39600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pt-BR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𝐵</m:t>
                          </m:r>
                          <m:r>
                            <a:rPr lang="pt-BR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)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(1,0)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5" name="CaixaDeTexto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974" y="4461549"/>
                <a:ext cx="969881" cy="396006"/>
              </a:xfrm>
              <a:prstGeom prst="rect">
                <a:avLst/>
              </a:prstGeom>
              <a:blipFill rotWithShape="1">
                <a:blip r:embed="rId5"/>
                <a:stretch>
                  <a:fillRect b="-923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upo 15"/>
          <p:cNvGrpSpPr/>
          <p:nvPr/>
        </p:nvGrpSpPr>
        <p:grpSpPr>
          <a:xfrm>
            <a:off x="2789179" y="1011595"/>
            <a:ext cx="1800000" cy="1800000"/>
            <a:chOff x="1891939" y="2283918"/>
            <a:chExt cx="1800000" cy="1800000"/>
          </a:xfrm>
          <a:noFill/>
        </p:grpSpPr>
        <p:cxnSp>
          <p:nvCxnSpPr>
            <p:cNvPr id="17" name="Conector de seta reta 16"/>
            <p:cNvCxnSpPr/>
            <p:nvPr/>
          </p:nvCxnSpPr>
          <p:spPr>
            <a:xfrm>
              <a:off x="1891939" y="2283918"/>
              <a:ext cx="0" cy="1800000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de seta reta 17"/>
            <p:cNvCxnSpPr/>
            <p:nvPr/>
          </p:nvCxnSpPr>
          <p:spPr>
            <a:xfrm>
              <a:off x="1891939" y="2283918"/>
              <a:ext cx="1800000" cy="0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upo 18"/>
          <p:cNvGrpSpPr/>
          <p:nvPr/>
        </p:nvGrpSpPr>
        <p:grpSpPr>
          <a:xfrm>
            <a:off x="2779801" y="649486"/>
            <a:ext cx="1080000" cy="1080000"/>
            <a:chOff x="5580112" y="1564295"/>
            <a:chExt cx="1080000" cy="1080000"/>
          </a:xfrm>
          <a:noFill/>
        </p:grpSpPr>
        <p:sp>
          <p:nvSpPr>
            <p:cNvPr id="20" name="Retângulo 19"/>
            <p:cNvSpPr/>
            <p:nvPr/>
          </p:nvSpPr>
          <p:spPr>
            <a:xfrm rot="10800000" flipH="1" flipV="1">
              <a:off x="6300112" y="2283918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1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21" name="Retângulo 20"/>
            <p:cNvSpPr/>
            <p:nvPr/>
          </p:nvSpPr>
          <p:spPr>
            <a:xfrm rot="10800000" flipH="1" flipV="1">
              <a:off x="5940112" y="2284295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2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22" name="Retângulo 21"/>
            <p:cNvSpPr/>
            <p:nvPr/>
          </p:nvSpPr>
          <p:spPr>
            <a:xfrm rot="10800000" flipH="1" flipV="1">
              <a:off x="5940112" y="1924295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5*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5580112" y="1924295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6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5580112" y="1564295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9</a:t>
              </a:r>
              <a:endParaRPr lang="pt-BR" dirty="0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CaixaDeTexto 81"/>
              <p:cNvSpPr txBox="1"/>
              <p:nvPr/>
            </p:nvSpPr>
            <p:spPr>
              <a:xfrm>
                <a:off x="2789179" y="2415589"/>
                <a:ext cx="969881" cy="39600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pt-BR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𝐵</m:t>
                          </m:r>
                          <m:r>
                            <a:rPr lang="pt-BR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)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(0,1)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2" name="CaixaDeTexto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9179" y="2415589"/>
                <a:ext cx="969881" cy="396006"/>
              </a:xfrm>
              <a:prstGeom prst="rect">
                <a:avLst/>
              </a:prstGeom>
              <a:blipFill rotWithShape="1">
                <a:blip r:embed="rId6"/>
                <a:stretch>
                  <a:fillRect b="-923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2585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Translação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 Prof. João F. Mari – joaofmari.github.io – SIN392 (2023)</a:t>
            </a:r>
            <a:endParaRPr lang="pt-BR" dirty="0"/>
          </a:p>
        </p:txBody>
      </p:sp>
      <p:grpSp>
        <p:nvGrpSpPr>
          <p:cNvPr id="34" name="Grupo 33"/>
          <p:cNvGrpSpPr/>
          <p:nvPr/>
        </p:nvGrpSpPr>
        <p:grpSpPr>
          <a:xfrm>
            <a:off x="7022073" y="1011595"/>
            <a:ext cx="1800000" cy="1800000"/>
            <a:chOff x="1891939" y="2283918"/>
            <a:chExt cx="1800000" cy="1800000"/>
          </a:xfrm>
          <a:noFill/>
        </p:grpSpPr>
        <p:cxnSp>
          <p:nvCxnSpPr>
            <p:cNvPr id="35" name="Conector de seta reta 34"/>
            <p:cNvCxnSpPr/>
            <p:nvPr/>
          </p:nvCxnSpPr>
          <p:spPr>
            <a:xfrm>
              <a:off x="1891939" y="2283918"/>
              <a:ext cx="0" cy="1800000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de seta reta 35"/>
            <p:cNvCxnSpPr/>
            <p:nvPr/>
          </p:nvCxnSpPr>
          <p:spPr>
            <a:xfrm>
              <a:off x="1891939" y="2283918"/>
              <a:ext cx="1800000" cy="0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upo 36"/>
          <p:cNvGrpSpPr/>
          <p:nvPr/>
        </p:nvGrpSpPr>
        <p:grpSpPr>
          <a:xfrm>
            <a:off x="7747553" y="649486"/>
            <a:ext cx="1080000" cy="1080000"/>
            <a:chOff x="5580112" y="1564295"/>
            <a:chExt cx="1080000" cy="1080000"/>
          </a:xfrm>
          <a:noFill/>
        </p:grpSpPr>
        <p:sp>
          <p:nvSpPr>
            <p:cNvPr id="38" name="Retângulo 37"/>
            <p:cNvSpPr/>
            <p:nvPr/>
          </p:nvSpPr>
          <p:spPr>
            <a:xfrm rot="10800000" flipH="1" flipV="1">
              <a:off x="6300112" y="2283918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1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9" name="Retângulo 38"/>
            <p:cNvSpPr/>
            <p:nvPr/>
          </p:nvSpPr>
          <p:spPr>
            <a:xfrm rot="10800000" flipH="1" flipV="1">
              <a:off x="5940112" y="2284295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2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0" name="Retângulo 39"/>
            <p:cNvSpPr/>
            <p:nvPr/>
          </p:nvSpPr>
          <p:spPr>
            <a:xfrm rot="10800000" flipH="1" flipV="1">
              <a:off x="5940112" y="1924295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5*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1" name="Retângulo 40"/>
            <p:cNvSpPr/>
            <p:nvPr/>
          </p:nvSpPr>
          <p:spPr>
            <a:xfrm>
              <a:off x="5580112" y="1924295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6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2" name="Retângulo 41"/>
            <p:cNvSpPr/>
            <p:nvPr/>
          </p:nvSpPr>
          <p:spPr>
            <a:xfrm>
              <a:off x="5580112" y="1564295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9</a:t>
              </a:r>
              <a:endParaRPr lang="pt-BR" dirty="0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CaixaDeTexto 78"/>
              <p:cNvSpPr txBox="1"/>
              <p:nvPr/>
            </p:nvSpPr>
            <p:spPr>
              <a:xfrm>
                <a:off x="7022073" y="2415589"/>
                <a:ext cx="969881" cy="39600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pt-BR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𝐵</m:t>
                          </m:r>
                          <m:r>
                            <a:rPr lang="pt-BR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)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(0,3)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9" name="CaixaDeTexto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2073" y="2415589"/>
                <a:ext cx="969881" cy="396006"/>
              </a:xfrm>
              <a:prstGeom prst="rect">
                <a:avLst/>
              </a:prstGeom>
              <a:blipFill rotWithShape="1">
                <a:blip r:embed="rId2"/>
                <a:stretch>
                  <a:fillRect b="-923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upo 24"/>
          <p:cNvGrpSpPr/>
          <p:nvPr/>
        </p:nvGrpSpPr>
        <p:grpSpPr>
          <a:xfrm>
            <a:off x="4905626" y="1011595"/>
            <a:ext cx="1800000" cy="1800000"/>
            <a:chOff x="1891939" y="2283918"/>
            <a:chExt cx="1800000" cy="1800000"/>
          </a:xfrm>
          <a:noFill/>
        </p:grpSpPr>
        <p:cxnSp>
          <p:nvCxnSpPr>
            <p:cNvPr id="26" name="Conector de seta reta 25"/>
            <p:cNvCxnSpPr/>
            <p:nvPr/>
          </p:nvCxnSpPr>
          <p:spPr>
            <a:xfrm>
              <a:off x="1891939" y="2283918"/>
              <a:ext cx="0" cy="1800000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de seta reta 26"/>
            <p:cNvCxnSpPr/>
            <p:nvPr/>
          </p:nvCxnSpPr>
          <p:spPr>
            <a:xfrm>
              <a:off x="1891939" y="2283918"/>
              <a:ext cx="1800000" cy="0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upo 27"/>
          <p:cNvGrpSpPr/>
          <p:nvPr/>
        </p:nvGrpSpPr>
        <p:grpSpPr>
          <a:xfrm>
            <a:off x="5272624" y="649486"/>
            <a:ext cx="1080000" cy="1080000"/>
            <a:chOff x="5580112" y="1564295"/>
            <a:chExt cx="1080000" cy="1080000"/>
          </a:xfrm>
          <a:noFill/>
        </p:grpSpPr>
        <p:sp>
          <p:nvSpPr>
            <p:cNvPr id="29" name="Retângulo 28"/>
            <p:cNvSpPr/>
            <p:nvPr/>
          </p:nvSpPr>
          <p:spPr>
            <a:xfrm rot="10800000" flipH="1" flipV="1">
              <a:off x="6300112" y="2283918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1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0" name="Retângulo 29"/>
            <p:cNvSpPr/>
            <p:nvPr/>
          </p:nvSpPr>
          <p:spPr>
            <a:xfrm rot="10800000" flipH="1" flipV="1">
              <a:off x="5940112" y="2284295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2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1" name="Retângulo 30"/>
            <p:cNvSpPr/>
            <p:nvPr/>
          </p:nvSpPr>
          <p:spPr>
            <a:xfrm rot="10800000" flipH="1" flipV="1">
              <a:off x="5940112" y="1924295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5*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2" name="Retângulo 31"/>
            <p:cNvSpPr/>
            <p:nvPr/>
          </p:nvSpPr>
          <p:spPr>
            <a:xfrm>
              <a:off x="5580112" y="1924295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6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3" name="Retângulo 32"/>
            <p:cNvSpPr/>
            <p:nvPr/>
          </p:nvSpPr>
          <p:spPr>
            <a:xfrm>
              <a:off x="5580112" y="1564295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9</a:t>
              </a:r>
              <a:endParaRPr lang="pt-BR" dirty="0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CaixaDeTexto 79"/>
              <p:cNvSpPr txBox="1"/>
              <p:nvPr/>
            </p:nvSpPr>
            <p:spPr>
              <a:xfrm>
                <a:off x="4905626" y="2415589"/>
                <a:ext cx="969881" cy="39600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pt-BR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𝐵</m:t>
                          </m:r>
                          <m:r>
                            <a:rPr lang="pt-BR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)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(0,2)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0" name="CaixaDeTexto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5626" y="2415589"/>
                <a:ext cx="969881" cy="396006"/>
              </a:xfrm>
              <a:prstGeom prst="rect">
                <a:avLst/>
              </a:prstGeom>
              <a:blipFill rotWithShape="1">
                <a:blip r:embed="rId3"/>
                <a:stretch>
                  <a:fillRect b="-923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upo 6"/>
          <p:cNvGrpSpPr/>
          <p:nvPr/>
        </p:nvGrpSpPr>
        <p:grpSpPr>
          <a:xfrm>
            <a:off x="670975" y="1011595"/>
            <a:ext cx="1800000" cy="1800000"/>
            <a:chOff x="1891939" y="2283918"/>
            <a:chExt cx="1800000" cy="1800000"/>
          </a:xfrm>
          <a:noFill/>
        </p:grpSpPr>
        <p:cxnSp>
          <p:nvCxnSpPr>
            <p:cNvPr id="14" name="Conector de seta reta 13"/>
            <p:cNvCxnSpPr/>
            <p:nvPr/>
          </p:nvCxnSpPr>
          <p:spPr>
            <a:xfrm>
              <a:off x="1891939" y="2283918"/>
              <a:ext cx="0" cy="1800000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de seta reta 14"/>
            <p:cNvCxnSpPr/>
            <p:nvPr/>
          </p:nvCxnSpPr>
          <p:spPr>
            <a:xfrm>
              <a:off x="1891939" y="2283918"/>
              <a:ext cx="1800000" cy="0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upo 7"/>
          <p:cNvGrpSpPr/>
          <p:nvPr/>
        </p:nvGrpSpPr>
        <p:grpSpPr>
          <a:xfrm>
            <a:off x="308826" y="649486"/>
            <a:ext cx="1080000" cy="1080000"/>
            <a:chOff x="5580112" y="1564295"/>
            <a:chExt cx="1080000" cy="1080000"/>
          </a:xfrm>
          <a:noFill/>
        </p:grpSpPr>
        <p:sp>
          <p:nvSpPr>
            <p:cNvPr id="9" name="Retângulo 8"/>
            <p:cNvSpPr/>
            <p:nvPr/>
          </p:nvSpPr>
          <p:spPr>
            <a:xfrm rot="10800000" flipH="1" flipV="1">
              <a:off x="6300112" y="2283918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1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0" name="Retângulo 9"/>
            <p:cNvSpPr/>
            <p:nvPr/>
          </p:nvSpPr>
          <p:spPr>
            <a:xfrm rot="10800000" flipH="1" flipV="1">
              <a:off x="5940112" y="2284295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2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1" name="Retângulo 10"/>
            <p:cNvSpPr/>
            <p:nvPr/>
          </p:nvSpPr>
          <p:spPr>
            <a:xfrm rot="10800000" flipH="1" flipV="1">
              <a:off x="5940112" y="1924295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5*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5580112" y="1924295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6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5580112" y="1564295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9</a:t>
              </a:r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3" name="Grupo 42"/>
          <p:cNvGrpSpPr/>
          <p:nvPr/>
        </p:nvGrpSpPr>
        <p:grpSpPr>
          <a:xfrm>
            <a:off x="670975" y="3057555"/>
            <a:ext cx="1800000" cy="1800000"/>
            <a:chOff x="1891939" y="2283918"/>
            <a:chExt cx="1800000" cy="1800000"/>
          </a:xfrm>
          <a:noFill/>
        </p:grpSpPr>
        <p:cxnSp>
          <p:nvCxnSpPr>
            <p:cNvPr id="44" name="Conector de seta reta 43"/>
            <p:cNvCxnSpPr/>
            <p:nvPr/>
          </p:nvCxnSpPr>
          <p:spPr>
            <a:xfrm>
              <a:off x="1891939" y="2283918"/>
              <a:ext cx="0" cy="1800000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de seta reta 44"/>
            <p:cNvCxnSpPr/>
            <p:nvPr/>
          </p:nvCxnSpPr>
          <p:spPr>
            <a:xfrm>
              <a:off x="1891939" y="2283918"/>
              <a:ext cx="1800000" cy="0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upo 45"/>
          <p:cNvGrpSpPr/>
          <p:nvPr/>
        </p:nvGrpSpPr>
        <p:grpSpPr>
          <a:xfrm>
            <a:off x="308826" y="3054220"/>
            <a:ext cx="1080000" cy="1080000"/>
            <a:chOff x="5580112" y="1564295"/>
            <a:chExt cx="1080000" cy="1080000"/>
          </a:xfrm>
          <a:noFill/>
        </p:grpSpPr>
        <p:sp>
          <p:nvSpPr>
            <p:cNvPr id="47" name="Retângulo 46"/>
            <p:cNvSpPr/>
            <p:nvPr/>
          </p:nvSpPr>
          <p:spPr>
            <a:xfrm rot="10800000" flipH="1" flipV="1">
              <a:off x="6300112" y="2283918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1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8" name="Retângulo 47"/>
            <p:cNvSpPr/>
            <p:nvPr/>
          </p:nvSpPr>
          <p:spPr>
            <a:xfrm rot="10800000" flipH="1" flipV="1">
              <a:off x="5940112" y="2284295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2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9" name="Retângulo 48"/>
            <p:cNvSpPr/>
            <p:nvPr/>
          </p:nvSpPr>
          <p:spPr>
            <a:xfrm rot="10800000" flipH="1" flipV="1">
              <a:off x="5940112" y="1924295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5*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0" name="Retângulo 49"/>
            <p:cNvSpPr/>
            <p:nvPr/>
          </p:nvSpPr>
          <p:spPr>
            <a:xfrm>
              <a:off x="5580112" y="1924295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6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1" name="Retângulo 50"/>
            <p:cNvSpPr/>
            <p:nvPr/>
          </p:nvSpPr>
          <p:spPr>
            <a:xfrm>
              <a:off x="5580112" y="1564295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9</a:t>
              </a:r>
              <a:endParaRPr lang="pt-BR" dirty="0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CaixaDeTexto 80"/>
              <p:cNvSpPr txBox="1"/>
              <p:nvPr/>
            </p:nvSpPr>
            <p:spPr>
              <a:xfrm>
                <a:off x="670975" y="2415589"/>
                <a:ext cx="969881" cy="39600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pt-BR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𝐵</m:t>
                          </m:r>
                          <m:r>
                            <a:rPr lang="pt-BR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)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(0,0)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1" name="CaixaDeTexto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975" y="2415589"/>
                <a:ext cx="969881" cy="396006"/>
              </a:xfrm>
              <a:prstGeom prst="rect">
                <a:avLst/>
              </a:prstGeom>
              <a:blipFill rotWithShape="1">
                <a:blip r:embed="rId4"/>
                <a:stretch>
                  <a:fillRect b="-923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CaixaDeTexto 84"/>
              <p:cNvSpPr txBox="1"/>
              <p:nvPr/>
            </p:nvSpPr>
            <p:spPr>
              <a:xfrm>
                <a:off x="670974" y="4461549"/>
                <a:ext cx="969881" cy="39600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pt-BR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𝐵</m:t>
                          </m:r>
                          <m:r>
                            <a:rPr lang="pt-BR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)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(1,0)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5" name="CaixaDeTexto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974" y="4461549"/>
                <a:ext cx="969881" cy="396006"/>
              </a:xfrm>
              <a:prstGeom prst="rect">
                <a:avLst/>
              </a:prstGeom>
              <a:blipFill rotWithShape="1">
                <a:blip r:embed="rId5"/>
                <a:stretch>
                  <a:fillRect b="-923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upo 15"/>
          <p:cNvGrpSpPr/>
          <p:nvPr/>
        </p:nvGrpSpPr>
        <p:grpSpPr>
          <a:xfrm>
            <a:off x="2789179" y="1011595"/>
            <a:ext cx="1800000" cy="1800000"/>
            <a:chOff x="1891939" y="2283918"/>
            <a:chExt cx="1800000" cy="1800000"/>
          </a:xfrm>
          <a:noFill/>
        </p:grpSpPr>
        <p:cxnSp>
          <p:nvCxnSpPr>
            <p:cNvPr id="17" name="Conector de seta reta 16"/>
            <p:cNvCxnSpPr/>
            <p:nvPr/>
          </p:nvCxnSpPr>
          <p:spPr>
            <a:xfrm>
              <a:off x="1891939" y="2283918"/>
              <a:ext cx="0" cy="1800000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de seta reta 17"/>
            <p:cNvCxnSpPr/>
            <p:nvPr/>
          </p:nvCxnSpPr>
          <p:spPr>
            <a:xfrm>
              <a:off x="1891939" y="2283918"/>
              <a:ext cx="1800000" cy="0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upo 18"/>
          <p:cNvGrpSpPr/>
          <p:nvPr/>
        </p:nvGrpSpPr>
        <p:grpSpPr>
          <a:xfrm>
            <a:off x="2779801" y="649486"/>
            <a:ext cx="1080000" cy="1080000"/>
            <a:chOff x="5580112" y="1564295"/>
            <a:chExt cx="1080000" cy="1080000"/>
          </a:xfrm>
          <a:noFill/>
        </p:grpSpPr>
        <p:sp>
          <p:nvSpPr>
            <p:cNvPr id="20" name="Retângulo 19"/>
            <p:cNvSpPr/>
            <p:nvPr/>
          </p:nvSpPr>
          <p:spPr>
            <a:xfrm rot="10800000" flipH="1" flipV="1">
              <a:off x="6300112" y="2283918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1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21" name="Retângulo 20"/>
            <p:cNvSpPr/>
            <p:nvPr/>
          </p:nvSpPr>
          <p:spPr>
            <a:xfrm rot="10800000" flipH="1" flipV="1">
              <a:off x="5940112" y="2284295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2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22" name="Retângulo 21"/>
            <p:cNvSpPr/>
            <p:nvPr/>
          </p:nvSpPr>
          <p:spPr>
            <a:xfrm rot="10800000" flipH="1" flipV="1">
              <a:off x="5940112" y="1924295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5*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5580112" y="1924295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6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5580112" y="1564295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9</a:t>
              </a:r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2" name="Grupo 51"/>
          <p:cNvGrpSpPr/>
          <p:nvPr/>
        </p:nvGrpSpPr>
        <p:grpSpPr>
          <a:xfrm>
            <a:off x="2789179" y="3057555"/>
            <a:ext cx="1800000" cy="1800000"/>
            <a:chOff x="1891939" y="2283918"/>
            <a:chExt cx="1800000" cy="1800000"/>
          </a:xfrm>
          <a:noFill/>
        </p:grpSpPr>
        <p:cxnSp>
          <p:nvCxnSpPr>
            <p:cNvPr id="53" name="Conector de seta reta 52"/>
            <p:cNvCxnSpPr/>
            <p:nvPr/>
          </p:nvCxnSpPr>
          <p:spPr>
            <a:xfrm>
              <a:off x="1891939" y="2283918"/>
              <a:ext cx="0" cy="1800000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de seta reta 53"/>
            <p:cNvCxnSpPr/>
            <p:nvPr/>
          </p:nvCxnSpPr>
          <p:spPr>
            <a:xfrm>
              <a:off x="1891939" y="2283918"/>
              <a:ext cx="1800000" cy="0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upo 54"/>
          <p:cNvGrpSpPr/>
          <p:nvPr/>
        </p:nvGrpSpPr>
        <p:grpSpPr>
          <a:xfrm>
            <a:off x="2779801" y="3054220"/>
            <a:ext cx="1080000" cy="1080000"/>
            <a:chOff x="5580112" y="1564295"/>
            <a:chExt cx="1080000" cy="1080000"/>
          </a:xfrm>
          <a:noFill/>
        </p:grpSpPr>
        <p:sp>
          <p:nvSpPr>
            <p:cNvPr id="56" name="Retângulo 55"/>
            <p:cNvSpPr/>
            <p:nvPr/>
          </p:nvSpPr>
          <p:spPr>
            <a:xfrm rot="10800000" flipH="1" flipV="1">
              <a:off x="6300112" y="2283918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1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7" name="Retângulo 56"/>
            <p:cNvSpPr/>
            <p:nvPr/>
          </p:nvSpPr>
          <p:spPr>
            <a:xfrm rot="10800000" flipH="1" flipV="1">
              <a:off x="5940112" y="2284295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2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8" name="Retângulo 57"/>
            <p:cNvSpPr/>
            <p:nvPr/>
          </p:nvSpPr>
          <p:spPr>
            <a:xfrm rot="10800000" flipH="1" flipV="1">
              <a:off x="5940112" y="1924295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5*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9" name="Retângulo 58"/>
            <p:cNvSpPr/>
            <p:nvPr/>
          </p:nvSpPr>
          <p:spPr>
            <a:xfrm>
              <a:off x="5580112" y="1924295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6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60" name="Retângulo 59"/>
            <p:cNvSpPr/>
            <p:nvPr/>
          </p:nvSpPr>
          <p:spPr>
            <a:xfrm>
              <a:off x="5580112" y="1564295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9</a:t>
              </a:r>
              <a:endParaRPr lang="pt-BR" dirty="0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CaixaDeTexto 81"/>
              <p:cNvSpPr txBox="1"/>
              <p:nvPr/>
            </p:nvSpPr>
            <p:spPr>
              <a:xfrm>
                <a:off x="2789179" y="2415589"/>
                <a:ext cx="969881" cy="39600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pt-BR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𝐵</m:t>
                          </m:r>
                          <m:r>
                            <a:rPr lang="pt-BR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)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(0,1)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2" name="CaixaDeTexto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9179" y="2415589"/>
                <a:ext cx="969881" cy="396006"/>
              </a:xfrm>
              <a:prstGeom prst="rect">
                <a:avLst/>
              </a:prstGeom>
              <a:blipFill rotWithShape="1">
                <a:blip r:embed="rId6"/>
                <a:stretch>
                  <a:fillRect b="-923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CaixaDeTexto 85"/>
              <p:cNvSpPr txBox="1"/>
              <p:nvPr/>
            </p:nvSpPr>
            <p:spPr>
              <a:xfrm>
                <a:off x="2789178" y="4461549"/>
                <a:ext cx="969881" cy="39600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pt-BR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𝐵</m:t>
                          </m:r>
                          <m:r>
                            <a:rPr lang="pt-BR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)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(1,1)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6" name="CaixaDeTexto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9178" y="4461549"/>
                <a:ext cx="969881" cy="396006"/>
              </a:xfrm>
              <a:prstGeom prst="rect">
                <a:avLst/>
              </a:prstGeom>
              <a:blipFill rotWithShape="1">
                <a:blip r:embed="rId7"/>
                <a:stretch>
                  <a:fillRect b="-923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0662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Translação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24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 Prof. João F. Mari – joaofmari.github.io – SIN392 (2023)</a:t>
            </a:r>
            <a:endParaRPr lang="pt-BR" dirty="0"/>
          </a:p>
        </p:txBody>
      </p:sp>
      <p:grpSp>
        <p:nvGrpSpPr>
          <p:cNvPr id="34" name="Grupo 33"/>
          <p:cNvGrpSpPr/>
          <p:nvPr/>
        </p:nvGrpSpPr>
        <p:grpSpPr>
          <a:xfrm>
            <a:off x="7022073" y="1011595"/>
            <a:ext cx="1800000" cy="1800000"/>
            <a:chOff x="1891939" y="2283918"/>
            <a:chExt cx="1800000" cy="1800000"/>
          </a:xfrm>
          <a:noFill/>
        </p:grpSpPr>
        <p:cxnSp>
          <p:nvCxnSpPr>
            <p:cNvPr id="35" name="Conector de seta reta 34"/>
            <p:cNvCxnSpPr/>
            <p:nvPr/>
          </p:nvCxnSpPr>
          <p:spPr>
            <a:xfrm>
              <a:off x="1891939" y="2283918"/>
              <a:ext cx="0" cy="1800000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de seta reta 35"/>
            <p:cNvCxnSpPr/>
            <p:nvPr/>
          </p:nvCxnSpPr>
          <p:spPr>
            <a:xfrm>
              <a:off x="1891939" y="2283918"/>
              <a:ext cx="1800000" cy="0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upo 36"/>
          <p:cNvGrpSpPr/>
          <p:nvPr/>
        </p:nvGrpSpPr>
        <p:grpSpPr>
          <a:xfrm>
            <a:off x="7747553" y="649486"/>
            <a:ext cx="1080000" cy="1080000"/>
            <a:chOff x="5580112" y="1564295"/>
            <a:chExt cx="1080000" cy="1080000"/>
          </a:xfrm>
          <a:noFill/>
        </p:grpSpPr>
        <p:sp>
          <p:nvSpPr>
            <p:cNvPr id="38" name="Retângulo 37"/>
            <p:cNvSpPr/>
            <p:nvPr/>
          </p:nvSpPr>
          <p:spPr>
            <a:xfrm rot="10800000" flipH="1" flipV="1">
              <a:off x="6300112" y="2283918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1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9" name="Retângulo 38"/>
            <p:cNvSpPr/>
            <p:nvPr/>
          </p:nvSpPr>
          <p:spPr>
            <a:xfrm rot="10800000" flipH="1" flipV="1">
              <a:off x="5940112" y="2284295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2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0" name="Retângulo 39"/>
            <p:cNvSpPr/>
            <p:nvPr/>
          </p:nvSpPr>
          <p:spPr>
            <a:xfrm rot="10800000" flipH="1" flipV="1">
              <a:off x="5940112" y="1924295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5*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1" name="Retângulo 40"/>
            <p:cNvSpPr/>
            <p:nvPr/>
          </p:nvSpPr>
          <p:spPr>
            <a:xfrm>
              <a:off x="5580112" y="1924295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6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2" name="Retângulo 41"/>
            <p:cNvSpPr/>
            <p:nvPr/>
          </p:nvSpPr>
          <p:spPr>
            <a:xfrm>
              <a:off x="5580112" y="1564295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9</a:t>
              </a:r>
              <a:endParaRPr lang="pt-BR" dirty="0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CaixaDeTexto 78"/>
              <p:cNvSpPr txBox="1"/>
              <p:nvPr/>
            </p:nvSpPr>
            <p:spPr>
              <a:xfrm>
                <a:off x="7022073" y="2415589"/>
                <a:ext cx="969881" cy="39600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pt-BR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𝐵</m:t>
                          </m:r>
                          <m:r>
                            <a:rPr lang="pt-BR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)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(0,3)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9" name="CaixaDeTexto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2073" y="2415589"/>
                <a:ext cx="969881" cy="396006"/>
              </a:xfrm>
              <a:prstGeom prst="rect">
                <a:avLst/>
              </a:prstGeom>
              <a:blipFill rotWithShape="1">
                <a:blip r:embed="rId2"/>
                <a:stretch>
                  <a:fillRect b="-923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upo 24"/>
          <p:cNvGrpSpPr/>
          <p:nvPr/>
        </p:nvGrpSpPr>
        <p:grpSpPr>
          <a:xfrm>
            <a:off x="4905626" y="1011595"/>
            <a:ext cx="1800000" cy="1800000"/>
            <a:chOff x="1891939" y="2283918"/>
            <a:chExt cx="1800000" cy="1800000"/>
          </a:xfrm>
          <a:noFill/>
        </p:grpSpPr>
        <p:cxnSp>
          <p:nvCxnSpPr>
            <p:cNvPr id="26" name="Conector de seta reta 25"/>
            <p:cNvCxnSpPr/>
            <p:nvPr/>
          </p:nvCxnSpPr>
          <p:spPr>
            <a:xfrm>
              <a:off x="1891939" y="2283918"/>
              <a:ext cx="0" cy="1800000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de seta reta 26"/>
            <p:cNvCxnSpPr/>
            <p:nvPr/>
          </p:nvCxnSpPr>
          <p:spPr>
            <a:xfrm>
              <a:off x="1891939" y="2283918"/>
              <a:ext cx="1800000" cy="0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upo 27"/>
          <p:cNvGrpSpPr/>
          <p:nvPr/>
        </p:nvGrpSpPr>
        <p:grpSpPr>
          <a:xfrm>
            <a:off x="5272624" y="649486"/>
            <a:ext cx="1080000" cy="1080000"/>
            <a:chOff x="5580112" y="1564295"/>
            <a:chExt cx="1080000" cy="1080000"/>
          </a:xfrm>
          <a:noFill/>
        </p:grpSpPr>
        <p:sp>
          <p:nvSpPr>
            <p:cNvPr id="29" name="Retângulo 28"/>
            <p:cNvSpPr/>
            <p:nvPr/>
          </p:nvSpPr>
          <p:spPr>
            <a:xfrm rot="10800000" flipH="1" flipV="1">
              <a:off x="6300112" y="2283918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1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0" name="Retângulo 29"/>
            <p:cNvSpPr/>
            <p:nvPr/>
          </p:nvSpPr>
          <p:spPr>
            <a:xfrm rot="10800000" flipH="1" flipV="1">
              <a:off x="5940112" y="2284295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2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1" name="Retângulo 30"/>
            <p:cNvSpPr/>
            <p:nvPr/>
          </p:nvSpPr>
          <p:spPr>
            <a:xfrm rot="10800000" flipH="1" flipV="1">
              <a:off x="5940112" y="1924295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5*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2" name="Retângulo 31"/>
            <p:cNvSpPr/>
            <p:nvPr/>
          </p:nvSpPr>
          <p:spPr>
            <a:xfrm>
              <a:off x="5580112" y="1924295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6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3" name="Retângulo 32"/>
            <p:cNvSpPr/>
            <p:nvPr/>
          </p:nvSpPr>
          <p:spPr>
            <a:xfrm>
              <a:off x="5580112" y="1564295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9</a:t>
              </a:r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1" name="Grupo 60"/>
          <p:cNvGrpSpPr/>
          <p:nvPr/>
        </p:nvGrpSpPr>
        <p:grpSpPr>
          <a:xfrm>
            <a:off x="4905626" y="3057555"/>
            <a:ext cx="1800000" cy="1800000"/>
            <a:chOff x="1891939" y="2283918"/>
            <a:chExt cx="1800000" cy="1800000"/>
          </a:xfrm>
          <a:noFill/>
        </p:grpSpPr>
        <p:cxnSp>
          <p:nvCxnSpPr>
            <p:cNvPr id="62" name="Conector de seta reta 61"/>
            <p:cNvCxnSpPr/>
            <p:nvPr/>
          </p:nvCxnSpPr>
          <p:spPr>
            <a:xfrm>
              <a:off x="1891939" y="2283918"/>
              <a:ext cx="0" cy="1800000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de seta reta 62"/>
            <p:cNvCxnSpPr/>
            <p:nvPr/>
          </p:nvCxnSpPr>
          <p:spPr>
            <a:xfrm>
              <a:off x="1891939" y="2283918"/>
              <a:ext cx="1800000" cy="0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upo 63"/>
          <p:cNvGrpSpPr/>
          <p:nvPr/>
        </p:nvGrpSpPr>
        <p:grpSpPr>
          <a:xfrm>
            <a:off x="5272624" y="3054220"/>
            <a:ext cx="1080000" cy="1080000"/>
            <a:chOff x="5580112" y="1564295"/>
            <a:chExt cx="1080000" cy="1080000"/>
          </a:xfrm>
          <a:noFill/>
        </p:grpSpPr>
        <p:sp>
          <p:nvSpPr>
            <p:cNvPr id="65" name="Retângulo 64"/>
            <p:cNvSpPr/>
            <p:nvPr/>
          </p:nvSpPr>
          <p:spPr>
            <a:xfrm rot="10800000" flipH="1" flipV="1">
              <a:off x="6300112" y="2283918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1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66" name="Retângulo 65"/>
            <p:cNvSpPr/>
            <p:nvPr/>
          </p:nvSpPr>
          <p:spPr>
            <a:xfrm rot="10800000" flipH="1" flipV="1">
              <a:off x="5940112" y="2284295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2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67" name="Retângulo 66"/>
            <p:cNvSpPr/>
            <p:nvPr/>
          </p:nvSpPr>
          <p:spPr>
            <a:xfrm rot="10800000" flipH="1" flipV="1">
              <a:off x="5940112" y="1924295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5*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68" name="Retângulo 67"/>
            <p:cNvSpPr/>
            <p:nvPr/>
          </p:nvSpPr>
          <p:spPr>
            <a:xfrm>
              <a:off x="5580112" y="1924295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6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69" name="Retângulo 68"/>
            <p:cNvSpPr/>
            <p:nvPr/>
          </p:nvSpPr>
          <p:spPr>
            <a:xfrm>
              <a:off x="5580112" y="1564295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9</a:t>
              </a:r>
              <a:endParaRPr lang="pt-BR" dirty="0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CaixaDeTexto 79"/>
              <p:cNvSpPr txBox="1"/>
              <p:nvPr/>
            </p:nvSpPr>
            <p:spPr>
              <a:xfrm>
                <a:off x="4905626" y="2415589"/>
                <a:ext cx="969881" cy="39600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pt-BR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𝐵</m:t>
                          </m:r>
                          <m:r>
                            <a:rPr lang="pt-BR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)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(0,2)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0" name="CaixaDeTexto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5626" y="2415589"/>
                <a:ext cx="969881" cy="396006"/>
              </a:xfrm>
              <a:prstGeom prst="rect">
                <a:avLst/>
              </a:prstGeom>
              <a:blipFill rotWithShape="1">
                <a:blip r:embed="rId3"/>
                <a:stretch>
                  <a:fillRect b="-923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CaixaDeTexto 83"/>
              <p:cNvSpPr txBox="1"/>
              <p:nvPr/>
            </p:nvSpPr>
            <p:spPr>
              <a:xfrm>
                <a:off x="4905625" y="4461549"/>
                <a:ext cx="969881" cy="39600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pt-BR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𝐵</m:t>
                          </m:r>
                          <m:r>
                            <a:rPr lang="pt-BR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)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(1,2)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4" name="CaixaDeTexto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5625" y="4461549"/>
                <a:ext cx="969881" cy="396006"/>
              </a:xfrm>
              <a:prstGeom prst="rect">
                <a:avLst/>
              </a:prstGeom>
              <a:blipFill rotWithShape="1">
                <a:blip r:embed="rId4"/>
                <a:stretch>
                  <a:fillRect b="-923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upo 6"/>
          <p:cNvGrpSpPr/>
          <p:nvPr/>
        </p:nvGrpSpPr>
        <p:grpSpPr>
          <a:xfrm>
            <a:off x="670975" y="1011595"/>
            <a:ext cx="1800000" cy="1800000"/>
            <a:chOff x="1891939" y="2283918"/>
            <a:chExt cx="1800000" cy="1800000"/>
          </a:xfrm>
          <a:noFill/>
        </p:grpSpPr>
        <p:cxnSp>
          <p:nvCxnSpPr>
            <p:cNvPr id="14" name="Conector de seta reta 13"/>
            <p:cNvCxnSpPr/>
            <p:nvPr/>
          </p:nvCxnSpPr>
          <p:spPr>
            <a:xfrm>
              <a:off x="1891939" y="2283918"/>
              <a:ext cx="0" cy="1800000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de seta reta 14"/>
            <p:cNvCxnSpPr/>
            <p:nvPr/>
          </p:nvCxnSpPr>
          <p:spPr>
            <a:xfrm>
              <a:off x="1891939" y="2283918"/>
              <a:ext cx="1800000" cy="0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upo 7"/>
          <p:cNvGrpSpPr/>
          <p:nvPr/>
        </p:nvGrpSpPr>
        <p:grpSpPr>
          <a:xfrm>
            <a:off x="308826" y="649486"/>
            <a:ext cx="1080000" cy="1080000"/>
            <a:chOff x="5580112" y="1564295"/>
            <a:chExt cx="1080000" cy="1080000"/>
          </a:xfrm>
          <a:noFill/>
        </p:grpSpPr>
        <p:sp>
          <p:nvSpPr>
            <p:cNvPr id="9" name="Retângulo 8"/>
            <p:cNvSpPr/>
            <p:nvPr/>
          </p:nvSpPr>
          <p:spPr>
            <a:xfrm rot="10800000" flipH="1" flipV="1">
              <a:off x="6300112" y="2283918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1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0" name="Retângulo 9"/>
            <p:cNvSpPr/>
            <p:nvPr/>
          </p:nvSpPr>
          <p:spPr>
            <a:xfrm rot="10800000" flipH="1" flipV="1">
              <a:off x="5940112" y="2284295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2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1" name="Retângulo 10"/>
            <p:cNvSpPr/>
            <p:nvPr/>
          </p:nvSpPr>
          <p:spPr>
            <a:xfrm rot="10800000" flipH="1" flipV="1">
              <a:off x="5940112" y="1924295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5*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5580112" y="1924295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6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5580112" y="1564295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9</a:t>
              </a:r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3" name="Grupo 42"/>
          <p:cNvGrpSpPr/>
          <p:nvPr/>
        </p:nvGrpSpPr>
        <p:grpSpPr>
          <a:xfrm>
            <a:off x="670975" y="3057555"/>
            <a:ext cx="1800000" cy="1800000"/>
            <a:chOff x="1891939" y="2283918"/>
            <a:chExt cx="1800000" cy="1800000"/>
          </a:xfrm>
          <a:noFill/>
        </p:grpSpPr>
        <p:cxnSp>
          <p:nvCxnSpPr>
            <p:cNvPr id="44" name="Conector de seta reta 43"/>
            <p:cNvCxnSpPr/>
            <p:nvPr/>
          </p:nvCxnSpPr>
          <p:spPr>
            <a:xfrm>
              <a:off x="1891939" y="2283918"/>
              <a:ext cx="0" cy="1800000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de seta reta 44"/>
            <p:cNvCxnSpPr/>
            <p:nvPr/>
          </p:nvCxnSpPr>
          <p:spPr>
            <a:xfrm>
              <a:off x="1891939" y="2283918"/>
              <a:ext cx="1800000" cy="0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upo 45"/>
          <p:cNvGrpSpPr/>
          <p:nvPr/>
        </p:nvGrpSpPr>
        <p:grpSpPr>
          <a:xfrm>
            <a:off x="308826" y="3054220"/>
            <a:ext cx="1080000" cy="1080000"/>
            <a:chOff x="5580112" y="1564295"/>
            <a:chExt cx="1080000" cy="1080000"/>
          </a:xfrm>
          <a:noFill/>
        </p:grpSpPr>
        <p:sp>
          <p:nvSpPr>
            <p:cNvPr id="47" name="Retângulo 46"/>
            <p:cNvSpPr/>
            <p:nvPr/>
          </p:nvSpPr>
          <p:spPr>
            <a:xfrm rot="10800000" flipH="1" flipV="1">
              <a:off x="6300112" y="2283918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1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8" name="Retângulo 47"/>
            <p:cNvSpPr/>
            <p:nvPr/>
          </p:nvSpPr>
          <p:spPr>
            <a:xfrm rot="10800000" flipH="1" flipV="1">
              <a:off x="5940112" y="2284295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2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9" name="Retângulo 48"/>
            <p:cNvSpPr/>
            <p:nvPr/>
          </p:nvSpPr>
          <p:spPr>
            <a:xfrm rot="10800000" flipH="1" flipV="1">
              <a:off x="5940112" y="1924295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5*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0" name="Retângulo 49"/>
            <p:cNvSpPr/>
            <p:nvPr/>
          </p:nvSpPr>
          <p:spPr>
            <a:xfrm>
              <a:off x="5580112" y="1924295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6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1" name="Retângulo 50"/>
            <p:cNvSpPr/>
            <p:nvPr/>
          </p:nvSpPr>
          <p:spPr>
            <a:xfrm>
              <a:off x="5580112" y="1564295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9</a:t>
              </a:r>
              <a:endParaRPr lang="pt-BR" dirty="0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CaixaDeTexto 80"/>
              <p:cNvSpPr txBox="1"/>
              <p:nvPr/>
            </p:nvSpPr>
            <p:spPr>
              <a:xfrm>
                <a:off x="670975" y="2415589"/>
                <a:ext cx="969881" cy="39600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pt-BR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𝐵</m:t>
                          </m:r>
                          <m:r>
                            <a:rPr lang="pt-BR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)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(0,0)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1" name="CaixaDeTexto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975" y="2415589"/>
                <a:ext cx="969881" cy="396006"/>
              </a:xfrm>
              <a:prstGeom prst="rect">
                <a:avLst/>
              </a:prstGeom>
              <a:blipFill rotWithShape="1">
                <a:blip r:embed="rId5"/>
                <a:stretch>
                  <a:fillRect b="-923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CaixaDeTexto 84"/>
              <p:cNvSpPr txBox="1"/>
              <p:nvPr/>
            </p:nvSpPr>
            <p:spPr>
              <a:xfrm>
                <a:off x="670974" y="4461549"/>
                <a:ext cx="969881" cy="39600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pt-BR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𝐵</m:t>
                          </m:r>
                          <m:r>
                            <a:rPr lang="pt-BR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)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(1,0)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5" name="CaixaDeTexto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974" y="4461549"/>
                <a:ext cx="969881" cy="396006"/>
              </a:xfrm>
              <a:prstGeom prst="rect">
                <a:avLst/>
              </a:prstGeom>
              <a:blipFill rotWithShape="1">
                <a:blip r:embed="rId6"/>
                <a:stretch>
                  <a:fillRect b="-923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upo 15"/>
          <p:cNvGrpSpPr/>
          <p:nvPr/>
        </p:nvGrpSpPr>
        <p:grpSpPr>
          <a:xfrm>
            <a:off x="2789179" y="1011595"/>
            <a:ext cx="1800000" cy="1800000"/>
            <a:chOff x="1891939" y="2283918"/>
            <a:chExt cx="1800000" cy="1800000"/>
          </a:xfrm>
          <a:noFill/>
        </p:grpSpPr>
        <p:cxnSp>
          <p:nvCxnSpPr>
            <p:cNvPr id="17" name="Conector de seta reta 16"/>
            <p:cNvCxnSpPr/>
            <p:nvPr/>
          </p:nvCxnSpPr>
          <p:spPr>
            <a:xfrm>
              <a:off x="1891939" y="2283918"/>
              <a:ext cx="0" cy="1800000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de seta reta 17"/>
            <p:cNvCxnSpPr/>
            <p:nvPr/>
          </p:nvCxnSpPr>
          <p:spPr>
            <a:xfrm>
              <a:off x="1891939" y="2283918"/>
              <a:ext cx="1800000" cy="0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upo 18"/>
          <p:cNvGrpSpPr/>
          <p:nvPr/>
        </p:nvGrpSpPr>
        <p:grpSpPr>
          <a:xfrm>
            <a:off x="2779801" y="649486"/>
            <a:ext cx="1080000" cy="1080000"/>
            <a:chOff x="5580112" y="1564295"/>
            <a:chExt cx="1080000" cy="1080000"/>
          </a:xfrm>
          <a:noFill/>
        </p:grpSpPr>
        <p:sp>
          <p:nvSpPr>
            <p:cNvPr id="20" name="Retângulo 19"/>
            <p:cNvSpPr/>
            <p:nvPr/>
          </p:nvSpPr>
          <p:spPr>
            <a:xfrm rot="10800000" flipH="1" flipV="1">
              <a:off x="6300112" y="2283918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1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21" name="Retângulo 20"/>
            <p:cNvSpPr/>
            <p:nvPr/>
          </p:nvSpPr>
          <p:spPr>
            <a:xfrm rot="10800000" flipH="1" flipV="1">
              <a:off x="5940112" y="2284295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2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22" name="Retângulo 21"/>
            <p:cNvSpPr/>
            <p:nvPr/>
          </p:nvSpPr>
          <p:spPr>
            <a:xfrm rot="10800000" flipH="1" flipV="1">
              <a:off x="5940112" y="1924295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5*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5580112" y="1924295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6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5580112" y="1564295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9</a:t>
              </a:r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2" name="Grupo 51"/>
          <p:cNvGrpSpPr/>
          <p:nvPr/>
        </p:nvGrpSpPr>
        <p:grpSpPr>
          <a:xfrm>
            <a:off x="2789179" y="3057555"/>
            <a:ext cx="1800000" cy="1800000"/>
            <a:chOff x="1891939" y="2283918"/>
            <a:chExt cx="1800000" cy="1800000"/>
          </a:xfrm>
          <a:noFill/>
        </p:grpSpPr>
        <p:cxnSp>
          <p:nvCxnSpPr>
            <p:cNvPr id="53" name="Conector de seta reta 52"/>
            <p:cNvCxnSpPr/>
            <p:nvPr/>
          </p:nvCxnSpPr>
          <p:spPr>
            <a:xfrm>
              <a:off x="1891939" y="2283918"/>
              <a:ext cx="0" cy="1800000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de seta reta 53"/>
            <p:cNvCxnSpPr/>
            <p:nvPr/>
          </p:nvCxnSpPr>
          <p:spPr>
            <a:xfrm>
              <a:off x="1891939" y="2283918"/>
              <a:ext cx="1800000" cy="0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upo 54"/>
          <p:cNvGrpSpPr/>
          <p:nvPr/>
        </p:nvGrpSpPr>
        <p:grpSpPr>
          <a:xfrm>
            <a:off x="2779801" y="3054220"/>
            <a:ext cx="1080000" cy="1080000"/>
            <a:chOff x="5580112" y="1564295"/>
            <a:chExt cx="1080000" cy="1080000"/>
          </a:xfrm>
          <a:noFill/>
        </p:grpSpPr>
        <p:sp>
          <p:nvSpPr>
            <p:cNvPr id="56" name="Retângulo 55"/>
            <p:cNvSpPr/>
            <p:nvPr/>
          </p:nvSpPr>
          <p:spPr>
            <a:xfrm rot="10800000" flipH="1" flipV="1">
              <a:off x="6300112" y="2283918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1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7" name="Retângulo 56"/>
            <p:cNvSpPr/>
            <p:nvPr/>
          </p:nvSpPr>
          <p:spPr>
            <a:xfrm rot="10800000" flipH="1" flipV="1">
              <a:off x="5940112" y="2284295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2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8" name="Retângulo 57"/>
            <p:cNvSpPr/>
            <p:nvPr/>
          </p:nvSpPr>
          <p:spPr>
            <a:xfrm rot="10800000" flipH="1" flipV="1">
              <a:off x="5940112" y="1924295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5*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9" name="Retângulo 58"/>
            <p:cNvSpPr/>
            <p:nvPr/>
          </p:nvSpPr>
          <p:spPr>
            <a:xfrm>
              <a:off x="5580112" y="1924295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6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60" name="Retângulo 59"/>
            <p:cNvSpPr/>
            <p:nvPr/>
          </p:nvSpPr>
          <p:spPr>
            <a:xfrm>
              <a:off x="5580112" y="1564295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9</a:t>
              </a:r>
              <a:endParaRPr lang="pt-BR" dirty="0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CaixaDeTexto 81"/>
              <p:cNvSpPr txBox="1"/>
              <p:nvPr/>
            </p:nvSpPr>
            <p:spPr>
              <a:xfrm>
                <a:off x="2789179" y="2415589"/>
                <a:ext cx="969881" cy="39600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pt-BR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𝐵</m:t>
                          </m:r>
                          <m:r>
                            <a:rPr lang="pt-BR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)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(0,1)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2" name="CaixaDeTexto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9179" y="2415589"/>
                <a:ext cx="969881" cy="396006"/>
              </a:xfrm>
              <a:prstGeom prst="rect">
                <a:avLst/>
              </a:prstGeom>
              <a:blipFill rotWithShape="1">
                <a:blip r:embed="rId7"/>
                <a:stretch>
                  <a:fillRect b="-923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CaixaDeTexto 85"/>
              <p:cNvSpPr txBox="1"/>
              <p:nvPr/>
            </p:nvSpPr>
            <p:spPr>
              <a:xfrm>
                <a:off x="2789178" y="4461549"/>
                <a:ext cx="969881" cy="39600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pt-BR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𝐵</m:t>
                          </m:r>
                          <m:r>
                            <a:rPr lang="pt-BR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)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(1,1)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6" name="CaixaDeTexto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9178" y="4461549"/>
                <a:ext cx="969881" cy="396006"/>
              </a:xfrm>
              <a:prstGeom prst="rect">
                <a:avLst/>
              </a:prstGeom>
              <a:blipFill rotWithShape="1">
                <a:blip r:embed="rId8"/>
                <a:stretch>
                  <a:fillRect b="-923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6111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Translação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25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 Prof. João F. Mari – joaofmari.github.io – SIN392 (2023)</a:t>
            </a:r>
            <a:endParaRPr lang="pt-BR" dirty="0"/>
          </a:p>
        </p:txBody>
      </p:sp>
      <p:grpSp>
        <p:nvGrpSpPr>
          <p:cNvPr id="34" name="Grupo 33"/>
          <p:cNvGrpSpPr/>
          <p:nvPr/>
        </p:nvGrpSpPr>
        <p:grpSpPr>
          <a:xfrm>
            <a:off x="7022073" y="1011595"/>
            <a:ext cx="1800000" cy="1800000"/>
            <a:chOff x="1891939" y="2283918"/>
            <a:chExt cx="1800000" cy="1800000"/>
          </a:xfrm>
          <a:noFill/>
        </p:grpSpPr>
        <p:cxnSp>
          <p:nvCxnSpPr>
            <p:cNvPr id="35" name="Conector de seta reta 34"/>
            <p:cNvCxnSpPr/>
            <p:nvPr/>
          </p:nvCxnSpPr>
          <p:spPr>
            <a:xfrm>
              <a:off x="1891939" y="2283918"/>
              <a:ext cx="0" cy="1800000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de seta reta 35"/>
            <p:cNvCxnSpPr/>
            <p:nvPr/>
          </p:nvCxnSpPr>
          <p:spPr>
            <a:xfrm>
              <a:off x="1891939" y="2283918"/>
              <a:ext cx="1800000" cy="0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upo 36"/>
          <p:cNvGrpSpPr/>
          <p:nvPr/>
        </p:nvGrpSpPr>
        <p:grpSpPr>
          <a:xfrm>
            <a:off x="7747553" y="649486"/>
            <a:ext cx="1080000" cy="1080000"/>
            <a:chOff x="5580112" y="1564295"/>
            <a:chExt cx="1080000" cy="1080000"/>
          </a:xfrm>
          <a:noFill/>
        </p:grpSpPr>
        <p:sp>
          <p:nvSpPr>
            <p:cNvPr id="38" name="Retângulo 37"/>
            <p:cNvSpPr/>
            <p:nvPr/>
          </p:nvSpPr>
          <p:spPr>
            <a:xfrm rot="10800000" flipH="1" flipV="1">
              <a:off x="6300112" y="2283918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1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9" name="Retângulo 38"/>
            <p:cNvSpPr/>
            <p:nvPr/>
          </p:nvSpPr>
          <p:spPr>
            <a:xfrm rot="10800000" flipH="1" flipV="1">
              <a:off x="5940112" y="2284295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2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0" name="Retângulo 39"/>
            <p:cNvSpPr/>
            <p:nvPr/>
          </p:nvSpPr>
          <p:spPr>
            <a:xfrm rot="10800000" flipH="1" flipV="1">
              <a:off x="5940112" y="1924295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5*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1" name="Retângulo 40"/>
            <p:cNvSpPr/>
            <p:nvPr/>
          </p:nvSpPr>
          <p:spPr>
            <a:xfrm>
              <a:off x="5580112" y="1924295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6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2" name="Retângulo 41"/>
            <p:cNvSpPr/>
            <p:nvPr/>
          </p:nvSpPr>
          <p:spPr>
            <a:xfrm>
              <a:off x="5580112" y="1564295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9</a:t>
              </a:r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0" name="Grupo 69"/>
          <p:cNvGrpSpPr/>
          <p:nvPr/>
        </p:nvGrpSpPr>
        <p:grpSpPr>
          <a:xfrm>
            <a:off x="7022073" y="3057555"/>
            <a:ext cx="1800000" cy="1800000"/>
            <a:chOff x="1891939" y="2283918"/>
            <a:chExt cx="1800000" cy="1800000"/>
          </a:xfrm>
          <a:noFill/>
        </p:grpSpPr>
        <p:cxnSp>
          <p:nvCxnSpPr>
            <p:cNvPr id="71" name="Conector de seta reta 70"/>
            <p:cNvCxnSpPr/>
            <p:nvPr/>
          </p:nvCxnSpPr>
          <p:spPr>
            <a:xfrm>
              <a:off x="1891939" y="2283918"/>
              <a:ext cx="0" cy="1800000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de seta reta 71"/>
            <p:cNvCxnSpPr/>
            <p:nvPr/>
          </p:nvCxnSpPr>
          <p:spPr>
            <a:xfrm>
              <a:off x="1891939" y="2283918"/>
              <a:ext cx="1800000" cy="0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upo 72"/>
          <p:cNvGrpSpPr/>
          <p:nvPr/>
        </p:nvGrpSpPr>
        <p:grpSpPr>
          <a:xfrm>
            <a:off x="7747553" y="3054220"/>
            <a:ext cx="1080000" cy="1080000"/>
            <a:chOff x="5580112" y="1564295"/>
            <a:chExt cx="1080000" cy="1080000"/>
          </a:xfrm>
          <a:noFill/>
        </p:grpSpPr>
        <p:sp>
          <p:nvSpPr>
            <p:cNvPr id="74" name="Retângulo 73"/>
            <p:cNvSpPr/>
            <p:nvPr/>
          </p:nvSpPr>
          <p:spPr>
            <a:xfrm rot="10800000" flipH="1" flipV="1">
              <a:off x="6300112" y="2283918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1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75" name="Retângulo 74"/>
            <p:cNvSpPr/>
            <p:nvPr/>
          </p:nvSpPr>
          <p:spPr>
            <a:xfrm rot="10800000" flipH="1" flipV="1">
              <a:off x="5940112" y="2284295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2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76" name="Retângulo 75"/>
            <p:cNvSpPr/>
            <p:nvPr/>
          </p:nvSpPr>
          <p:spPr>
            <a:xfrm rot="10800000" flipH="1" flipV="1">
              <a:off x="5940112" y="1924295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5*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77" name="Retângulo 76"/>
            <p:cNvSpPr/>
            <p:nvPr/>
          </p:nvSpPr>
          <p:spPr>
            <a:xfrm>
              <a:off x="5580112" y="1924295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6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78" name="Retângulo 77"/>
            <p:cNvSpPr/>
            <p:nvPr/>
          </p:nvSpPr>
          <p:spPr>
            <a:xfrm>
              <a:off x="5580112" y="1564295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9</a:t>
              </a:r>
              <a:endParaRPr lang="pt-BR" dirty="0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CaixaDeTexto 78"/>
              <p:cNvSpPr txBox="1"/>
              <p:nvPr/>
            </p:nvSpPr>
            <p:spPr>
              <a:xfrm>
                <a:off x="7022073" y="2415589"/>
                <a:ext cx="969881" cy="39600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pt-BR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𝐵</m:t>
                          </m:r>
                          <m:r>
                            <a:rPr lang="pt-BR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)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(0,3)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9" name="CaixaDeTexto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2073" y="2415589"/>
                <a:ext cx="969881" cy="396006"/>
              </a:xfrm>
              <a:prstGeom prst="rect">
                <a:avLst/>
              </a:prstGeom>
              <a:blipFill rotWithShape="1">
                <a:blip r:embed="rId2"/>
                <a:stretch>
                  <a:fillRect b="-923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CaixaDeTexto 82"/>
              <p:cNvSpPr txBox="1"/>
              <p:nvPr/>
            </p:nvSpPr>
            <p:spPr>
              <a:xfrm>
                <a:off x="7022072" y="4461549"/>
                <a:ext cx="969881" cy="39600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pt-BR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𝐵</m:t>
                          </m:r>
                          <m:r>
                            <a:rPr lang="pt-BR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)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(1,3)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3" name="CaixaDeTexto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2072" y="4461549"/>
                <a:ext cx="969881" cy="396006"/>
              </a:xfrm>
              <a:prstGeom prst="rect">
                <a:avLst/>
              </a:prstGeom>
              <a:blipFill rotWithShape="1">
                <a:blip r:embed="rId3"/>
                <a:stretch>
                  <a:fillRect b="-923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upo 24"/>
          <p:cNvGrpSpPr/>
          <p:nvPr/>
        </p:nvGrpSpPr>
        <p:grpSpPr>
          <a:xfrm>
            <a:off x="4905626" y="1011595"/>
            <a:ext cx="1800000" cy="1800000"/>
            <a:chOff x="1891939" y="2283918"/>
            <a:chExt cx="1800000" cy="1800000"/>
          </a:xfrm>
          <a:noFill/>
        </p:grpSpPr>
        <p:cxnSp>
          <p:nvCxnSpPr>
            <p:cNvPr id="26" name="Conector de seta reta 25"/>
            <p:cNvCxnSpPr/>
            <p:nvPr/>
          </p:nvCxnSpPr>
          <p:spPr>
            <a:xfrm>
              <a:off x="1891939" y="2283918"/>
              <a:ext cx="0" cy="1800000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de seta reta 26"/>
            <p:cNvCxnSpPr/>
            <p:nvPr/>
          </p:nvCxnSpPr>
          <p:spPr>
            <a:xfrm>
              <a:off x="1891939" y="2283918"/>
              <a:ext cx="1800000" cy="0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upo 27"/>
          <p:cNvGrpSpPr/>
          <p:nvPr/>
        </p:nvGrpSpPr>
        <p:grpSpPr>
          <a:xfrm>
            <a:off x="5272624" y="649486"/>
            <a:ext cx="1080000" cy="1080000"/>
            <a:chOff x="5580112" y="1564295"/>
            <a:chExt cx="1080000" cy="1080000"/>
          </a:xfrm>
          <a:noFill/>
        </p:grpSpPr>
        <p:sp>
          <p:nvSpPr>
            <p:cNvPr id="29" name="Retângulo 28"/>
            <p:cNvSpPr/>
            <p:nvPr/>
          </p:nvSpPr>
          <p:spPr>
            <a:xfrm rot="10800000" flipH="1" flipV="1">
              <a:off x="6300112" y="2283918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1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0" name="Retângulo 29"/>
            <p:cNvSpPr/>
            <p:nvPr/>
          </p:nvSpPr>
          <p:spPr>
            <a:xfrm rot="10800000" flipH="1" flipV="1">
              <a:off x="5940112" y="2284295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2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1" name="Retângulo 30"/>
            <p:cNvSpPr/>
            <p:nvPr/>
          </p:nvSpPr>
          <p:spPr>
            <a:xfrm rot="10800000" flipH="1" flipV="1">
              <a:off x="5940112" y="1924295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5*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2" name="Retângulo 31"/>
            <p:cNvSpPr/>
            <p:nvPr/>
          </p:nvSpPr>
          <p:spPr>
            <a:xfrm>
              <a:off x="5580112" y="1924295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6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3" name="Retângulo 32"/>
            <p:cNvSpPr/>
            <p:nvPr/>
          </p:nvSpPr>
          <p:spPr>
            <a:xfrm>
              <a:off x="5580112" y="1564295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9</a:t>
              </a:r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1" name="Grupo 60"/>
          <p:cNvGrpSpPr/>
          <p:nvPr/>
        </p:nvGrpSpPr>
        <p:grpSpPr>
          <a:xfrm>
            <a:off x="4905626" y="3057555"/>
            <a:ext cx="1800000" cy="1800000"/>
            <a:chOff x="1891939" y="2283918"/>
            <a:chExt cx="1800000" cy="1800000"/>
          </a:xfrm>
          <a:noFill/>
        </p:grpSpPr>
        <p:cxnSp>
          <p:nvCxnSpPr>
            <p:cNvPr id="62" name="Conector de seta reta 61"/>
            <p:cNvCxnSpPr/>
            <p:nvPr/>
          </p:nvCxnSpPr>
          <p:spPr>
            <a:xfrm>
              <a:off x="1891939" y="2283918"/>
              <a:ext cx="0" cy="1800000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de seta reta 62"/>
            <p:cNvCxnSpPr/>
            <p:nvPr/>
          </p:nvCxnSpPr>
          <p:spPr>
            <a:xfrm>
              <a:off x="1891939" y="2283918"/>
              <a:ext cx="1800000" cy="0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upo 63"/>
          <p:cNvGrpSpPr/>
          <p:nvPr/>
        </p:nvGrpSpPr>
        <p:grpSpPr>
          <a:xfrm>
            <a:off x="5272624" y="3054220"/>
            <a:ext cx="1080000" cy="1080000"/>
            <a:chOff x="5580112" y="1564295"/>
            <a:chExt cx="1080000" cy="1080000"/>
          </a:xfrm>
          <a:noFill/>
        </p:grpSpPr>
        <p:sp>
          <p:nvSpPr>
            <p:cNvPr id="65" name="Retângulo 64"/>
            <p:cNvSpPr/>
            <p:nvPr/>
          </p:nvSpPr>
          <p:spPr>
            <a:xfrm rot="10800000" flipH="1" flipV="1">
              <a:off x="6300112" y="2283918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1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66" name="Retângulo 65"/>
            <p:cNvSpPr/>
            <p:nvPr/>
          </p:nvSpPr>
          <p:spPr>
            <a:xfrm rot="10800000" flipH="1" flipV="1">
              <a:off x="5940112" y="2284295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2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67" name="Retângulo 66"/>
            <p:cNvSpPr/>
            <p:nvPr/>
          </p:nvSpPr>
          <p:spPr>
            <a:xfrm rot="10800000" flipH="1" flipV="1">
              <a:off x="5940112" y="1924295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5*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68" name="Retângulo 67"/>
            <p:cNvSpPr/>
            <p:nvPr/>
          </p:nvSpPr>
          <p:spPr>
            <a:xfrm>
              <a:off x="5580112" y="1924295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6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69" name="Retângulo 68"/>
            <p:cNvSpPr/>
            <p:nvPr/>
          </p:nvSpPr>
          <p:spPr>
            <a:xfrm>
              <a:off x="5580112" y="1564295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9</a:t>
              </a:r>
              <a:endParaRPr lang="pt-BR" dirty="0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CaixaDeTexto 79"/>
              <p:cNvSpPr txBox="1"/>
              <p:nvPr/>
            </p:nvSpPr>
            <p:spPr>
              <a:xfrm>
                <a:off x="4905626" y="2415589"/>
                <a:ext cx="969881" cy="39600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pt-BR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𝐵</m:t>
                          </m:r>
                          <m:r>
                            <a:rPr lang="pt-BR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)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(0,2)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0" name="CaixaDeTexto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5626" y="2415589"/>
                <a:ext cx="969881" cy="396006"/>
              </a:xfrm>
              <a:prstGeom prst="rect">
                <a:avLst/>
              </a:prstGeom>
              <a:blipFill rotWithShape="1">
                <a:blip r:embed="rId4"/>
                <a:stretch>
                  <a:fillRect b="-923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CaixaDeTexto 83"/>
              <p:cNvSpPr txBox="1"/>
              <p:nvPr/>
            </p:nvSpPr>
            <p:spPr>
              <a:xfrm>
                <a:off x="4905625" y="4461549"/>
                <a:ext cx="969881" cy="39600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pt-BR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𝐵</m:t>
                          </m:r>
                          <m:r>
                            <a:rPr lang="pt-BR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)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(1,2)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4" name="CaixaDeTexto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5625" y="4461549"/>
                <a:ext cx="969881" cy="396006"/>
              </a:xfrm>
              <a:prstGeom prst="rect">
                <a:avLst/>
              </a:prstGeom>
              <a:blipFill rotWithShape="1">
                <a:blip r:embed="rId5"/>
                <a:stretch>
                  <a:fillRect b="-923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upo 6"/>
          <p:cNvGrpSpPr/>
          <p:nvPr/>
        </p:nvGrpSpPr>
        <p:grpSpPr>
          <a:xfrm>
            <a:off x="670975" y="1011595"/>
            <a:ext cx="1800000" cy="1800000"/>
            <a:chOff x="1891939" y="2283918"/>
            <a:chExt cx="1800000" cy="1800000"/>
          </a:xfrm>
          <a:noFill/>
        </p:grpSpPr>
        <p:cxnSp>
          <p:nvCxnSpPr>
            <p:cNvPr id="14" name="Conector de seta reta 13"/>
            <p:cNvCxnSpPr/>
            <p:nvPr/>
          </p:nvCxnSpPr>
          <p:spPr>
            <a:xfrm>
              <a:off x="1891939" y="2283918"/>
              <a:ext cx="0" cy="1800000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de seta reta 14"/>
            <p:cNvCxnSpPr/>
            <p:nvPr/>
          </p:nvCxnSpPr>
          <p:spPr>
            <a:xfrm>
              <a:off x="1891939" y="2283918"/>
              <a:ext cx="1800000" cy="0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upo 7"/>
          <p:cNvGrpSpPr/>
          <p:nvPr/>
        </p:nvGrpSpPr>
        <p:grpSpPr>
          <a:xfrm>
            <a:off x="308826" y="649486"/>
            <a:ext cx="1080000" cy="1080000"/>
            <a:chOff x="5580112" y="1564295"/>
            <a:chExt cx="1080000" cy="1080000"/>
          </a:xfrm>
          <a:noFill/>
        </p:grpSpPr>
        <p:sp>
          <p:nvSpPr>
            <p:cNvPr id="9" name="Retângulo 8"/>
            <p:cNvSpPr/>
            <p:nvPr/>
          </p:nvSpPr>
          <p:spPr>
            <a:xfrm rot="10800000" flipH="1" flipV="1">
              <a:off x="6300112" y="2283918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1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0" name="Retângulo 9"/>
            <p:cNvSpPr/>
            <p:nvPr/>
          </p:nvSpPr>
          <p:spPr>
            <a:xfrm rot="10800000" flipH="1" flipV="1">
              <a:off x="5940112" y="2284295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2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1" name="Retângulo 10"/>
            <p:cNvSpPr/>
            <p:nvPr/>
          </p:nvSpPr>
          <p:spPr>
            <a:xfrm rot="10800000" flipH="1" flipV="1">
              <a:off x="5940112" y="1924295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5*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5580112" y="1924295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6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5580112" y="1564295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9</a:t>
              </a:r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3" name="Grupo 42"/>
          <p:cNvGrpSpPr/>
          <p:nvPr/>
        </p:nvGrpSpPr>
        <p:grpSpPr>
          <a:xfrm>
            <a:off x="670975" y="3057555"/>
            <a:ext cx="1800000" cy="1800000"/>
            <a:chOff x="1891939" y="2283918"/>
            <a:chExt cx="1800000" cy="1800000"/>
          </a:xfrm>
          <a:noFill/>
        </p:grpSpPr>
        <p:cxnSp>
          <p:nvCxnSpPr>
            <p:cNvPr id="44" name="Conector de seta reta 43"/>
            <p:cNvCxnSpPr/>
            <p:nvPr/>
          </p:nvCxnSpPr>
          <p:spPr>
            <a:xfrm>
              <a:off x="1891939" y="2283918"/>
              <a:ext cx="0" cy="1800000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de seta reta 44"/>
            <p:cNvCxnSpPr/>
            <p:nvPr/>
          </p:nvCxnSpPr>
          <p:spPr>
            <a:xfrm>
              <a:off x="1891939" y="2283918"/>
              <a:ext cx="1800000" cy="0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upo 45"/>
          <p:cNvGrpSpPr/>
          <p:nvPr/>
        </p:nvGrpSpPr>
        <p:grpSpPr>
          <a:xfrm>
            <a:off x="308826" y="3054220"/>
            <a:ext cx="1080000" cy="1080000"/>
            <a:chOff x="5580112" y="1564295"/>
            <a:chExt cx="1080000" cy="1080000"/>
          </a:xfrm>
          <a:noFill/>
        </p:grpSpPr>
        <p:sp>
          <p:nvSpPr>
            <p:cNvPr id="47" name="Retângulo 46"/>
            <p:cNvSpPr/>
            <p:nvPr/>
          </p:nvSpPr>
          <p:spPr>
            <a:xfrm rot="10800000" flipH="1" flipV="1">
              <a:off x="6300112" y="2283918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1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8" name="Retângulo 47"/>
            <p:cNvSpPr/>
            <p:nvPr/>
          </p:nvSpPr>
          <p:spPr>
            <a:xfrm rot="10800000" flipH="1" flipV="1">
              <a:off x="5940112" y="2284295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2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9" name="Retângulo 48"/>
            <p:cNvSpPr/>
            <p:nvPr/>
          </p:nvSpPr>
          <p:spPr>
            <a:xfrm rot="10800000" flipH="1" flipV="1">
              <a:off x="5940112" y="1924295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5*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0" name="Retângulo 49"/>
            <p:cNvSpPr/>
            <p:nvPr/>
          </p:nvSpPr>
          <p:spPr>
            <a:xfrm>
              <a:off x="5580112" y="1924295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6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1" name="Retângulo 50"/>
            <p:cNvSpPr/>
            <p:nvPr/>
          </p:nvSpPr>
          <p:spPr>
            <a:xfrm>
              <a:off x="5580112" y="1564295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9</a:t>
              </a:r>
              <a:endParaRPr lang="pt-BR" dirty="0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CaixaDeTexto 80"/>
              <p:cNvSpPr txBox="1"/>
              <p:nvPr/>
            </p:nvSpPr>
            <p:spPr>
              <a:xfrm>
                <a:off x="670975" y="2415589"/>
                <a:ext cx="969881" cy="39600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pt-BR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𝐵</m:t>
                          </m:r>
                          <m:r>
                            <a:rPr lang="pt-BR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)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(0,0)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1" name="CaixaDeTexto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975" y="2415589"/>
                <a:ext cx="969881" cy="396006"/>
              </a:xfrm>
              <a:prstGeom prst="rect">
                <a:avLst/>
              </a:prstGeom>
              <a:blipFill rotWithShape="1">
                <a:blip r:embed="rId6"/>
                <a:stretch>
                  <a:fillRect b="-923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CaixaDeTexto 84"/>
              <p:cNvSpPr txBox="1"/>
              <p:nvPr/>
            </p:nvSpPr>
            <p:spPr>
              <a:xfrm>
                <a:off x="670974" y="4461549"/>
                <a:ext cx="969881" cy="39600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pt-BR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𝐵</m:t>
                          </m:r>
                          <m:r>
                            <a:rPr lang="pt-BR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)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(1,0)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5" name="CaixaDeTexto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974" y="4461549"/>
                <a:ext cx="969881" cy="396006"/>
              </a:xfrm>
              <a:prstGeom prst="rect">
                <a:avLst/>
              </a:prstGeom>
              <a:blipFill rotWithShape="1">
                <a:blip r:embed="rId7"/>
                <a:stretch>
                  <a:fillRect b="-923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upo 15"/>
          <p:cNvGrpSpPr/>
          <p:nvPr/>
        </p:nvGrpSpPr>
        <p:grpSpPr>
          <a:xfrm>
            <a:off x="2789179" y="1011595"/>
            <a:ext cx="1800000" cy="1800000"/>
            <a:chOff x="1891939" y="2283918"/>
            <a:chExt cx="1800000" cy="1800000"/>
          </a:xfrm>
          <a:noFill/>
        </p:grpSpPr>
        <p:cxnSp>
          <p:nvCxnSpPr>
            <p:cNvPr id="17" name="Conector de seta reta 16"/>
            <p:cNvCxnSpPr/>
            <p:nvPr/>
          </p:nvCxnSpPr>
          <p:spPr>
            <a:xfrm>
              <a:off x="1891939" y="2283918"/>
              <a:ext cx="0" cy="1800000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de seta reta 17"/>
            <p:cNvCxnSpPr/>
            <p:nvPr/>
          </p:nvCxnSpPr>
          <p:spPr>
            <a:xfrm>
              <a:off x="1891939" y="2283918"/>
              <a:ext cx="1800000" cy="0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upo 18"/>
          <p:cNvGrpSpPr/>
          <p:nvPr/>
        </p:nvGrpSpPr>
        <p:grpSpPr>
          <a:xfrm>
            <a:off x="2779801" y="649486"/>
            <a:ext cx="1080000" cy="1080000"/>
            <a:chOff x="5580112" y="1564295"/>
            <a:chExt cx="1080000" cy="1080000"/>
          </a:xfrm>
          <a:noFill/>
        </p:grpSpPr>
        <p:sp>
          <p:nvSpPr>
            <p:cNvPr id="20" name="Retângulo 19"/>
            <p:cNvSpPr/>
            <p:nvPr/>
          </p:nvSpPr>
          <p:spPr>
            <a:xfrm rot="10800000" flipH="1" flipV="1">
              <a:off x="6300112" y="2283918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1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21" name="Retângulo 20"/>
            <p:cNvSpPr/>
            <p:nvPr/>
          </p:nvSpPr>
          <p:spPr>
            <a:xfrm rot="10800000" flipH="1" flipV="1">
              <a:off x="5940112" y="2284295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2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22" name="Retângulo 21"/>
            <p:cNvSpPr/>
            <p:nvPr/>
          </p:nvSpPr>
          <p:spPr>
            <a:xfrm rot="10800000" flipH="1" flipV="1">
              <a:off x="5940112" y="1924295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5*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5580112" y="1924295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6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5580112" y="1564295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9</a:t>
              </a:r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2" name="Grupo 51"/>
          <p:cNvGrpSpPr/>
          <p:nvPr/>
        </p:nvGrpSpPr>
        <p:grpSpPr>
          <a:xfrm>
            <a:off x="2789179" y="3057555"/>
            <a:ext cx="1800000" cy="1800000"/>
            <a:chOff x="1891939" y="2283918"/>
            <a:chExt cx="1800000" cy="1800000"/>
          </a:xfrm>
          <a:noFill/>
        </p:grpSpPr>
        <p:cxnSp>
          <p:nvCxnSpPr>
            <p:cNvPr id="53" name="Conector de seta reta 52"/>
            <p:cNvCxnSpPr/>
            <p:nvPr/>
          </p:nvCxnSpPr>
          <p:spPr>
            <a:xfrm>
              <a:off x="1891939" y="2283918"/>
              <a:ext cx="0" cy="1800000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de seta reta 53"/>
            <p:cNvCxnSpPr/>
            <p:nvPr/>
          </p:nvCxnSpPr>
          <p:spPr>
            <a:xfrm>
              <a:off x="1891939" y="2283918"/>
              <a:ext cx="1800000" cy="0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upo 54"/>
          <p:cNvGrpSpPr/>
          <p:nvPr/>
        </p:nvGrpSpPr>
        <p:grpSpPr>
          <a:xfrm>
            <a:off x="2779801" y="3054220"/>
            <a:ext cx="1080000" cy="1080000"/>
            <a:chOff x="5580112" y="1564295"/>
            <a:chExt cx="1080000" cy="1080000"/>
          </a:xfrm>
          <a:noFill/>
        </p:grpSpPr>
        <p:sp>
          <p:nvSpPr>
            <p:cNvPr id="56" name="Retângulo 55"/>
            <p:cNvSpPr/>
            <p:nvPr/>
          </p:nvSpPr>
          <p:spPr>
            <a:xfrm rot="10800000" flipH="1" flipV="1">
              <a:off x="6300112" y="2283918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1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7" name="Retângulo 56"/>
            <p:cNvSpPr/>
            <p:nvPr/>
          </p:nvSpPr>
          <p:spPr>
            <a:xfrm rot="10800000" flipH="1" flipV="1">
              <a:off x="5940112" y="2284295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2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8" name="Retângulo 57"/>
            <p:cNvSpPr/>
            <p:nvPr/>
          </p:nvSpPr>
          <p:spPr>
            <a:xfrm rot="10800000" flipH="1" flipV="1">
              <a:off x="5940112" y="1924295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5*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9" name="Retângulo 58"/>
            <p:cNvSpPr/>
            <p:nvPr/>
          </p:nvSpPr>
          <p:spPr>
            <a:xfrm>
              <a:off x="5580112" y="1924295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6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60" name="Retângulo 59"/>
            <p:cNvSpPr/>
            <p:nvPr/>
          </p:nvSpPr>
          <p:spPr>
            <a:xfrm>
              <a:off x="5580112" y="1564295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9</a:t>
              </a:r>
              <a:endParaRPr lang="pt-BR" dirty="0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CaixaDeTexto 81"/>
              <p:cNvSpPr txBox="1"/>
              <p:nvPr/>
            </p:nvSpPr>
            <p:spPr>
              <a:xfrm>
                <a:off x="2789179" y="2415589"/>
                <a:ext cx="969881" cy="39600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pt-BR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𝐵</m:t>
                          </m:r>
                          <m:r>
                            <a:rPr lang="pt-BR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)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(0,1)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2" name="CaixaDeTexto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9179" y="2415589"/>
                <a:ext cx="969881" cy="396006"/>
              </a:xfrm>
              <a:prstGeom prst="rect">
                <a:avLst/>
              </a:prstGeom>
              <a:blipFill rotWithShape="1">
                <a:blip r:embed="rId8"/>
                <a:stretch>
                  <a:fillRect b="-923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CaixaDeTexto 85"/>
              <p:cNvSpPr txBox="1"/>
              <p:nvPr/>
            </p:nvSpPr>
            <p:spPr>
              <a:xfrm>
                <a:off x="2789178" y="4461549"/>
                <a:ext cx="969881" cy="39600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pt-BR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𝐵</m:t>
                          </m:r>
                          <m:r>
                            <a:rPr lang="pt-BR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)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(1,1)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6" name="CaixaDeTexto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9178" y="4461549"/>
                <a:ext cx="969881" cy="396006"/>
              </a:xfrm>
              <a:prstGeom prst="rect">
                <a:avLst/>
              </a:prstGeom>
              <a:blipFill rotWithShape="1">
                <a:blip r:embed="rId9"/>
                <a:stretch>
                  <a:fillRect b="-923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0867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ítulo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Elementos estruturantes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Elemento estruturante (EE)</a:t>
            </a:r>
          </a:p>
          <a:p>
            <a:pPr lvl="1"/>
            <a:r>
              <a:rPr lang="pt-BR" smtClean="0"/>
              <a:t>Conjuntos pequenos ou sub-imagens usados para examinar uma imagem buscando propriedades de interesse.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26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 Prof. João F. Mari – joaofmari.github.io – SIN392 (2023)</a:t>
            </a:r>
            <a:endParaRPr lang="pt-BR" dirty="0"/>
          </a:p>
        </p:txBody>
      </p:sp>
      <p:graphicFrame>
        <p:nvGraphicFramePr>
          <p:cNvPr id="16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64136794"/>
              </p:ext>
            </p:extLst>
          </p:nvPr>
        </p:nvGraphicFramePr>
        <p:xfrm>
          <a:off x="586286" y="2499686"/>
          <a:ext cx="756000" cy="75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00"/>
                <a:gridCol w="252000"/>
                <a:gridCol w="252000"/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7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9744182"/>
              </p:ext>
            </p:extLst>
          </p:nvPr>
        </p:nvGraphicFramePr>
        <p:xfrm>
          <a:off x="1928572" y="2499686"/>
          <a:ext cx="756000" cy="75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00"/>
                <a:gridCol w="252000"/>
                <a:gridCol w="252000"/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8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19933097"/>
              </p:ext>
            </p:extLst>
          </p:nvPr>
        </p:nvGraphicFramePr>
        <p:xfrm>
          <a:off x="3270858" y="2247686"/>
          <a:ext cx="252000" cy="12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00"/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9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94829466"/>
              </p:ext>
            </p:extLst>
          </p:nvPr>
        </p:nvGraphicFramePr>
        <p:xfrm>
          <a:off x="4109144" y="1995686"/>
          <a:ext cx="1764000" cy="176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00"/>
                <a:gridCol w="252000"/>
                <a:gridCol w="252000"/>
                <a:gridCol w="252000"/>
                <a:gridCol w="252000"/>
                <a:gridCol w="252000"/>
                <a:gridCol w="252000"/>
              </a:tblGrid>
              <a:tr h="252000">
                <a:tc>
                  <a:txBody>
                    <a:bodyPr/>
                    <a:lstStyle/>
                    <a:p>
                      <a:pPr algn="ctr"/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ctr"/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ctr"/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ctr"/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ctr"/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ctr"/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0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90353294"/>
              </p:ext>
            </p:extLst>
          </p:nvPr>
        </p:nvGraphicFramePr>
        <p:xfrm>
          <a:off x="6459430" y="2499686"/>
          <a:ext cx="756000" cy="75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00"/>
                <a:gridCol w="252000"/>
                <a:gridCol w="252000"/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1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9301560"/>
              </p:ext>
            </p:extLst>
          </p:nvPr>
        </p:nvGraphicFramePr>
        <p:xfrm>
          <a:off x="7801716" y="2499686"/>
          <a:ext cx="756000" cy="75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00"/>
                <a:gridCol w="252000"/>
                <a:gridCol w="252000"/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0*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2" name="CaixaDeTexto 21"/>
          <p:cNvSpPr txBox="1"/>
          <p:nvPr/>
        </p:nvSpPr>
        <p:spPr>
          <a:xfrm>
            <a:off x="0" y="4424794"/>
            <a:ext cx="9144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i="1" dirty="0" smtClean="0"/>
              <a:t>O * indica o centro do elemento estruturante.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i="1" dirty="0" smtClean="0"/>
              <a:t>Quando omitido, o centro do EE corresponde ao centro da matriz</a:t>
            </a:r>
            <a:endParaRPr lang="pt-BR" sz="1400" i="1" dirty="0"/>
          </a:p>
        </p:txBody>
      </p:sp>
    </p:spTree>
    <p:extLst>
      <p:ext uri="{BB962C8B-B14F-4D97-AF65-F5344CB8AC3E}">
        <p14:creationId xmlns:p14="http://schemas.microsoft.com/office/powerpoint/2010/main" val="621893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Erosão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 Prof. João F. Mari – joaofmari.github.io – SIN392 (2023)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8722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Erosão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b="1" dirty="0" smtClean="0"/>
                  <a:t>Erosão</a:t>
                </a:r>
                <a:r>
                  <a:rPr lang="pt-BR" dirty="0" smtClean="0"/>
                  <a:t> e </a:t>
                </a:r>
                <a:r>
                  <a:rPr lang="pt-BR" b="1" dirty="0" smtClean="0"/>
                  <a:t>dilatação</a:t>
                </a:r>
                <a:r>
                  <a:rPr lang="pt-BR" dirty="0" smtClean="0"/>
                  <a:t> são operações fundamentais da morfologia matemática.</a:t>
                </a:r>
              </a:p>
              <a:p>
                <a:pPr lvl="1"/>
                <a:r>
                  <a:rPr lang="pt-BR" dirty="0"/>
                  <a:t>Muitos dos algoritmos morfológicos são derivados dessas duas operações.</a:t>
                </a:r>
              </a:p>
              <a:p>
                <a:pPr lvl="6"/>
                <a:endParaRPr lang="pt-BR" dirty="0"/>
              </a:p>
              <a:p>
                <a:r>
                  <a:rPr lang="pt-BR" dirty="0"/>
                  <a:t>A erosão de um conjunto A por um EE B é:</a:t>
                </a:r>
              </a:p>
              <a:p>
                <a:pPr lvl="1"/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>
                        <a:latin typeface="Cambria Math"/>
                      </a:rPr>
                      <m:t>A</m:t>
                    </m:r>
                    <m:r>
                      <a:rPr lang="pt-BR">
                        <a:latin typeface="Cambria Math"/>
                      </a:rPr>
                      <m:t>⊖</m:t>
                    </m:r>
                    <m:r>
                      <a:rPr lang="pt-BR">
                        <a:latin typeface="Cambria Math"/>
                      </a:rPr>
                      <m:t>𝐵</m:t>
                    </m:r>
                    <m:r>
                      <a:rPr lang="pt-BR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>
                            <a:latin typeface="Cambria Math"/>
                          </a:rPr>
                          <m:t>𝑧</m:t>
                        </m:r>
                      </m:e>
                      <m:e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pt-BR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pt-BR">
                                    <a:latin typeface="Cambria Math"/>
                                  </a:rPr>
                                  <m:t>𝐵</m:t>
                                </m:r>
                              </m:e>
                            </m:d>
                          </m:e>
                          <m:sub>
                            <m:r>
                              <a:rPr lang="pt-BR">
                                <a:latin typeface="Cambria Math"/>
                              </a:rPr>
                              <m:t>𝑧</m:t>
                            </m:r>
                          </m:sub>
                        </m:sSub>
                        <m:r>
                          <a:rPr lang="pt-BR">
                            <a:latin typeface="Cambria Math"/>
                          </a:rPr>
                          <m:t>⊆</m:t>
                        </m:r>
                        <m:r>
                          <a:rPr lang="pt-BR">
                            <a:latin typeface="Cambria Math"/>
                          </a:rPr>
                          <m:t>𝐴</m:t>
                        </m:r>
                      </m:e>
                    </m:d>
                  </m:oMath>
                </a14:m>
                <a:endParaRPr lang="pt-BR" dirty="0"/>
              </a:p>
              <a:p>
                <a:pPr lvl="1"/>
                <a:r>
                  <a:rPr lang="pt-BR" dirty="0"/>
                  <a:t> A erosão de </a:t>
                </a:r>
                <a:r>
                  <a:rPr lang="pt-BR" i="1" dirty="0"/>
                  <a:t>A</a:t>
                </a:r>
                <a:r>
                  <a:rPr lang="pt-BR" dirty="0"/>
                  <a:t> por </a:t>
                </a:r>
                <a:r>
                  <a:rPr lang="pt-BR" i="1" dirty="0"/>
                  <a:t>B</a:t>
                </a:r>
                <a:r>
                  <a:rPr lang="pt-BR" dirty="0"/>
                  <a:t> é o conjunto de todos </a:t>
                </a:r>
                <a:r>
                  <a:rPr lang="pt-BR" i="1" dirty="0"/>
                  <a:t>z</a:t>
                </a:r>
                <a:r>
                  <a:rPr lang="pt-BR" dirty="0"/>
                  <a:t> de forma que </a:t>
                </a:r>
                <a:r>
                  <a:rPr lang="pt-BR" i="1" dirty="0"/>
                  <a:t>B</a:t>
                </a:r>
                <a:r>
                  <a:rPr lang="pt-BR" dirty="0"/>
                  <a:t> transladado por </a:t>
                </a:r>
                <a:r>
                  <a:rPr lang="pt-BR" i="1" dirty="0" smtClean="0"/>
                  <a:t>z</a:t>
                </a:r>
                <a:r>
                  <a:rPr lang="pt-BR" dirty="0" smtClean="0"/>
                  <a:t> </a:t>
                </a:r>
                <a:r>
                  <a:rPr lang="pt-BR" dirty="0"/>
                  <a:t>está contido em </a:t>
                </a:r>
                <a:r>
                  <a:rPr lang="pt-BR" i="1" dirty="0"/>
                  <a:t>A</a:t>
                </a:r>
                <a:r>
                  <a:rPr lang="pt-BR" dirty="0"/>
                  <a:t>.</a:t>
                </a:r>
              </a:p>
              <a:p>
                <a:pPr lvl="7"/>
                <a:endParaRPr lang="pt-BR" dirty="0"/>
              </a:p>
              <a:p>
                <a:r>
                  <a:rPr lang="pt-BR" dirty="0"/>
                  <a:t>Uma definição alternativa para o mesmo </a:t>
                </a:r>
                <a:r>
                  <a:rPr lang="pt-BR" dirty="0" smtClean="0"/>
                  <a:t>caso:</a:t>
                </a:r>
                <a:endParaRPr lang="pt-BR" dirty="0"/>
              </a:p>
              <a:p>
                <a:pPr lvl="1"/>
                <a:r>
                  <a:rPr lang="pt-BR" dirty="0"/>
                  <a:t>Dizer que </a:t>
                </a:r>
                <a:r>
                  <a:rPr lang="pt-BR" i="1" dirty="0"/>
                  <a:t>B</a:t>
                </a:r>
                <a:r>
                  <a:rPr lang="pt-BR" dirty="0"/>
                  <a:t> esta contido em </a:t>
                </a:r>
                <a:r>
                  <a:rPr lang="pt-BR" i="1" dirty="0"/>
                  <a:t>A</a:t>
                </a:r>
                <a:r>
                  <a:rPr lang="pt-BR" dirty="0"/>
                  <a:t> equivale a dizer que </a:t>
                </a:r>
                <a:r>
                  <a:rPr lang="pt-BR" i="1" dirty="0"/>
                  <a:t>B</a:t>
                </a:r>
                <a:r>
                  <a:rPr lang="pt-BR" dirty="0"/>
                  <a:t> não tem elementos comuns com o fundo.</a:t>
                </a:r>
              </a:p>
              <a:p>
                <a:pPr lvl="1"/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>
                        <a:latin typeface="Cambria Math"/>
                      </a:rPr>
                      <m:t>A</m:t>
                    </m:r>
                    <m:r>
                      <a:rPr lang="pt-BR">
                        <a:latin typeface="Cambria Math"/>
                      </a:rPr>
                      <m:t>⊖</m:t>
                    </m:r>
                    <m:r>
                      <a:rPr lang="pt-BR">
                        <a:latin typeface="Cambria Math"/>
                      </a:rPr>
                      <m:t>𝐵</m:t>
                    </m:r>
                    <m:r>
                      <a:rPr lang="pt-BR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>
                            <a:latin typeface="Cambria Math"/>
                          </a:rPr>
                          <m:t>𝑧</m:t>
                        </m:r>
                      </m:e>
                      <m:e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pt-BR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pt-BR">
                                    <a:latin typeface="Cambria Math"/>
                                  </a:rPr>
                                  <m:t>𝐵</m:t>
                                </m:r>
                              </m:e>
                            </m:d>
                          </m:e>
                          <m:sub>
                            <m:r>
                              <a:rPr lang="pt-BR">
                                <a:latin typeface="Cambria Math"/>
                              </a:rPr>
                              <m:t>𝑧</m:t>
                            </m:r>
                          </m:sub>
                        </m:sSub>
                        <m:r>
                          <a:rPr lang="pt-BR">
                            <a:latin typeface="Cambria Math"/>
                          </a:rPr>
                          <m:t>∩</m:t>
                        </m:r>
                        <m:sSup>
                          <m:sSupPr>
                            <m:ctrlPr>
                              <a:rPr lang="pt-BR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pt-BR">
                                <a:latin typeface="Cambria Math"/>
                              </a:rPr>
                              <m:t>𝐴</m:t>
                            </m:r>
                          </m:e>
                          <m:sup>
                            <m:r>
                              <a:rPr lang="pt-BR">
                                <a:latin typeface="Cambria Math"/>
                              </a:rPr>
                              <m:t>𝑐</m:t>
                            </m:r>
                          </m:sup>
                        </m:sSup>
                        <m:r>
                          <a:rPr lang="pt-BR">
                            <a:latin typeface="Cambria Math"/>
                          </a:rPr>
                          <m:t>=∅</m:t>
                        </m:r>
                      </m:e>
                    </m:d>
                  </m:oMath>
                </a14:m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400" t="-692" r="-2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28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 Prof. João F. Mari – joaofmari.github.io – SIN392 (2023)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90668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Erosão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>
                        <a:latin typeface="Cambria Math"/>
                        <a:ea typeface="Cambria Math"/>
                      </a:rPr>
                      <m:t>A</m:t>
                    </m:r>
                    <m:r>
                      <a:rPr lang="pt-BR" i="1">
                        <a:latin typeface="Cambria Math"/>
                        <a:ea typeface="Cambria Math"/>
                      </a:rPr>
                      <m:t>⊖</m:t>
                    </m:r>
                    <m:r>
                      <a:rPr lang="pt-BR" i="1">
                        <a:latin typeface="Cambria Math"/>
                        <a:ea typeface="Cambria Math"/>
                      </a:rPr>
                      <m:t>𝐵</m:t>
                    </m:r>
                    <m:r>
                      <a:rPr lang="pt-BR" i="1">
                        <a:latin typeface="Cambria Math"/>
                        <a:ea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pt-BR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pt-BR" i="1">
                            <a:latin typeface="Cambria Math"/>
                            <a:ea typeface="Cambria Math"/>
                          </a:rPr>
                          <m:t>𝑧</m:t>
                        </m:r>
                      </m:e>
                      <m:e>
                        <m:sSub>
                          <m:sSubPr>
                            <m:ctrlPr>
                              <a:rPr lang="pt-BR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pt-BR" i="1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/>
                                    <a:ea typeface="Cambria Math"/>
                                  </a:rPr>
                                  <m:t>𝐵</m:t>
                                </m:r>
                              </m:e>
                            </m:d>
                          </m:e>
                          <m:sub>
                            <m:r>
                              <a:rPr lang="pt-BR" i="1">
                                <a:latin typeface="Cambria Math"/>
                                <a:ea typeface="Cambria Math"/>
                              </a:rPr>
                              <m:t>𝑧</m:t>
                            </m:r>
                          </m:sub>
                        </m:sSub>
                        <m:r>
                          <a:rPr lang="pt-BR" i="1">
                            <a:latin typeface="Cambria Math"/>
                            <a:ea typeface="Cambria Math"/>
                          </a:rPr>
                          <m:t>⊆</m:t>
                        </m:r>
                        <m:r>
                          <a:rPr lang="pt-BR" i="1">
                            <a:latin typeface="Cambria Math"/>
                            <a:ea typeface="Cambria Math"/>
                          </a:rPr>
                          <m:t>𝐴</m:t>
                        </m:r>
                      </m:e>
                    </m:d>
                  </m:oMath>
                </a14:m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400" t="-27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29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 Prof. João F. Mari – joaofmari.github.io – SIN392 (2023)</a:t>
            </a:r>
            <a:endParaRPr lang="pt-BR" dirty="0"/>
          </a:p>
        </p:txBody>
      </p:sp>
      <p:graphicFrame>
        <p:nvGraphicFramePr>
          <p:cNvPr id="7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08260409"/>
              </p:ext>
            </p:extLst>
          </p:nvPr>
        </p:nvGraphicFramePr>
        <p:xfrm>
          <a:off x="4248321" y="1755763"/>
          <a:ext cx="1980000" cy="19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000"/>
                <a:gridCol w="198000"/>
                <a:gridCol w="198000"/>
                <a:gridCol w="198000"/>
                <a:gridCol w="198000"/>
                <a:gridCol w="198000"/>
                <a:gridCol w="198000"/>
                <a:gridCol w="198000"/>
                <a:gridCol w="198000"/>
                <a:gridCol w="198000"/>
              </a:tblGrid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05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pt-BR" sz="105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29140662"/>
              </p:ext>
            </p:extLst>
          </p:nvPr>
        </p:nvGraphicFramePr>
        <p:xfrm>
          <a:off x="468641" y="1665350"/>
          <a:ext cx="1782000" cy="178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000"/>
                <a:gridCol w="198000"/>
                <a:gridCol w="198000"/>
                <a:gridCol w="198000"/>
                <a:gridCol w="198000"/>
                <a:gridCol w="198000"/>
                <a:gridCol w="198000"/>
                <a:gridCol w="198000"/>
                <a:gridCol w="198000"/>
              </a:tblGrid>
              <a:tr h="198000">
                <a:tc>
                  <a:txBody>
                    <a:bodyPr/>
                    <a:lstStyle/>
                    <a:p>
                      <a:pPr algn="ctr"/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cxnSp>
        <p:nvCxnSpPr>
          <p:cNvPr id="23" name="Conector de seta reta 22"/>
          <p:cNvCxnSpPr/>
          <p:nvPr/>
        </p:nvCxnSpPr>
        <p:spPr>
          <a:xfrm>
            <a:off x="665039" y="1860284"/>
            <a:ext cx="1782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/>
          <p:cNvCxnSpPr/>
          <p:nvPr/>
        </p:nvCxnSpPr>
        <p:spPr>
          <a:xfrm>
            <a:off x="665039" y="1860284"/>
            <a:ext cx="0" cy="17820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/>
          <p:cNvSpPr txBox="1"/>
          <p:nvPr/>
        </p:nvSpPr>
        <p:spPr>
          <a:xfrm>
            <a:off x="1298982" y="3456844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i="1" dirty="0" smtClean="0"/>
              <a:t>A</a:t>
            </a:r>
            <a:endParaRPr lang="pt-BR" i="1" dirty="0"/>
          </a:p>
        </p:txBody>
      </p:sp>
      <p:grpSp>
        <p:nvGrpSpPr>
          <p:cNvPr id="15" name="Grupo 14"/>
          <p:cNvGrpSpPr/>
          <p:nvPr/>
        </p:nvGrpSpPr>
        <p:grpSpPr>
          <a:xfrm>
            <a:off x="6696962" y="1665382"/>
            <a:ext cx="1978398" cy="1976934"/>
            <a:chOff x="-100839" y="1015048"/>
            <a:chExt cx="1978398" cy="1976934"/>
          </a:xfrm>
        </p:grpSpPr>
        <p:graphicFrame>
          <p:nvGraphicFramePr>
            <p:cNvPr id="17" name="Espaço Reservado para Conteúdo 2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801707748"/>
                </p:ext>
              </p:extLst>
            </p:nvPr>
          </p:nvGraphicFramePr>
          <p:xfrm>
            <a:off x="-100839" y="1015048"/>
            <a:ext cx="1782000" cy="1782000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198000"/>
                  <a:gridCol w="198000"/>
                  <a:gridCol w="198000"/>
                  <a:gridCol w="198000"/>
                  <a:gridCol w="198000"/>
                  <a:gridCol w="198000"/>
                  <a:gridCol w="198000"/>
                  <a:gridCol w="198000"/>
                  <a:gridCol w="198000"/>
                </a:tblGrid>
                <a:tr h="198000"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i="1" dirty="0" smtClean="0">
                            <a:solidFill>
                              <a:schemeClr val="tx1"/>
                            </a:solidFill>
                          </a:rPr>
                          <a:t>0</a:t>
                        </a:r>
                        <a:endParaRPr lang="pt-BR" sz="1050" b="0" i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i="1" dirty="0" smtClean="0">
                            <a:solidFill>
                              <a:schemeClr val="tx1"/>
                            </a:solidFill>
                          </a:rPr>
                          <a:t>1</a:t>
                        </a:r>
                        <a:endParaRPr lang="pt-BR" sz="1050" b="0" i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i="1" dirty="0" smtClean="0">
                            <a:solidFill>
                              <a:schemeClr val="tx1"/>
                            </a:solidFill>
                          </a:rPr>
                          <a:t>2</a:t>
                        </a:r>
                        <a:endParaRPr lang="pt-BR" sz="1050" b="0" i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i="1" dirty="0" smtClean="0">
                            <a:solidFill>
                              <a:schemeClr val="tx1"/>
                            </a:solidFill>
                          </a:rPr>
                          <a:t>3</a:t>
                        </a:r>
                        <a:endParaRPr lang="pt-BR" sz="1050" b="0" i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i="1" dirty="0" smtClean="0">
                            <a:solidFill>
                              <a:schemeClr val="tx1"/>
                            </a:solidFill>
                          </a:rPr>
                          <a:t>4</a:t>
                        </a:r>
                        <a:endParaRPr lang="pt-BR" sz="1050" b="0" i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i="1" dirty="0" smtClean="0">
                            <a:solidFill>
                              <a:schemeClr val="tx1"/>
                            </a:solidFill>
                          </a:rPr>
                          <a:t>5</a:t>
                        </a:r>
                        <a:endParaRPr lang="pt-BR" sz="1050" b="0" i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i="1" dirty="0" smtClean="0">
                            <a:solidFill>
                              <a:schemeClr val="tx1"/>
                            </a:solidFill>
                          </a:rPr>
                          <a:t>6</a:t>
                        </a:r>
                        <a:endParaRPr lang="pt-BR" sz="1050" b="0" i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i="1" dirty="0" smtClean="0">
                            <a:solidFill>
                              <a:schemeClr val="tx1"/>
                            </a:solidFill>
                          </a:rPr>
                          <a:t>7</a:t>
                        </a:r>
                        <a:endParaRPr lang="pt-BR" sz="1050" b="0" i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</a:tr>
                <a:tr h="198000"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i="1" dirty="0" smtClean="0">
                            <a:solidFill>
                              <a:schemeClr val="tx1"/>
                            </a:solidFill>
                          </a:rPr>
                          <a:t>0</a:t>
                        </a:r>
                        <a:endParaRPr lang="pt-BR" sz="1050" b="0" i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</a:tr>
                <a:tr h="198000"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i="1" dirty="0" smtClean="0">
                            <a:solidFill>
                              <a:schemeClr val="tx1"/>
                            </a:solidFill>
                          </a:rPr>
                          <a:t>1</a:t>
                        </a:r>
                        <a:endParaRPr lang="pt-BR" sz="1050" b="0" i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</a:tr>
                <a:tr h="198000"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i="1" dirty="0" smtClean="0">
                            <a:solidFill>
                              <a:schemeClr val="tx1"/>
                            </a:solidFill>
                          </a:rPr>
                          <a:t>2</a:t>
                        </a:r>
                        <a:endParaRPr lang="pt-BR" sz="1050" b="0" i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</a:tr>
                <a:tr h="198000"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i="1" dirty="0" smtClean="0">
                            <a:solidFill>
                              <a:schemeClr val="tx1"/>
                            </a:solidFill>
                          </a:rPr>
                          <a:t>3</a:t>
                        </a:r>
                        <a:endParaRPr lang="pt-BR" sz="1050" b="0" i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</a:tr>
                <a:tr h="198000"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i="1" dirty="0" smtClean="0">
                            <a:solidFill>
                              <a:schemeClr val="tx1"/>
                            </a:solidFill>
                          </a:rPr>
                          <a:t>4</a:t>
                        </a:r>
                        <a:endParaRPr lang="pt-BR" sz="1050" b="0" i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</a:tr>
                <a:tr h="198000"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i="1" dirty="0" smtClean="0">
                            <a:solidFill>
                              <a:schemeClr val="tx1"/>
                            </a:solidFill>
                          </a:rPr>
                          <a:t>5</a:t>
                        </a:r>
                        <a:endParaRPr lang="pt-BR" sz="1050" b="0" i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</a:tr>
                <a:tr h="198000"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i="1" dirty="0" smtClean="0">
                            <a:solidFill>
                              <a:schemeClr val="tx1"/>
                            </a:solidFill>
                          </a:rPr>
                          <a:t>6</a:t>
                        </a:r>
                        <a:endParaRPr lang="pt-BR" sz="1050" b="0" i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</a:tr>
                <a:tr h="198000"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i="1" dirty="0" smtClean="0">
                            <a:solidFill>
                              <a:schemeClr val="tx1"/>
                            </a:solidFill>
                          </a:rPr>
                          <a:t>7</a:t>
                        </a:r>
                        <a:endParaRPr lang="pt-BR" sz="1050" b="0" i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</a:tr>
              </a:tbl>
            </a:graphicData>
          </a:graphic>
        </p:graphicFrame>
        <p:cxnSp>
          <p:nvCxnSpPr>
            <p:cNvPr id="18" name="Conector de seta reta 17"/>
            <p:cNvCxnSpPr/>
            <p:nvPr/>
          </p:nvCxnSpPr>
          <p:spPr>
            <a:xfrm>
              <a:off x="95559" y="1209982"/>
              <a:ext cx="1782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de seta reta 18"/>
            <p:cNvCxnSpPr/>
            <p:nvPr/>
          </p:nvCxnSpPr>
          <p:spPr>
            <a:xfrm>
              <a:off x="95559" y="1209982"/>
              <a:ext cx="0" cy="17820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/>
              <p:cNvSpPr txBox="1"/>
              <p:nvPr/>
            </p:nvSpPr>
            <p:spPr>
              <a:xfrm>
                <a:off x="7250080" y="3456844"/>
                <a:ext cx="87216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𝐴</m:t>
                      </m:r>
                      <m:r>
                        <a:rPr lang="pt-BR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⊖</m:t>
                      </m:r>
                      <m:r>
                        <a:rPr lang="pt-BR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𝐵</m:t>
                      </m:r>
                    </m:oMath>
                  </m:oMathPara>
                </a14:m>
                <a:endParaRPr lang="pt-BR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CaixaDeTexto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0080" y="3456844"/>
                <a:ext cx="872162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491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3025115"/>
              </p:ext>
            </p:extLst>
          </p:nvPr>
        </p:nvGraphicFramePr>
        <p:xfrm>
          <a:off x="2915680" y="2128250"/>
          <a:ext cx="864000" cy="86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4" name="CaixaDeTexto 13"/>
          <p:cNvSpPr txBox="1"/>
          <p:nvPr/>
        </p:nvSpPr>
        <p:spPr>
          <a:xfrm>
            <a:off x="3188822" y="3456844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i="1" dirty="0" smtClean="0"/>
              <a:t>B</a:t>
            </a:r>
            <a:endParaRPr lang="pt-BR" i="1" dirty="0"/>
          </a:p>
        </p:txBody>
      </p:sp>
    </p:spTree>
    <p:extLst>
      <p:ext uri="{BB962C8B-B14F-4D97-AF65-F5344CB8AC3E}">
        <p14:creationId xmlns:p14="http://schemas.microsoft.com/office/powerpoint/2010/main" val="2723568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Morfologia matemática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 Prof. João F. Mari – joaofmari.github.io – SIN392 (2023)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8656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Erosão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>
                        <a:latin typeface="Cambria Math"/>
                        <a:ea typeface="Cambria Math"/>
                      </a:rPr>
                      <m:t>A</m:t>
                    </m:r>
                    <m:r>
                      <a:rPr lang="pt-BR" i="1">
                        <a:latin typeface="Cambria Math"/>
                        <a:ea typeface="Cambria Math"/>
                      </a:rPr>
                      <m:t>⊖</m:t>
                    </m:r>
                    <m:r>
                      <a:rPr lang="pt-BR" i="1">
                        <a:latin typeface="Cambria Math"/>
                        <a:ea typeface="Cambria Math"/>
                      </a:rPr>
                      <m:t>𝐵</m:t>
                    </m:r>
                    <m:r>
                      <a:rPr lang="pt-BR" i="1">
                        <a:latin typeface="Cambria Math"/>
                        <a:ea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pt-BR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pt-BR" i="1">
                            <a:latin typeface="Cambria Math"/>
                            <a:ea typeface="Cambria Math"/>
                          </a:rPr>
                          <m:t>𝑧</m:t>
                        </m:r>
                      </m:e>
                      <m:e>
                        <m:sSub>
                          <m:sSubPr>
                            <m:ctrlPr>
                              <a:rPr lang="pt-BR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pt-BR" i="1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/>
                                    <a:ea typeface="Cambria Math"/>
                                  </a:rPr>
                                  <m:t>𝐵</m:t>
                                </m:r>
                              </m:e>
                            </m:d>
                          </m:e>
                          <m:sub>
                            <m:r>
                              <a:rPr lang="pt-BR" i="1">
                                <a:latin typeface="Cambria Math"/>
                                <a:ea typeface="Cambria Math"/>
                              </a:rPr>
                              <m:t>𝑧</m:t>
                            </m:r>
                          </m:sub>
                        </m:sSub>
                        <m:r>
                          <a:rPr lang="pt-BR" i="1">
                            <a:latin typeface="Cambria Math"/>
                            <a:ea typeface="Cambria Math"/>
                          </a:rPr>
                          <m:t>⊆</m:t>
                        </m:r>
                        <m:r>
                          <a:rPr lang="pt-BR" i="1">
                            <a:latin typeface="Cambria Math"/>
                            <a:ea typeface="Cambria Math"/>
                          </a:rPr>
                          <m:t>𝐴</m:t>
                        </m:r>
                      </m:e>
                    </m:d>
                  </m:oMath>
                </a14:m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400" t="-27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30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 Prof. João F. Mari – joaofmari.github.io – SIN392 (2023)</a:t>
            </a:r>
            <a:endParaRPr lang="pt-BR" dirty="0"/>
          </a:p>
        </p:txBody>
      </p:sp>
      <p:graphicFrame>
        <p:nvGraphicFramePr>
          <p:cNvPr id="7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26490432"/>
              </p:ext>
            </p:extLst>
          </p:nvPr>
        </p:nvGraphicFramePr>
        <p:xfrm>
          <a:off x="4248321" y="1755763"/>
          <a:ext cx="1980000" cy="19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000"/>
                <a:gridCol w="198000"/>
                <a:gridCol w="198000"/>
                <a:gridCol w="198000"/>
                <a:gridCol w="198000"/>
                <a:gridCol w="198000"/>
                <a:gridCol w="198000"/>
                <a:gridCol w="198000"/>
                <a:gridCol w="198000"/>
                <a:gridCol w="198000"/>
              </a:tblGrid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05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pt-BR" sz="105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5342061"/>
              </p:ext>
            </p:extLst>
          </p:nvPr>
        </p:nvGraphicFramePr>
        <p:xfrm>
          <a:off x="468641" y="1665350"/>
          <a:ext cx="1782000" cy="178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000"/>
                <a:gridCol w="198000"/>
                <a:gridCol w="198000"/>
                <a:gridCol w="198000"/>
                <a:gridCol w="198000"/>
                <a:gridCol w="198000"/>
                <a:gridCol w="198000"/>
                <a:gridCol w="198000"/>
                <a:gridCol w="198000"/>
              </a:tblGrid>
              <a:tr h="198000">
                <a:tc>
                  <a:txBody>
                    <a:bodyPr/>
                    <a:lstStyle/>
                    <a:p>
                      <a:pPr algn="ctr"/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cxnSp>
        <p:nvCxnSpPr>
          <p:cNvPr id="23" name="Conector de seta reta 22"/>
          <p:cNvCxnSpPr/>
          <p:nvPr/>
        </p:nvCxnSpPr>
        <p:spPr>
          <a:xfrm>
            <a:off x="665039" y="1860284"/>
            <a:ext cx="1782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/>
          <p:cNvCxnSpPr/>
          <p:nvPr/>
        </p:nvCxnSpPr>
        <p:spPr>
          <a:xfrm>
            <a:off x="665039" y="1860284"/>
            <a:ext cx="0" cy="17820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/>
          <p:cNvSpPr txBox="1"/>
          <p:nvPr/>
        </p:nvSpPr>
        <p:spPr>
          <a:xfrm>
            <a:off x="1298982" y="3456844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i="1" dirty="0" smtClean="0"/>
              <a:t>A</a:t>
            </a:r>
            <a:endParaRPr lang="pt-BR" i="1" dirty="0"/>
          </a:p>
        </p:txBody>
      </p:sp>
      <p:grpSp>
        <p:nvGrpSpPr>
          <p:cNvPr id="15" name="Grupo 14"/>
          <p:cNvGrpSpPr/>
          <p:nvPr/>
        </p:nvGrpSpPr>
        <p:grpSpPr>
          <a:xfrm>
            <a:off x="6696962" y="1665382"/>
            <a:ext cx="1978398" cy="1976934"/>
            <a:chOff x="-100839" y="1015048"/>
            <a:chExt cx="1978398" cy="1976934"/>
          </a:xfrm>
        </p:grpSpPr>
        <p:graphicFrame>
          <p:nvGraphicFramePr>
            <p:cNvPr id="17" name="Espaço Reservado para Conteúdo 2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21858719"/>
                </p:ext>
              </p:extLst>
            </p:nvPr>
          </p:nvGraphicFramePr>
          <p:xfrm>
            <a:off x="-100839" y="1015048"/>
            <a:ext cx="1782000" cy="1782000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198000"/>
                  <a:gridCol w="198000"/>
                  <a:gridCol w="198000"/>
                  <a:gridCol w="198000"/>
                  <a:gridCol w="198000"/>
                  <a:gridCol w="198000"/>
                  <a:gridCol w="198000"/>
                  <a:gridCol w="198000"/>
                  <a:gridCol w="198000"/>
                </a:tblGrid>
                <a:tr h="198000"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i="1" dirty="0" smtClean="0">
                            <a:solidFill>
                              <a:schemeClr val="tx1"/>
                            </a:solidFill>
                          </a:rPr>
                          <a:t>0</a:t>
                        </a:r>
                        <a:endParaRPr lang="pt-BR" sz="1050" b="0" i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i="1" dirty="0" smtClean="0">
                            <a:solidFill>
                              <a:schemeClr val="tx1"/>
                            </a:solidFill>
                          </a:rPr>
                          <a:t>1</a:t>
                        </a:r>
                        <a:endParaRPr lang="pt-BR" sz="1050" b="0" i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i="1" dirty="0" smtClean="0">
                            <a:solidFill>
                              <a:schemeClr val="tx1"/>
                            </a:solidFill>
                          </a:rPr>
                          <a:t>2</a:t>
                        </a:r>
                        <a:endParaRPr lang="pt-BR" sz="1050" b="0" i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i="1" dirty="0" smtClean="0">
                            <a:solidFill>
                              <a:schemeClr val="tx1"/>
                            </a:solidFill>
                          </a:rPr>
                          <a:t>3</a:t>
                        </a:r>
                        <a:endParaRPr lang="pt-BR" sz="1050" b="0" i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i="1" dirty="0" smtClean="0">
                            <a:solidFill>
                              <a:schemeClr val="tx1"/>
                            </a:solidFill>
                          </a:rPr>
                          <a:t>4</a:t>
                        </a:r>
                        <a:endParaRPr lang="pt-BR" sz="1050" b="0" i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i="1" dirty="0" smtClean="0">
                            <a:solidFill>
                              <a:schemeClr val="tx1"/>
                            </a:solidFill>
                          </a:rPr>
                          <a:t>5</a:t>
                        </a:r>
                        <a:endParaRPr lang="pt-BR" sz="1050" b="0" i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i="1" dirty="0" smtClean="0">
                            <a:solidFill>
                              <a:schemeClr val="tx1"/>
                            </a:solidFill>
                          </a:rPr>
                          <a:t>6</a:t>
                        </a:r>
                        <a:endParaRPr lang="pt-BR" sz="1050" b="0" i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i="1" dirty="0" smtClean="0">
                            <a:solidFill>
                              <a:schemeClr val="tx1"/>
                            </a:solidFill>
                          </a:rPr>
                          <a:t>7</a:t>
                        </a:r>
                        <a:endParaRPr lang="pt-BR" sz="1050" b="0" i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</a:tr>
                <a:tr h="198000"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i="1" dirty="0" smtClean="0">
                            <a:solidFill>
                              <a:schemeClr val="tx1"/>
                            </a:solidFill>
                          </a:rPr>
                          <a:t>0</a:t>
                        </a:r>
                        <a:endParaRPr lang="pt-BR" sz="1050" b="0" i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</a:tr>
                <a:tr h="198000"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i="1" dirty="0" smtClean="0">
                            <a:solidFill>
                              <a:schemeClr val="tx1"/>
                            </a:solidFill>
                          </a:rPr>
                          <a:t>1</a:t>
                        </a:r>
                        <a:endParaRPr lang="pt-BR" sz="1050" b="0" i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</a:tr>
                <a:tr h="198000"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i="1" dirty="0" smtClean="0">
                            <a:solidFill>
                              <a:schemeClr val="tx1"/>
                            </a:solidFill>
                          </a:rPr>
                          <a:t>2</a:t>
                        </a:r>
                        <a:endParaRPr lang="pt-BR" sz="1050" b="0" i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</a:tr>
                <a:tr h="198000"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i="1" dirty="0" smtClean="0">
                            <a:solidFill>
                              <a:schemeClr val="tx1"/>
                            </a:solidFill>
                          </a:rPr>
                          <a:t>3</a:t>
                        </a:r>
                        <a:endParaRPr lang="pt-BR" sz="1050" b="0" i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</a:tr>
                <a:tr h="198000"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i="1" dirty="0" smtClean="0">
                            <a:solidFill>
                              <a:schemeClr val="tx1"/>
                            </a:solidFill>
                          </a:rPr>
                          <a:t>4</a:t>
                        </a:r>
                        <a:endParaRPr lang="pt-BR" sz="1050" b="0" i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</a:tr>
                <a:tr h="198000"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i="1" dirty="0" smtClean="0">
                            <a:solidFill>
                              <a:schemeClr val="tx1"/>
                            </a:solidFill>
                          </a:rPr>
                          <a:t>5</a:t>
                        </a:r>
                        <a:endParaRPr lang="pt-BR" sz="1050" b="0" i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</a:tr>
                <a:tr h="198000"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i="1" dirty="0" smtClean="0">
                            <a:solidFill>
                              <a:schemeClr val="tx1"/>
                            </a:solidFill>
                          </a:rPr>
                          <a:t>6</a:t>
                        </a:r>
                        <a:endParaRPr lang="pt-BR" sz="1050" b="0" i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</a:tr>
                <a:tr h="198000"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i="1" dirty="0" smtClean="0">
                            <a:solidFill>
                              <a:schemeClr val="tx1"/>
                            </a:solidFill>
                          </a:rPr>
                          <a:t>7</a:t>
                        </a:r>
                        <a:endParaRPr lang="pt-BR" sz="1050" b="0" i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</a:tr>
              </a:tbl>
            </a:graphicData>
          </a:graphic>
        </p:graphicFrame>
        <p:cxnSp>
          <p:nvCxnSpPr>
            <p:cNvPr id="18" name="Conector de seta reta 17"/>
            <p:cNvCxnSpPr/>
            <p:nvPr/>
          </p:nvCxnSpPr>
          <p:spPr>
            <a:xfrm>
              <a:off x="95559" y="1209982"/>
              <a:ext cx="1782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de seta reta 18"/>
            <p:cNvCxnSpPr/>
            <p:nvPr/>
          </p:nvCxnSpPr>
          <p:spPr>
            <a:xfrm>
              <a:off x="95559" y="1209982"/>
              <a:ext cx="0" cy="17820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/>
              <p:cNvSpPr txBox="1"/>
              <p:nvPr/>
            </p:nvSpPr>
            <p:spPr>
              <a:xfrm>
                <a:off x="7250080" y="3456844"/>
                <a:ext cx="87216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𝐴</m:t>
                      </m:r>
                      <m:r>
                        <a:rPr lang="pt-BR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⊖</m:t>
                      </m:r>
                      <m:r>
                        <a:rPr lang="pt-BR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𝐵</m:t>
                      </m:r>
                    </m:oMath>
                  </m:oMathPara>
                </a14:m>
                <a:endParaRPr lang="pt-BR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CaixaDeTexto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0080" y="3456844"/>
                <a:ext cx="872162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491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1997013"/>
              </p:ext>
            </p:extLst>
          </p:nvPr>
        </p:nvGraphicFramePr>
        <p:xfrm>
          <a:off x="2915680" y="2128250"/>
          <a:ext cx="864000" cy="86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4" name="CaixaDeTexto 13"/>
          <p:cNvSpPr txBox="1"/>
          <p:nvPr/>
        </p:nvSpPr>
        <p:spPr>
          <a:xfrm>
            <a:off x="3188822" y="3456844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i="1" dirty="0" smtClean="0"/>
              <a:t>B</a:t>
            </a:r>
            <a:endParaRPr lang="pt-BR" i="1" dirty="0"/>
          </a:p>
        </p:txBody>
      </p:sp>
      <p:cxnSp>
        <p:nvCxnSpPr>
          <p:cNvPr id="11" name="Conector reto 10"/>
          <p:cNvCxnSpPr/>
          <p:nvPr/>
        </p:nvCxnSpPr>
        <p:spPr>
          <a:xfrm>
            <a:off x="9144000" y="2241707"/>
            <a:ext cx="0" cy="10081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/>
          <p:cNvCxnSpPr/>
          <p:nvPr/>
        </p:nvCxnSpPr>
        <p:spPr>
          <a:xfrm>
            <a:off x="0" y="2241707"/>
            <a:ext cx="0" cy="10081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8173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Erosão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>
                        <a:latin typeface="Cambria Math"/>
                        <a:ea typeface="Cambria Math"/>
                      </a:rPr>
                      <m:t>A</m:t>
                    </m:r>
                    <m:r>
                      <a:rPr lang="pt-BR" i="1">
                        <a:latin typeface="Cambria Math"/>
                        <a:ea typeface="Cambria Math"/>
                      </a:rPr>
                      <m:t>⊖</m:t>
                    </m:r>
                    <m:r>
                      <a:rPr lang="pt-BR" i="1">
                        <a:latin typeface="Cambria Math"/>
                        <a:ea typeface="Cambria Math"/>
                      </a:rPr>
                      <m:t>𝐵</m:t>
                    </m:r>
                    <m:r>
                      <a:rPr lang="pt-BR" i="1">
                        <a:latin typeface="Cambria Math"/>
                        <a:ea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pt-BR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pt-BR" i="1">
                            <a:latin typeface="Cambria Math"/>
                            <a:ea typeface="Cambria Math"/>
                          </a:rPr>
                          <m:t>𝑧</m:t>
                        </m:r>
                      </m:e>
                      <m:e>
                        <m:sSub>
                          <m:sSubPr>
                            <m:ctrlPr>
                              <a:rPr lang="pt-BR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pt-BR" i="1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/>
                                    <a:ea typeface="Cambria Math"/>
                                  </a:rPr>
                                  <m:t>𝐵</m:t>
                                </m:r>
                              </m:e>
                            </m:d>
                          </m:e>
                          <m:sub>
                            <m:r>
                              <a:rPr lang="pt-BR" i="1">
                                <a:latin typeface="Cambria Math"/>
                                <a:ea typeface="Cambria Math"/>
                              </a:rPr>
                              <m:t>𝑧</m:t>
                            </m:r>
                          </m:sub>
                        </m:sSub>
                        <m:r>
                          <a:rPr lang="pt-BR" i="1">
                            <a:latin typeface="Cambria Math"/>
                            <a:ea typeface="Cambria Math"/>
                          </a:rPr>
                          <m:t>⊆</m:t>
                        </m:r>
                        <m:r>
                          <a:rPr lang="pt-BR" i="1">
                            <a:latin typeface="Cambria Math"/>
                            <a:ea typeface="Cambria Math"/>
                          </a:rPr>
                          <m:t>𝐴</m:t>
                        </m:r>
                      </m:e>
                    </m:d>
                  </m:oMath>
                </a14:m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400" t="-27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31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 Prof. João F. Mari – joaofmari.github.io – SIN392 (2023)</a:t>
            </a:r>
            <a:endParaRPr lang="pt-BR" dirty="0"/>
          </a:p>
        </p:txBody>
      </p:sp>
      <p:graphicFrame>
        <p:nvGraphicFramePr>
          <p:cNvPr id="7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7828734"/>
              </p:ext>
            </p:extLst>
          </p:nvPr>
        </p:nvGraphicFramePr>
        <p:xfrm>
          <a:off x="4248321" y="1755763"/>
          <a:ext cx="1980000" cy="19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000"/>
                <a:gridCol w="198000"/>
                <a:gridCol w="198000"/>
                <a:gridCol w="198000"/>
                <a:gridCol w="198000"/>
                <a:gridCol w="198000"/>
                <a:gridCol w="198000"/>
                <a:gridCol w="198000"/>
                <a:gridCol w="198000"/>
                <a:gridCol w="198000"/>
              </a:tblGrid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05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pt-BR" sz="105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31522633"/>
              </p:ext>
            </p:extLst>
          </p:nvPr>
        </p:nvGraphicFramePr>
        <p:xfrm>
          <a:off x="468641" y="1665350"/>
          <a:ext cx="1782000" cy="178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000"/>
                <a:gridCol w="198000"/>
                <a:gridCol w="198000"/>
                <a:gridCol w="198000"/>
                <a:gridCol w="198000"/>
                <a:gridCol w="198000"/>
                <a:gridCol w="198000"/>
                <a:gridCol w="198000"/>
                <a:gridCol w="198000"/>
              </a:tblGrid>
              <a:tr h="198000">
                <a:tc>
                  <a:txBody>
                    <a:bodyPr/>
                    <a:lstStyle/>
                    <a:p>
                      <a:pPr algn="ctr"/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cxnSp>
        <p:nvCxnSpPr>
          <p:cNvPr id="23" name="Conector de seta reta 22"/>
          <p:cNvCxnSpPr/>
          <p:nvPr/>
        </p:nvCxnSpPr>
        <p:spPr>
          <a:xfrm>
            <a:off x="665039" y="1860284"/>
            <a:ext cx="1782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/>
          <p:cNvCxnSpPr/>
          <p:nvPr/>
        </p:nvCxnSpPr>
        <p:spPr>
          <a:xfrm>
            <a:off x="665039" y="1860284"/>
            <a:ext cx="0" cy="17820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/>
          <p:cNvSpPr txBox="1"/>
          <p:nvPr/>
        </p:nvSpPr>
        <p:spPr>
          <a:xfrm>
            <a:off x="1298982" y="3456844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i="1" dirty="0" smtClean="0"/>
              <a:t>A</a:t>
            </a:r>
            <a:endParaRPr lang="pt-BR" i="1" dirty="0"/>
          </a:p>
        </p:txBody>
      </p:sp>
      <p:grpSp>
        <p:nvGrpSpPr>
          <p:cNvPr id="15" name="Grupo 14"/>
          <p:cNvGrpSpPr/>
          <p:nvPr/>
        </p:nvGrpSpPr>
        <p:grpSpPr>
          <a:xfrm>
            <a:off x="6696962" y="1665382"/>
            <a:ext cx="1978398" cy="1976934"/>
            <a:chOff x="-100839" y="1015048"/>
            <a:chExt cx="1978398" cy="1976934"/>
          </a:xfrm>
        </p:grpSpPr>
        <p:graphicFrame>
          <p:nvGraphicFramePr>
            <p:cNvPr id="17" name="Espaço Reservado para Conteúdo 2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417893002"/>
                </p:ext>
              </p:extLst>
            </p:nvPr>
          </p:nvGraphicFramePr>
          <p:xfrm>
            <a:off x="-100839" y="1015048"/>
            <a:ext cx="1782000" cy="1782000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198000"/>
                  <a:gridCol w="198000"/>
                  <a:gridCol w="198000"/>
                  <a:gridCol w="198000"/>
                  <a:gridCol w="198000"/>
                  <a:gridCol w="198000"/>
                  <a:gridCol w="198000"/>
                  <a:gridCol w="198000"/>
                  <a:gridCol w="198000"/>
                </a:tblGrid>
                <a:tr h="198000"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i="1" dirty="0" smtClean="0">
                            <a:solidFill>
                              <a:schemeClr val="tx1"/>
                            </a:solidFill>
                          </a:rPr>
                          <a:t>0</a:t>
                        </a:r>
                        <a:endParaRPr lang="pt-BR" sz="1050" b="0" i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i="1" dirty="0" smtClean="0">
                            <a:solidFill>
                              <a:schemeClr val="tx1"/>
                            </a:solidFill>
                          </a:rPr>
                          <a:t>1</a:t>
                        </a:r>
                        <a:endParaRPr lang="pt-BR" sz="1050" b="0" i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i="1" dirty="0" smtClean="0">
                            <a:solidFill>
                              <a:schemeClr val="tx1"/>
                            </a:solidFill>
                          </a:rPr>
                          <a:t>2</a:t>
                        </a:r>
                        <a:endParaRPr lang="pt-BR" sz="1050" b="0" i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i="1" dirty="0" smtClean="0">
                            <a:solidFill>
                              <a:schemeClr val="tx1"/>
                            </a:solidFill>
                          </a:rPr>
                          <a:t>3</a:t>
                        </a:r>
                        <a:endParaRPr lang="pt-BR" sz="1050" b="0" i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i="1" dirty="0" smtClean="0">
                            <a:solidFill>
                              <a:schemeClr val="tx1"/>
                            </a:solidFill>
                          </a:rPr>
                          <a:t>4</a:t>
                        </a:r>
                        <a:endParaRPr lang="pt-BR" sz="1050" b="0" i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i="1" dirty="0" smtClean="0">
                            <a:solidFill>
                              <a:schemeClr val="tx1"/>
                            </a:solidFill>
                          </a:rPr>
                          <a:t>5</a:t>
                        </a:r>
                        <a:endParaRPr lang="pt-BR" sz="1050" b="0" i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i="1" dirty="0" smtClean="0">
                            <a:solidFill>
                              <a:schemeClr val="tx1"/>
                            </a:solidFill>
                          </a:rPr>
                          <a:t>6</a:t>
                        </a:r>
                        <a:endParaRPr lang="pt-BR" sz="1050" b="0" i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i="1" dirty="0" smtClean="0">
                            <a:solidFill>
                              <a:schemeClr val="tx1"/>
                            </a:solidFill>
                          </a:rPr>
                          <a:t>7</a:t>
                        </a:r>
                        <a:endParaRPr lang="pt-BR" sz="1050" b="0" i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</a:tr>
                <a:tr h="198000"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i="1" dirty="0" smtClean="0">
                            <a:solidFill>
                              <a:schemeClr val="tx1"/>
                            </a:solidFill>
                          </a:rPr>
                          <a:t>0</a:t>
                        </a:r>
                        <a:endParaRPr lang="pt-BR" sz="1050" b="0" i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bg1"/>
                            </a:solidFill>
                          </a:rPr>
                          <a:t>0</a:t>
                        </a:r>
                        <a:endParaRPr lang="pt-BR" sz="105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tx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bg1"/>
                            </a:solidFill>
                          </a:rPr>
                          <a:t>0</a:t>
                        </a:r>
                        <a:endParaRPr lang="pt-BR" sz="105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tx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bg1"/>
                            </a:solidFill>
                          </a:rPr>
                          <a:t>0</a:t>
                        </a:r>
                        <a:endParaRPr lang="pt-BR" sz="105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tx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bg1"/>
                            </a:solidFill>
                          </a:rPr>
                          <a:t>0</a:t>
                        </a:r>
                        <a:endParaRPr lang="pt-BR" sz="105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tx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bg1"/>
                            </a:solidFill>
                          </a:rPr>
                          <a:t>0</a:t>
                        </a:r>
                        <a:endParaRPr lang="pt-BR" sz="105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tx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bg1"/>
                            </a:solidFill>
                          </a:rPr>
                          <a:t>0</a:t>
                        </a:r>
                        <a:endParaRPr lang="pt-BR" sz="105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tx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bg1"/>
                            </a:solidFill>
                          </a:rPr>
                          <a:t>0</a:t>
                        </a:r>
                        <a:endParaRPr lang="pt-BR" sz="105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tx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bg1"/>
                            </a:solidFill>
                          </a:rPr>
                          <a:t>0</a:t>
                        </a:r>
                        <a:endParaRPr lang="pt-BR" sz="105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tx1"/>
                      </a:solidFill>
                    </a:tcPr>
                  </a:tc>
                </a:tr>
                <a:tr h="198000"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i="1" dirty="0" smtClean="0">
                            <a:solidFill>
                              <a:schemeClr val="tx1"/>
                            </a:solidFill>
                          </a:rPr>
                          <a:t>1</a:t>
                        </a:r>
                        <a:endParaRPr lang="pt-BR" sz="1050" b="0" i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bg1"/>
                            </a:solidFill>
                          </a:rPr>
                          <a:t>0</a:t>
                        </a:r>
                        <a:endParaRPr lang="pt-BR" sz="105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tx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bg1"/>
                            </a:solidFill>
                          </a:rPr>
                          <a:t>0</a:t>
                        </a:r>
                        <a:endParaRPr lang="pt-BR" sz="105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tx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bg1"/>
                            </a:solidFill>
                          </a:rPr>
                          <a:t>0</a:t>
                        </a:r>
                        <a:endParaRPr lang="pt-BR" sz="105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tx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bg1"/>
                            </a:solidFill>
                          </a:rPr>
                          <a:t>0</a:t>
                        </a:r>
                        <a:endParaRPr lang="pt-BR" sz="105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tx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bg1"/>
                            </a:solidFill>
                          </a:rPr>
                          <a:t>0</a:t>
                        </a:r>
                        <a:endParaRPr lang="pt-BR" sz="105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tx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bg1"/>
                            </a:solidFill>
                          </a:rPr>
                          <a:t>0</a:t>
                        </a:r>
                        <a:endParaRPr lang="pt-BR" sz="105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tx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bg1"/>
                            </a:solidFill>
                          </a:rPr>
                          <a:t>0</a:t>
                        </a:r>
                        <a:endParaRPr lang="pt-BR" sz="105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tx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bg1"/>
                            </a:solidFill>
                          </a:rPr>
                          <a:t>0</a:t>
                        </a:r>
                        <a:endParaRPr lang="pt-BR" sz="105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tx1"/>
                      </a:solidFill>
                    </a:tcPr>
                  </a:tc>
                </a:tr>
                <a:tr h="198000"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i="1" dirty="0" smtClean="0">
                            <a:solidFill>
                              <a:schemeClr val="tx1"/>
                            </a:solidFill>
                          </a:rPr>
                          <a:t>2</a:t>
                        </a:r>
                        <a:endParaRPr lang="pt-BR" sz="1050" b="0" i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bg1"/>
                            </a:solidFill>
                          </a:rPr>
                          <a:t>0</a:t>
                        </a:r>
                        <a:endParaRPr lang="pt-BR" sz="105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tx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bg1"/>
                            </a:solidFill>
                          </a:rPr>
                          <a:t>0</a:t>
                        </a:r>
                        <a:endParaRPr lang="pt-BR" sz="105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tx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tx1"/>
                            </a:solidFill>
                          </a:rPr>
                          <a:t>1</a:t>
                        </a:r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tx1"/>
                            </a:solidFill>
                          </a:rPr>
                          <a:t>1</a:t>
                        </a:r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tx1"/>
                            </a:solidFill>
                          </a:rPr>
                          <a:t>1</a:t>
                        </a:r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tx1"/>
                            </a:solidFill>
                          </a:rPr>
                          <a:t>1</a:t>
                        </a:r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bg1"/>
                            </a:solidFill>
                          </a:rPr>
                          <a:t>0</a:t>
                        </a:r>
                        <a:endParaRPr lang="pt-BR" sz="105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tx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bg1"/>
                            </a:solidFill>
                          </a:rPr>
                          <a:t>0</a:t>
                        </a:r>
                        <a:endParaRPr lang="pt-BR" sz="105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tx1"/>
                      </a:solidFill>
                    </a:tcPr>
                  </a:tc>
                </a:tr>
                <a:tr h="198000"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i="1" dirty="0" smtClean="0">
                            <a:solidFill>
                              <a:schemeClr val="tx1"/>
                            </a:solidFill>
                          </a:rPr>
                          <a:t>3</a:t>
                        </a:r>
                        <a:endParaRPr lang="pt-BR" sz="1050" b="0" i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bg1"/>
                            </a:solidFill>
                          </a:rPr>
                          <a:t>0</a:t>
                        </a:r>
                        <a:endParaRPr lang="pt-BR" sz="105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tx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bg1"/>
                            </a:solidFill>
                          </a:rPr>
                          <a:t>0</a:t>
                        </a:r>
                        <a:endParaRPr lang="pt-BR" sz="105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tx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tx1"/>
                            </a:solidFill>
                          </a:rPr>
                          <a:t>1</a:t>
                        </a:r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tx1"/>
                            </a:solidFill>
                          </a:rPr>
                          <a:t>1</a:t>
                        </a:r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tx1"/>
                            </a:solidFill>
                          </a:rPr>
                          <a:t>1</a:t>
                        </a:r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tx1"/>
                            </a:solidFill>
                          </a:rPr>
                          <a:t>1</a:t>
                        </a:r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bg1"/>
                            </a:solidFill>
                          </a:rPr>
                          <a:t>0</a:t>
                        </a:r>
                        <a:endParaRPr lang="pt-BR" sz="105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tx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bg1"/>
                            </a:solidFill>
                          </a:rPr>
                          <a:t>0</a:t>
                        </a:r>
                        <a:endParaRPr lang="pt-BR" sz="105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tx1"/>
                      </a:solidFill>
                    </a:tcPr>
                  </a:tc>
                </a:tr>
                <a:tr h="198000"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i="1" dirty="0" smtClean="0">
                            <a:solidFill>
                              <a:schemeClr val="tx1"/>
                            </a:solidFill>
                          </a:rPr>
                          <a:t>4</a:t>
                        </a:r>
                        <a:endParaRPr lang="pt-BR" sz="1050" b="0" i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bg1"/>
                            </a:solidFill>
                          </a:rPr>
                          <a:t>0</a:t>
                        </a:r>
                        <a:endParaRPr lang="pt-BR" sz="105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tx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bg1"/>
                            </a:solidFill>
                          </a:rPr>
                          <a:t>0</a:t>
                        </a:r>
                        <a:endParaRPr lang="pt-BR" sz="105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tx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tx1"/>
                            </a:solidFill>
                          </a:rPr>
                          <a:t>1</a:t>
                        </a:r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tx1"/>
                            </a:solidFill>
                          </a:rPr>
                          <a:t>1</a:t>
                        </a:r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tx1"/>
                            </a:solidFill>
                          </a:rPr>
                          <a:t>1</a:t>
                        </a:r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tx1"/>
                            </a:solidFill>
                          </a:rPr>
                          <a:t>1</a:t>
                        </a:r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bg1"/>
                            </a:solidFill>
                          </a:rPr>
                          <a:t>0</a:t>
                        </a:r>
                        <a:endParaRPr lang="pt-BR" sz="105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tx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bg1"/>
                            </a:solidFill>
                          </a:rPr>
                          <a:t>0</a:t>
                        </a:r>
                        <a:endParaRPr lang="pt-BR" sz="105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tx1"/>
                      </a:solidFill>
                    </a:tcPr>
                  </a:tc>
                </a:tr>
                <a:tr h="198000"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i="1" dirty="0" smtClean="0">
                            <a:solidFill>
                              <a:schemeClr val="tx1"/>
                            </a:solidFill>
                          </a:rPr>
                          <a:t>5</a:t>
                        </a:r>
                        <a:endParaRPr lang="pt-BR" sz="1050" b="0" i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bg1"/>
                            </a:solidFill>
                          </a:rPr>
                          <a:t>0</a:t>
                        </a:r>
                        <a:endParaRPr lang="pt-BR" sz="105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tx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bg1"/>
                            </a:solidFill>
                          </a:rPr>
                          <a:t>0</a:t>
                        </a:r>
                        <a:endParaRPr lang="pt-BR" sz="105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tx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tx1"/>
                            </a:solidFill>
                          </a:rPr>
                          <a:t>1</a:t>
                        </a:r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tx1"/>
                            </a:solidFill>
                          </a:rPr>
                          <a:t>1</a:t>
                        </a:r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tx1"/>
                            </a:solidFill>
                          </a:rPr>
                          <a:t>1</a:t>
                        </a:r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tx1"/>
                            </a:solidFill>
                          </a:rPr>
                          <a:t>1</a:t>
                        </a:r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bg1"/>
                            </a:solidFill>
                          </a:rPr>
                          <a:t>0</a:t>
                        </a:r>
                        <a:endParaRPr lang="pt-BR" sz="105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tx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bg1"/>
                            </a:solidFill>
                          </a:rPr>
                          <a:t>0</a:t>
                        </a:r>
                        <a:endParaRPr lang="pt-BR" sz="105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tx1"/>
                      </a:solidFill>
                    </a:tcPr>
                  </a:tc>
                </a:tr>
                <a:tr h="198000"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i="1" dirty="0" smtClean="0">
                            <a:solidFill>
                              <a:schemeClr val="tx1"/>
                            </a:solidFill>
                          </a:rPr>
                          <a:t>6</a:t>
                        </a:r>
                        <a:endParaRPr lang="pt-BR" sz="1050" b="0" i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bg1"/>
                            </a:solidFill>
                          </a:rPr>
                          <a:t>0</a:t>
                        </a:r>
                        <a:endParaRPr lang="pt-BR" sz="105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tx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bg1"/>
                            </a:solidFill>
                          </a:rPr>
                          <a:t>0</a:t>
                        </a:r>
                        <a:endParaRPr lang="pt-BR" sz="105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tx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bg1"/>
                            </a:solidFill>
                          </a:rPr>
                          <a:t>0</a:t>
                        </a:r>
                        <a:endParaRPr lang="pt-BR" sz="105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tx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bg1"/>
                            </a:solidFill>
                          </a:rPr>
                          <a:t>0</a:t>
                        </a:r>
                        <a:endParaRPr lang="pt-BR" sz="105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tx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bg1"/>
                            </a:solidFill>
                          </a:rPr>
                          <a:t>0</a:t>
                        </a:r>
                        <a:endParaRPr lang="pt-BR" sz="105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tx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bg1"/>
                            </a:solidFill>
                          </a:rPr>
                          <a:t>0</a:t>
                        </a:r>
                        <a:endParaRPr lang="pt-BR" sz="105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tx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bg1"/>
                            </a:solidFill>
                          </a:rPr>
                          <a:t>0</a:t>
                        </a:r>
                        <a:endParaRPr lang="pt-BR" sz="105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tx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bg1"/>
                            </a:solidFill>
                          </a:rPr>
                          <a:t>0</a:t>
                        </a:r>
                        <a:endParaRPr lang="pt-BR" sz="105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tx1"/>
                      </a:solidFill>
                    </a:tcPr>
                  </a:tc>
                </a:tr>
                <a:tr h="198000"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i="1" dirty="0" smtClean="0">
                            <a:solidFill>
                              <a:schemeClr val="tx1"/>
                            </a:solidFill>
                          </a:rPr>
                          <a:t>7</a:t>
                        </a:r>
                        <a:endParaRPr lang="pt-BR" sz="1050" b="0" i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bg1"/>
                            </a:solidFill>
                          </a:rPr>
                          <a:t>0</a:t>
                        </a:r>
                        <a:endParaRPr lang="pt-BR" sz="105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tx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bg1"/>
                            </a:solidFill>
                          </a:rPr>
                          <a:t>0</a:t>
                        </a:r>
                        <a:endParaRPr lang="pt-BR" sz="105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tx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bg1"/>
                            </a:solidFill>
                          </a:rPr>
                          <a:t>0</a:t>
                        </a:r>
                        <a:endParaRPr lang="pt-BR" sz="105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tx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bg1"/>
                            </a:solidFill>
                          </a:rPr>
                          <a:t>0</a:t>
                        </a:r>
                        <a:endParaRPr lang="pt-BR" sz="105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tx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bg1"/>
                            </a:solidFill>
                          </a:rPr>
                          <a:t>0</a:t>
                        </a:r>
                        <a:endParaRPr lang="pt-BR" sz="105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tx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bg1"/>
                            </a:solidFill>
                          </a:rPr>
                          <a:t>0</a:t>
                        </a:r>
                        <a:endParaRPr lang="pt-BR" sz="105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tx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bg1"/>
                            </a:solidFill>
                          </a:rPr>
                          <a:t>0</a:t>
                        </a:r>
                        <a:endParaRPr lang="pt-BR" sz="105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tx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bg1"/>
                            </a:solidFill>
                          </a:rPr>
                          <a:t>0</a:t>
                        </a:r>
                        <a:endParaRPr lang="pt-BR" sz="105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tx1"/>
                      </a:solidFill>
                    </a:tcPr>
                  </a:tc>
                </a:tr>
              </a:tbl>
            </a:graphicData>
          </a:graphic>
        </p:graphicFrame>
        <p:cxnSp>
          <p:nvCxnSpPr>
            <p:cNvPr id="18" name="Conector de seta reta 17"/>
            <p:cNvCxnSpPr/>
            <p:nvPr/>
          </p:nvCxnSpPr>
          <p:spPr>
            <a:xfrm>
              <a:off x="95559" y="1209982"/>
              <a:ext cx="1782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de seta reta 18"/>
            <p:cNvCxnSpPr/>
            <p:nvPr/>
          </p:nvCxnSpPr>
          <p:spPr>
            <a:xfrm>
              <a:off x="95559" y="1209982"/>
              <a:ext cx="0" cy="17820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/>
              <p:cNvSpPr txBox="1"/>
              <p:nvPr/>
            </p:nvSpPr>
            <p:spPr>
              <a:xfrm>
                <a:off x="7250080" y="3456844"/>
                <a:ext cx="87216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𝐴</m:t>
                      </m:r>
                      <m:r>
                        <a:rPr lang="pt-BR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⊖</m:t>
                      </m:r>
                      <m:r>
                        <a:rPr lang="pt-BR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𝐵</m:t>
                      </m:r>
                    </m:oMath>
                  </m:oMathPara>
                </a14:m>
                <a:endParaRPr lang="pt-BR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CaixaDeTexto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0080" y="3456844"/>
                <a:ext cx="872162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491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50394332"/>
              </p:ext>
            </p:extLst>
          </p:nvPr>
        </p:nvGraphicFramePr>
        <p:xfrm>
          <a:off x="2915680" y="2128250"/>
          <a:ext cx="864000" cy="86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4" name="CaixaDeTexto 13"/>
          <p:cNvSpPr txBox="1"/>
          <p:nvPr/>
        </p:nvSpPr>
        <p:spPr>
          <a:xfrm>
            <a:off x="3188822" y="3456844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i="1" dirty="0" smtClean="0"/>
              <a:t>B</a:t>
            </a:r>
            <a:endParaRPr lang="pt-BR" i="1" dirty="0"/>
          </a:p>
        </p:txBody>
      </p:sp>
      <p:cxnSp>
        <p:nvCxnSpPr>
          <p:cNvPr id="11" name="Conector reto 10"/>
          <p:cNvCxnSpPr/>
          <p:nvPr/>
        </p:nvCxnSpPr>
        <p:spPr>
          <a:xfrm>
            <a:off x="9144000" y="2241707"/>
            <a:ext cx="0" cy="10081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/>
          <p:cNvCxnSpPr/>
          <p:nvPr/>
        </p:nvCxnSpPr>
        <p:spPr>
          <a:xfrm>
            <a:off x="0" y="2241707"/>
            <a:ext cx="0" cy="10081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070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Erosão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>
                        <a:latin typeface="Cambria Math"/>
                        <a:ea typeface="Cambria Math"/>
                      </a:rPr>
                      <m:t>A</m:t>
                    </m:r>
                    <m:r>
                      <a:rPr lang="pt-BR" i="1">
                        <a:latin typeface="Cambria Math"/>
                        <a:ea typeface="Cambria Math"/>
                      </a:rPr>
                      <m:t>⊖</m:t>
                    </m:r>
                    <m:r>
                      <a:rPr lang="pt-BR" i="1">
                        <a:latin typeface="Cambria Math"/>
                        <a:ea typeface="Cambria Math"/>
                      </a:rPr>
                      <m:t>𝐵</m:t>
                    </m:r>
                    <m:r>
                      <a:rPr lang="pt-BR" i="1">
                        <a:latin typeface="Cambria Math"/>
                        <a:ea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pt-BR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pt-BR" i="1">
                            <a:latin typeface="Cambria Math"/>
                            <a:ea typeface="Cambria Math"/>
                          </a:rPr>
                          <m:t>𝑧</m:t>
                        </m:r>
                      </m:e>
                      <m:e>
                        <m:sSub>
                          <m:sSubPr>
                            <m:ctrlPr>
                              <a:rPr lang="pt-BR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pt-BR" i="1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/>
                                    <a:ea typeface="Cambria Math"/>
                                  </a:rPr>
                                  <m:t>𝐵</m:t>
                                </m:r>
                              </m:e>
                            </m:d>
                          </m:e>
                          <m:sub>
                            <m:r>
                              <a:rPr lang="pt-BR" i="1">
                                <a:latin typeface="Cambria Math"/>
                                <a:ea typeface="Cambria Math"/>
                              </a:rPr>
                              <m:t>𝑧</m:t>
                            </m:r>
                          </m:sub>
                        </m:sSub>
                        <m:r>
                          <a:rPr lang="pt-BR" i="1">
                            <a:latin typeface="Cambria Math"/>
                            <a:ea typeface="Cambria Math"/>
                          </a:rPr>
                          <m:t>⊆</m:t>
                        </m:r>
                        <m:r>
                          <a:rPr lang="pt-BR" i="1">
                            <a:latin typeface="Cambria Math"/>
                            <a:ea typeface="Cambria Math"/>
                          </a:rPr>
                          <m:t>𝐴</m:t>
                        </m:r>
                      </m:e>
                    </m:d>
                  </m:oMath>
                </a14:m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400" t="-27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32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 Prof. João F. Mari – joaofmari.github.io – SIN392 (2023)</a:t>
            </a:r>
            <a:endParaRPr lang="pt-BR" dirty="0"/>
          </a:p>
        </p:txBody>
      </p:sp>
      <p:graphicFrame>
        <p:nvGraphicFramePr>
          <p:cNvPr id="22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08220128"/>
              </p:ext>
            </p:extLst>
          </p:nvPr>
        </p:nvGraphicFramePr>
        <p:xfrm>
          <a:off x="468641" y="1665350"/>
          <a:ext cx="1782000" cy="178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000"/>
                <a:gridCol w="198000"/>
                <a:gridCol w="198000"/>
                <a:gridCol w="198000"/>
                <a:gridCol w="198000"/>
                <a:gridCol w="198000"/>
                <a:gridCol w="198000"/>
                <a:gridCol w="198000"/>
                <a:gridCol w="198000"/>
              </a:tblGrid>
              <a:tr h="198000">
                <a:tc>
                  <a:txBody>
                    <a:bodyPr/>
                    <a:lstStyle/>
                    <a:p>
                      <a:pPr algn="ctr"/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cxnSp>
        <p:nvCxnSpPr>
          <p:cNvPr id="23" name="Conector de seta reta 22"/>
          <p:cNvCxnSpPr/>
          <p:nvPr/>
        </p:nvCxnSpPr>
        <p:spPr>
          <a:xfrm>
            <a:off x="665039" y="1860284"/>
            <a:ext cx="1782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/>
          <p:cNvCxnSpPr/>
          <p:nvPr/>
        </p:nvCxnSpPr>
        <p:spPr>
          <a:xfrm>
            <a:off x="665039" y="1860284"/>
            <a:ext cx="0" cy="17820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/>
          <p:cNvSpPr txBox="1"/>
          <p:nvPr/>
        </p:nvSpPr>
        <p:spPr>
          <a:xfrm>
            <a:off x="1298982" y="3456844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i="1" dirty="0" smtClean="0"/>
              <a:t>A</a:t>
            </a:r>
            <a:endParaRPr lang="pt-BR" i="1" dirty="0"/>
          </a:p>
        </p:txBody>
      </p:sp>
      <p:grpSp>
        <p:nvGrpSpPr>
          <p:cNvPr id="15" name="Grupo 14"/>
          <p:cNvGrpSpPr/>
          <p:nvPr/>
        </p:nvGrpSpPr>
        <p:grpSpPr>
          <a:xfrm>
            <a:off x="6696962" y="1665382"/>
            <a:ext cx="1978398" cy="1976934"/>
            <a:chOff x="-100839" y="1015048"/>
            <a:chExt cx="1978398" cy="1976934"/>
          </a:xfrm>
        </p:grpSpPr>
        <p:graphicFrame>
          <p:nvGraphicFramePr>
            <p:cNvPr id="17" name="Espaço Reservado para Conteúdo 2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649489135"/>
                </p:ext>
              </p:extLst>
            </p:nvPr>
          </p:nvGraphicFramePr>
          <p:xfrm>
            <a:off x="-100839" y="1015048"/>
            <a:ext cx="1782000" cy="1782000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198000"/>
                  <a:gridCol w="198000"/>
                  <a:gridCol w="198000"/>
                  <a:gridCol w="198000"/>
                  <a:gridCol w="198000"/>
                  <a:gridCol w="198000"/>
                  <a:gridCol w="198000"/>
                  <a:gridCol w="198000"/>
                  <a:gridCol w="198000"/>
                </a:tblGrid>
                <a:tr h="198000"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i="1" dirty="0" smtClean="0">
                            <a:solidFill>
                              <a:schemeClr val="tx1"/>
                            </a:solidFill>
                          </a:rPr>
                          <a:t>0</a:t>
                        </a:r>
                        <a:endParaRPr lang="pt-BR" sz="1050" b="0" i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i="1" dirty="0" smtClean="0">
                            <a:solidFill>
                              <a:schemeClr val="tx1"/>
                            </a:solidFill>
                          </a:rPr>
                          <a:t>1</a:t>
                        </a:r>
                        <a:endParaRPr lang="pt-BR" sz="1050" b="0" i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i="1" dirty="0" smtClean="0">
                            <a:solidFill>
                              <a:schemeClr val="tx1"/>
                            </a:solidFill>
                          </a:rPr>
                          <a:t>2</a:t>
                        </a:r>
                        <a:endParaRPr lang="pt-BR" sz="1050" b="0" i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i="1" dirty="0" smtClean="0">
                            <a:solidFill>
                              <a:schemeClr val="tx1"/>
                            </a:solidFill>
                          </a:rPr>
                          <a:t>3</a:t>
                        </a:r>
                        <a:endParaRPr lang="pt-BR" sz="1050" b="0" i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i="1" dirty="0" smtClean="0">
                            <a:solidFill>
                              <a:schemeClr val="tx1"/>
                            </a:solidFill>
                          </a:rPr>
                          <a:t>4</a:t>
                        </a:r>
                        <a:endParaRPr lang="pt-BR" sz="1050" b="0" i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i="1" dirty="0" smtClean="0">
                            <a:solidFill>
                              <a:schemeClr val="tx1"/>
                            </a:solidFill>
                          </a:rPr>
                          <a:t>5</a:t>
                        </a:r>
                        <a:endParaRPr lang="pt-BR" sz="1050" b="0" i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i="1" dirty="0" smtClean="0">
                            <a:solidFill>
                              <a:schemeClr val="tx1"/>
                            </a:solidFill>
                          </a:rPr>
                          <a:t>6</a:t>
                        </a:r>
                        <a:endParaRPr lang="pt-BR" sz="1050" b="0" i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i="1" dirty="0" smtClean="0">
                            <a:solidFill>
                              <a:schemeClr val="tx1"/>
                            </a:solidFill>
                          </a:rPr>
                          <a:t>7</a:t>
                        </a:r>
                        <a:endParaRPr lang="pt-BR" sz="1050" b="0" i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</a:tr>
                <a:tr h="198000"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i="1" dirty="0" smtClean="0">
                            <a:solidFill>
                              <a:schemeClr val="tx1"/>
                            </a:solidFill>
                          </a:rPr>
                          <a:t>0</a:t>
                        </a:r>
                        <a:endParaRPr lang="pt-BR" sz="1050" b="0" i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</a:tr>
                <a:tr h="198000"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i="1" dirty="0" smtClean="0">
                            <a:solidFill>
                              <a:schemeClr val="tx1"/>
                            </a:solidFill>
                          </a:rPr>
                          <a:t>1</a:t>
                        </a:r>
                        <a:endParaRPr lang="pt-BR" sz="1050" b="0" i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</a:tr>
                <a:tr h="198000"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i="1" dirty="0" smtClean="0">
                            <a:solidFill>
                              <a:schemeClr val="tx1"/>
                            </a:solidFill>
                          </a:rPr>
                          <a:t>2</a:t>
                        </a:r>
                        <a:endParaRPr lang="pt-BR" sz="1050" b="0" i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</a:tr>
                <a:tr h="198000"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i="1" dirty="0" smtClean="0">
                            <a:solidFill>
                              <a:schemeClr val="tx1"/>
                            </a:solidFill>
                          </a:rPr>
                          <a:t>3</a:t>
                        </a:r>
                        <a:endParaRPr lang="pt-BR" sz="1050" b="0" i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</a:tr>
                <a:tr h="198000"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i="1" dirty="0" smtClean="0">
                            <a:solidFill>
                              <a:schemeClr val="tx1"/>
                            </a:solidFill>
                          </a:rPr>
                          <a:t>4</a:t>
                        </a:r>
                        <a:endParaRPr lang="pt-BR" sz="1050" b="0" i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</a:tr>
                <a:tr h="198000"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i="1" dirty="0" smtClean="0">
                            <a:solidFill>
                              <a:schemeClr val="tx1"/>
                            </a:solidFill>
                          </a:rPr>
                          <a:t>5</a:t>
                        </a:r>
                        <a:endParaRPr lang="pt-BR" sz="1050" b="0" i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</a:tr>
                <a:tr h="198000"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i="1" dirty="0" smtClean="0">
                            <a:solidFill>
                              <a:schemeClr val="tx1"/>
                            </a:solidFill>
                          </a:rPr>
                          <a:t>6</a:t>
                        </a:r>
                        <a:endParaRPr lang="pt-BR" sz="1050" b="0" i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</a:tr>
                <a:tr h="198000"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i="1" dirty="0" smtClean="0">
                            <a:solidFill>
                              <a:schemeClr val="tx1"/>
                            </a:solidFill>
                          </a:rPr>
                          <a:t>7</a:t>
                        </a:r>
                        <a:endParaRPr lang="pt-BR" sz="1050" b="0" i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</a:tr>
              </a:tbl>
            </a:graphicData>
          </a:graphic>
        </p:graphicFrame>
        <p:cxnSp>
          <p:nvCxnSpPr>
            <p:cNvPr id="18" name="Conector de seta reta 17"/>
            <p:cNvCxnSpPr/>
            <p:nvPr/>
          </p:nvCxnSpPr>
          <p:spPr>
            <a:xfrm>
              <a:off x="95559" y="1209982"/>
              <a:ext cx="1782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de seta reta 18"/>
            <p:cNvCxnSpPr/>
            <p:nvPr/>
          </p:nvCxnSpPr>
          <p:spPr>
            <a:xfrm>
              <a:off x="95559" y="1209982"/>
              <a:ext cx="0" cy="17820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/>
              <p:cNvSpPr txBox="1"/>
              <p:nvPr/>
            </p:nvSpPr>
            <p:spPr>
              <a:xfrm>
                <a:off x="7250080" y="3456844"/>
                <a:ext cx="87216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𝐴</m:t>
                      </m:r>
                      <m:r>
                        <a:rPr lang="pt-BR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⊖</m:t>
                      </m:r>
                      <m:r>
                        <a:rPr lang="pt-BR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𝐵</m:t>
                      </m:r>
                    </m:oMath>
                  </m:oMathPara>
                </a14:m>
                <a:endParaRPr lang="pt-BR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CaixaDeTexto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0080" y="3456844"/>
                <a:ext cx="872162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491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CaixaDeTexto 13"/>
          <p:cNvSpPr txBox="1"/>
          <p:nvPr/>
        </p:nvSpPr>
        <p:spPr>
          <a:xfrm>
            <a:off x="3188822" y="3456844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i="1" dirty="0" smtClean="0"/>
              <a:t>B</a:t>
            </a:r>
            <a:endParaRPr lang="pt-BR" i="1" dirty="0"/>
          </a:p>
        </p:txBody>
      </p:sp>
      <p:cxnSp>
        <p:nvCxnSpPr>
          <p:cNvPr id="11" name="Conector reto 10"/>
          <p:cNvCxnSpPr/>
          <p:nvPr/>
        </p:nvCxnSpPr>
        <p:spPr>
          <a:xfrm>
            <a:off x="9144000" y="2241707"/>
            <a:ext cx="0" cy="10081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/>
          <p:cNvCxnSpPr/>
          <p:nvPr/>
        </p:nvCxnSpPr>
        <p:spPr>
          <a:xfrm>
            <a:off x="0" y="2241707"/>
            <a:ext cx="0" cy="10081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62940"/>
              </p:ext>
            </p:extLst>
          </p:nvPr>
        </p:nvGraphicFramePr>
        <p:xfrm>
          <a:off x="4446321" y="1556018"/>
          <a:ext cx="1584000" cy="23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000"/>
                <a:gridCol w="198000"/>
                <a:gridCol w="198000"/>
                <a:gridCol w="198000"/>
                <a:gridCol w="198000"/>
                <a:gridCol w="198000"/>
                <a:gridCol w="198000"/>
                <a:gridCol w="198000"/>
              </a:tblGrid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05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pt-BR" sz="105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96329813"/>
              </p:ext>
            </p:extLst>
          </p:nvPr>
        </p:nvGraphicFramePr>
        <p:xfrm>
          <a:off x="3203680" y="1836430"/>
          <a:ext cx="288000" cy="14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0638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Erosão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>
                        <a:latin typeface="Cambria Math"/>
                        <a:ea typeface="Cambria Math"/>
                      </a:rPr>
                      <m:t>A</m:t>
                    </m:r>
                    <m:r>
                      <a:rPr lang="pt-BR" i="1">
                        <a:latin typeface="Cambria Math"/>
                        <a:ea typeface="Cambria Math"/>
                      </a:rPr>
                      <m:t>⊖</m:t>
                    </m:r>
                    <m:r>
                      <a:rPr lang="pt-BR" i="1">
                        <a:latin typeface="Cambria Math"/>
                        <a:ea typeface="Cambria Math"/>
                      </a:rPr>
                      <m:t>𝐵</m:t>
                    </m:r>
                    <m:r>
                      <a:rPr lang="pt-BR" i="1">
                        <a:latin typeface="Cambria Math"/>
                        <a:ea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pt-BR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pt-BR" i="1">
                            <a:latin typeface="Cambria Math"/>
                            <a:ea typeface="Cambria Math"/>
                          </a:rPr>
                          <m:t>𝑧</m:t>
                        </m:r>
                      </m:e>
                      <m:e>
                        <m:sSub>
                          <m:sSubPr>
                            <m:ctrlPr>
                              <a:rPr lang="pt-BR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pt-BR" i="1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/>
                                    <a:ea typeface="Cambria Math"/>
                                  </a:rPr>
                                  <m:t>𝐵</m:t>
                                </m:r>
                              </m:e>
                            </m:d>
                          </m:e>
                          <m:sub>
                            <m:r>
                              <a:rPr lang="pt-BR" i="1">
                                <a:latin typeface="Cambria Math"/>
                                <a:ea typeface="Cambria Math"/>
                              </a:rPr>
                              <m:t>𝑧</m:t>
                            </m:r>
                          </m:sub>
                        </m:sSub>
                        <m:r>
                          <a:rPr lang="pt-BR" i="1">
                            <a:latin typeface="Cambria Math"/>
                            <a:ea typeface="Cambria Math"/>
                          </a:rPr>
                          <m:t>⊆</m:t>
                        </m:r>
                        <m:r>
                          <a:rPr lang="pt-BR" i="1">
                            <a:latin typeface="Cambria Math"/>
                            <a:ea typeface="Cambria Math"/>
                          </a:rPr>
                          <m:t>𝐴</m:t>
                        </m:r>
                      </m:e>
                    </m:d>
                  </m:oMath>
                </a14:m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400" t="-27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33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 Prof. João F. Mari – joaofmari.github.io – SIN392 (2023)</a:t>
            </a:r>
            <a:endParaRPr lang="pt-BR" dirty="0"/>
          </a:p>
        </p:txBody>
      </p:sp>
      <p:graphicFrame>
        <p:nvGraphicFramePr>
          <p:cNvPr id="22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36490826"/>
              </p:ext>
            </p:extLst>
          </p:nvPr>
        </p:nvGraphicFramePr>
        <p:xfrm>
          <a:off x="468641" y="1665350"/>
          <a:ext cx="1782000" cy="178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000"/>
                <a:gridCol w="198000"/>
                <a:gridCol w="198000"/>
                <a:gridCol w="198000"/>
                <a:gridCol w="198000"/>
                <a:gridCol w="198000"/>
                <a:gridCol w="198000"/>
                <a:gridCol w="198000"/>
                <a:gridCol w="198000"/>
              </a:tblGrid>
              <a:tr h="198000">
                <a:tc>
                  <a:txBody>
                    <a:bodyPr/>
                    <a:lstStyle/>
                    <a:p>
                      <a:pPr algn="ctr"/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cxnSp>
        <p:nvCxnSpPr>
          <p:cNvPr id="23" name="Conector de seta reta 22"/>
          <p:cNvCxnSpPr/>
          <p:nvPr/>
        </p:nvCxnSpPr>
        <p:spPr>
          <a:xfrm>
            <a:off x="665039" y="1860284"/>
            <a:ext cx="1782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/>
          <p:cNvCxnSpPr/>
          <p:nvPr/>
        </p:nvCxnSpPr>
        <p:spPr>
          <a:xfrm>
            <a:off x="665039" y="1860284"/>
            <a:ext cx="0" cy="17820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/>
          <p:cNvSpPr txBox="1"/>
          <p:nvPr/>
        </p:nvSpPr>
        <p:spPr>
          <a:xfrm>
            <a:off x="1298982" y="3456844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i="1" dirty="0" smtClean="0"/>
              <a:t>A</a:t>
            </a:r>
            <a:endParaRPr lang="pt-BR" i="1" dirty="0"/>
          </a:p>
        </p:txBody>
      </p:sp>
      <p:grpSp>
        <p:nvGrpSpPr>
          <p:cNvPr id="15" name="Grupo 14"/>
          <p:cNvGrpSpPr/>
          <p:nvPr/>
        </p:nvGrpSpPr>
        <p:grpSpPr>
          <a:xfrm>
            <a:off x="6893360" y="1860316"/>
            <a:ext cx="1782000" cy="1782000"/>
            <a:chOff x="95559" y="1209982"/>
            <a:chExt cx="1782000" cy="1782000"/>
          </a:xfrm>
        </p:grpSpPr>
        <p:cxnSp>
          <p:nvCxnSpPr>
            <p:cNvPr id="18" name="Conector de seta reta 17"/>
            <p:cNvCxnSpPr/>
            <p:nvPr/>
          </p:nvCxnSpPr>
          <p:spPr>
            <a:xfrm>
              <a:off x="95559" y="1209982"/>
              <a:ext cx="1782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de seta reta 18"/>
            <p:cNvCxnSpPr/>
            <p:nvPr/>
          </p:nvCxnSpPr>
          <p:spPr>
            <a:xfrm>
              <a:off x="95559" y="1209982"/>
              <a:ext cx="0" cy="17820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/>
              <p:cNvSpPr txBox="1"/>
              <p:nvPr/>
            </p:nvSpPr>
            <p:spPr>
              <a:xfrm>
                <a:off x="7250080" y="3456844"/>
                <a:ext cx="87216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𝐴</m:t>
                      </m:r>
                      <m:r>
                        <a:rPr lang="pt-BR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⊖</m:t>
                      </m:r>
                      <m:r>
                        <a:rPr lang="pt-BR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𝐵</m:t>
                      </m:r>
                    </m:oMath>
                  </m:oMathPara>
                </a14:m>
                <a:endParaRPr lang="pt-BR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CaixaDeTexto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0080" y="3456844"/>
                <a:ext cx="872162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491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CaixaDeTexto 13"/>
          <p:cNvSpPr txBox="1"/>
          <p:nvPr/>
        </p:nvSpPr>
        <p:spPr>
          <a:xfrm>
            <a:off x="3188822" y="3456844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i="1" dirty="0" smtClean="0"/>
              <a:t>B</a:t>
            </a:r>
            <a:endParaRPr lang="pt-BR" i="1" dirty="0"/>
          </a:p>
        </p:txBody>
      </p:sp>
      <p:graphicFrame>
        <p:nvGraphicFramePr>
          <p:cNvPr id="20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27031417"/>
              </p:ext>
            </p:extLst>
          </p:nvPr>
        </p:nvGraphicFramePr>
        <p:xfrm>
          <a:off x="4446321" y="1556018"/>
          <a:ext cx="1584000" cy="23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000"/>
                <a:gridCol w="198000"/>
                <a:gridCol w="198000"/>
                <a:gridCol w="198000"/>
                <a:gridCol w="198000"/>
                <a:gridCol w="198000"/>
                <a:gridCol w="198000"/>
                <a:gridCol w="198000"/>
              </a:tblGrid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05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pt-BR" sz="105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48128503"/>
              </p:ext>
            </p:extLst>
          </p:nvPr>
        </p:nvGraphicFramePr>
        <p:xfrm>
          <a:off x="3203680" y="1836430"/>
          <a:ext cx="288000" cy="14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20150937"/>
              </p:ext>
            </p:extLst>
          </p:nvPr>
        </p:nvGraphicFramePr>
        <p:xfrm>
          <a:off x="6696962" y="1665382"/>
          <a:ext cx="1782000" cy="178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000"/>
                <a:gridCol w="198000"/>
                <a:gridCol w="198000"/>
                <a:gridCol w="198000"/>
                <a:gridCol w="198000"/>
                <a:gridCol w="198000"/>
                <a:gridCol w="198000"/>
                <a:gridCol w="198000"/>
                <a:gridCol w="198000"/>
              </a:tblGrid>
              <a:tr h="198000">
                <a:tc>
                  <a:txBody>
                    <a:bodyPr/>
                    <a:lstStyle/>
                    <a:p>
                      <a:pPr algn="ctr"/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3806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Erosão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>
                        <a:latin typeface="Cambria Math"/>
                        <a:ea typeface="Cambria Math"/>
                      </a:rPr>
                      <m:t>A</m:t>
                    </m:r>
                    <m:r>
                      <a:rPr lang="pt-BR" i="1">
                        <a:latin typeface="Cambria Math"/>
                        <a:ea typeface="Cambria Math"/>
                      </a:rPr>
                      <m:t>⊖</m:t>
                    </m:r>
                    <m:r>
                      <a:rPr lang="pt-BR" i="1">
                        <a:latin typeface="Cambria Math"/>
                        <a:ea typeface="Cambria Math"/>
                      </a:rPr>
                      <m:t>𝐵</m:t>
                    </m:r>
                    <m:r>
                      <a:rPr lang="pt-BR" i="1">
                        <a:latin typeface="Cambria Math"/>
                        <a:ea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pt-BR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pt-BR" i="1">
                            <a:latin typeface="Cambria Math"/>
                            <a:ea typeface="Cambria Math"/>
                          </a:rPr>
                          <m:t>𝑧</m:t>
                        </m:r>
                      </m:e>
                      <m:e>
                        <m:sSub>
                          <m:sSubPr>
                            <m:ctrlPr>
                              <a:rPr lang="pt-BR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pt-BR" i="1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/>
                                    <a:ea typeface="Cambria Math"/>
                                  </a:rPr>
                                  <m:t>𝐵</m:t>
                                </m:r>
                              </m:e>
                            </m:d>
                          </m:e>
                          <m:sub>
                            <m:r>
                              <a:rPr lang="pt-BR" i="1">
                                <a:latin typeface="Cambria Math"/>
                                <a:ea typeface="Cambria Math"/>
                              </a:rPr>
                              <m:t>𝑧</m:t>
                            </m:r>
                          </m:sub>
                        </m:sSub>
                        <m:r>
                          <a:rPr lang="pt-BR" i="1">
                            <a:latin typeface="Cambria Math"/>
                            <a:ea typeface="Cambria Math"/>
                          </a:rPr>
                          <m:t>⊆</m:t>
                        </m:r>
                        <m:r>
                          <a:rPr lang="pt-BR" i="1">
                            <a:latin typeface="Cambria Math"/>
                            <a:ea typeface="Cambria Math"/>
                          </a:rPr>
                          <m:t>𝐴</m:t>
                        </m:r>
                      </m:e>
                    </m:d>
                  </m:oMath>
                </a14:m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400" t="-27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34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 Prof. João F. Mari – joaofmari.github.io – SIN392 (2023)</a:t>
            </a:r>
            <a:endParaRPr lang="pt-BR" dirty="0"/>
          </a:p>
        </p:txBody>
      </p:sp>
      <p:graphicFrame>
        <p:nvGraphicFramePr>
          <p:cNvPr id="22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48339746"/>
              </p:ext>
            </p:extLst>
          </p:nvPr>
        </p:nvGraphicFramePr>
        <p:xfrm>
          <a:off x="468641" y="1665350"/>
          <a:ext cx="1782000" cy="178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000"/>
                <a:gridCol w="198000"/>
                <a:gridCol w="198000"/>
                <a:gridCol w="198000"/>
                <a:gridCol w="198000"/>
                <a:gridCol w="198000"/>
                <a:gridCol w="198000"/>
                <a:gridCol w="198000"/>
                <a:gridCol w="198000"/>
              </a:tblGrid>
              <a:tr h="198000">
                <a:tc>
                  <a:txBody>
                    <a:bodyPr/>
                    <a:lstStyle/>
                    <a:p>
                      <a:pPr algn="ctr"/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cxnSp>
        <p:nvCxnSpPr>
          <p:cNvPr id="23" name="Conector de seta reta 22"/>
          <p:cNvCxnSpPr/>
          <p:nvPr/>
        </p:nvCxnSpPr>
        <p:spPr>
          <a:xfrm>
            <a:off x="665039" y="1860284"/>
            <a:ext cx="1782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/>
          <p:cNvCxnSpPr/>
          <p:nvPr/>
        </p:nvCxnSpPr>
        <p:spPr>
          <a:xfrm>
            <a:off x="665039" y="1860284"/>
            <a:ext cx="0" cy="17820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/>
          <p:cNvSpPr txBox="1"/>
          <p:nvPr/>
        </p:nvSpPr>
        <p:spPr>
          <a:xfrm>
            <a:off x="1298982" y="3456844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i="1" dirty="0" smtClean="0"/>
              <a:t>A</a:t>
            </a:r>
            <a:endParaRPr lang="pt-BR" i="1" dirty="0"/>
          </a:p>
        </p:txBody>
      </p:sp>
      <p:grpSp>
        <p:nvGrpSpPr>
          <p:cNvPr id="15" name="Grupo 14"/>
          <p:cNvGrpSpPr/>
          <p:nvPr/>
        </p:nvGrpSpPr>
        <p:grpSpPr>
          <a:xfrm>
            <a:off x="6696962" y="1665382"/>
            <a:ext cx="1978398" cy="1976934"/>
            <a:chOff x="-100839" y="1015048"/>
            <a:chExt cx="1978398" cy="1976934"/>
          </a:xfrm>
        </p:grpSpPr>
        <p:graphicFrame>
          <p:nvGraphicFramePr>
            <p:cNvPr id="17" name="Espaço Reservado para Conteúdo 2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645157271"/>
                </p:ext>
              </p:extLst>
            </p:nvPr>
          </p:nvGraphicFramePr>
          <p:xfrm>
            <a:off x="-100839" y="1015048"/>
            <a:ext cx="1782000" cy="1782000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198000"/>
                  <a:gridCol w="198000"/>
                  <a:gridCol w="198000"/>
                  <a:gridCol w="198000"/>
                  <a:gridCol w="198000"/>
                  <a:gridCol w="198000"/>
                  <a:gridCol w="198000"/>
                  <a:gridCol w="198000"/>
                  <a:gridCol w="198000"/>
                </a:tblGrid>
                <a:tr h="198000"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i="1" dirty="0" smtClean="0">
                            <a:solidFill>
                              <a:schemeClr val="tx1"/>
                            </a:solidFill>
                          </a:rPr>
                          <a:t>0</a:t>
                        </a:r>
                        <a:endParaRPr lang="pt-BR" sz="1050" b="0" i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i="1" dirty="0" smtClean="0">
                            <a:solidFill>
                              <a:schemeClr val="tx1"/>
                            </a:solidFill>
                          </a:rPr>
                          <a:t>1</a:t>
                        </a:r>
                        <a:endParaRPr lang="pt-BR" sz="1050" b="0" i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i="1" dirty="0" smtClean="0">
                            <a:solidFill>
                              <a:schemeClr val="tx1"/>
                            </a:solidFill>
                          </a:rPr>
                          <a:t>2</a:t>
                        </a:r>
                        <a:endParaRPr lang="pt-BR" sz="1050" b="0" i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i="1" dirty="0" smtClean="0">
                            <a:solidFill>
                              <a:schemeClr val="tx1"/>
                            </a:solidFill>
                          </a:rPr>
                          <a:t>3</a:t>
                        </a:r>
                        <a:endParaRPr lang="pt-BR" sz="1050" b="0" i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i="1" dirty="0" smtClean="0">
                            <a:solidFill>
                              <a:schemeClr val="tx1"/>
                            </a:solidFill>
                          </a:rPr>
                          <a:t>4</a:t>
                        </a:r>
                        <a:endParaRPr lang="pt-BR" sz="1050" b="0" i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i="1" dirty="0" smtClean="0">
                            <a:solidFill>
                              <a:schemeClr val="tx1"/>
                            </a:solidFill>
                          </a:rPr>
                          <a:t>5</a:t>
                        </a:r>
                        <a:endParaRPr lang="pt-BR" sz="1050" b="0" i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i="1" dirty="0" smtClean="0">
                            <a:solidFill>
                              <a:schemeClr val="tx1"/>
                            </a:solidFill>
                          </a:rPr>
                          <a:t>6</a:t>
                        </a:r>
                        <a:endParaRPr lang="pt-BR" sz="1050" b="0" i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i="1" dirty="0" smtClean="0">
                            <a:solidFill>
                              <a:schemeClr val="tx1"/>
                            </a:solidFill>
                          </a:rPr>
                          <a:t>7</a:t>
                        </a:r>
                        <a:endParaRPr lang="pt-BR" sz="1050" b="0" i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</a:tr>
                <a:tr h="198000"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i="1" dirty="0" smtClean="0">
                            <a:solidFill>
                              <a:schemeClr val="tx1"/>
                            </a:solidFill>
                          </a:rPr>
                          <a:t>0</a:t>
                        </a:r>
                        <a:endParaRPr lang="pt-BR" sz="1050" b="0" i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bg1"/>
                            </a:solidFill>
                          </a:rPr>
                          <a:t>0</a:t>
                        </a:r>
                        <a:endParaRPr lang="pt-BR" sz="105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tx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bg1"/>
                            </a:solidFill>
                          </a:rPr>
                          <a:t>0</a:t>
                        </a:r>
                        <a:endParaRPr lang="pt-BR" sz="105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tx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bg1"/>
                            </a:solidFill>
                          </a:rPr>
                          <a:t>0</a:t>
                        </a:r>
                        <a:endParaRPr lang="pt-BR" sz="105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tx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bg1"/>
                            </a:solidFill>
                          </a:rPr>
                          <a:t>0</a:t>
                        </a:r>
                        <a:endParaRPr lang="pt-BR" sz="105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tx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bg1"/>
                            </a:solidFill>
                          </a:rPr>
                          <a:t>0</a:t>
                        </a:r>
                        <a:endParaRPr lang="pt-BR" sz="105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tx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bg1"/>
                            </a:solidFill>
                          </a:rPr>
                          <a:t>0</a:t>
                        </a:r>
                        <a:endParaRPr lang="pt-BR" sz="105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tx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bg1"/>
                            </a:solidFill>
                          </a:rPr>
                          <a:t>0</a:t>
                        </a:r>
                        <a:endParaRPr lang="pt-BR" sz="105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tx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bg1"/>
                            </a:solidFill>
                          </a:rPr>
                          <a:t>0</a:t>
                        </a:r>
                        <a:endParaRPr lang="pt-BR" sz="105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tx1"/>
                      </a:solidFill>
                    </a:tcPr>
                  </a:tc>
                </a:tr>
                <a:tr h="198000"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i="1" dirty="0" smtClean="0">
                            <a:solidFill>
                              <a:schemeClr val="tx1"/>
                            </a:solidFill>
                          </a:rPr>
                          <a:t>1</a:t>
                        </a:r>
                        <a:endParaRPr lang="pt-BR" sz="1050" b="0" i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bg1"/>
                            </a:solidFill>
                          </a:rPr>
                          <a:t>0</a:t>
                        </a:r>
                        <a:endParaRPr lang="pt-BR" sz="105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tx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bg1"/>
                            </a:solidFill>
                          </a:rPr>
                          <a:t>0</a:t>
                        </a:r>
                        <a:endParaRPr lang="pt-BR" sz="105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tx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bg1"/>
                            </a:solidFill>
                          </a:rPr>
                          <a:t>0</a:t>
                        </a:r>
                        <a:endParaRPr lang="pt-BR" sz="105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tx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bg1"/>
                            </a:solidFill>
                          </a:rPr>
                          <a:t>0</a:t>
                        </a:r>
                        <a:endParaRPr lang="pt-BR" sz="105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tx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bg1"/>
                            </a:solidFill>
                          </a:rPr>
                          <a:t>0</a:t>
                        </a:r>
                        <a:endParaRPr lang="pt-BR" sz="105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tx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bg1"/>
                            </a:solidFill>
                          </a:rPr>
                          <a:t>0</a:t>
                        </a:r>
                        <a:endParaRPr lang="pt-BR" sz="105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tx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bg1"/>
                            </a:solidFill>
                          </a:rPr>
                          <a:t>0</a:t>
                        </a:r>
                        <a:endParaRPr lang="pt-BR" sz="105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tx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bg1"/>
                            </a:solidFill>
                          </a:rPr>
                          <a:t>0</a:t>
                        </a:r>
                        <a:endParaRPr lang="pt-BR" sz="105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tx1"/>
                      </a:solidFill>
                    </a:tcPr>
                  </a:tc>
                </a:tr>
                <a:tr h="198000"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i="1" dirty="0" smtClean="0">
                            <a:solidFill>
                              <a:schemeClr val="tx1"/>
                            </a:solidFill>
                          </a:rPr>
                          <a:t>2</a:t>
                        </a:r>
                        <a:endParaRPr lang="pt-BR" sz="1050" b="0" i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bg1"/>
                            </a:solidFill>
                          </a:rPr>
                          <a:t>0</a:t>
                        </a:r>
                        <a:endParaRPr lang="pt-BR" sz="105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tx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bg1"/>
                            </a:solidFill>
                          </a:rPr>
                          <a:t>0</a:t>
                        </a:r>
                        <a:endParaRPr lang="pt-BR" sz="105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tx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bg1"/>
                            </a:solidFill>
                          </a:rPr>
                          <a:t>0</a:t>
                        </a:r>
                        <a:endParaRPr lang="pt-BR" sz="105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tx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bg1"/>
                            </a:solidFill>
                          </a:rPr>
                          <a:t>0</a:t>
                        </a:r>
                        <a:endParaRPr lang="pt-BR" sz="105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tx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bg1"/>
                            </a:solidFill>
                          </a:rPr>
                          <a:t>0</a:t>
                        </a:r>
                        <a:endParaRPr lang="pt-BR" sz="105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tx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bg1"/>
                            </a:solidFill>
                          </a:rPr>
                          <a:t>0</a:t>
                        </a:r>
                        <a:endParaRPr lang="pt-BR" sz="105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tx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bg1"/>
                            </a:solidFill>
                          </a:rPr>
                          <a:t>0</a:t>
                        </a:r>
                        <a:endParaRPr lang="pt-BR" sz="105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tx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bg1"/>
                            </a:solidFill>
                          </a:rPr>
                          <a:t>0</a:t>
                        </a:r>
                        <a:endParaRPr lang="pt-BR" sz="105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tx1"/>
                      </a:solidFill>
                    </a:tcPr>
                  </a:tc>
                </a:tr>
                <a:tr h="198000"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i="1" dirty="0" smtClean="0">
                            <a:solidFill>
                              <a:schemeClr val="tx1"/>
                            </a:solidFill>
                          </a:rPr>
                          <a:t>3</a:t>
                        </a:r>
                        <a:endParaRPr lang="pt-BR" sz="1050" b="0" i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bg1"/>
                            </a:solidFill>
                          </a:rPr>
                          <a:t>0</a:t>
                        </a:r>
                        <a:endParaRPr lang="pt-BR" sz="105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tx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tx1"/>
                            </a:solidFill>
                          </a:rPr>
                          <a:t>1</a:t>
                        </a:r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tx1"/>
                            </a:solidFill>
                          </a:rPr>
                          <a:t>1</a:t>
                        </a:r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tx1"/>
                            </a:solidFill>
                          </a:rPr>
                          <a:t>1</a:t>
                        </a:r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tx1"/>
                            </a:solidFill>
                          </a:rPr>
                          <a:t>1</a:t>
                        </a:r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tx1"/>
                            </a:solidFill>
                          </a:rPr>
                          <a:t>1</a:t>
                        </a:r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tx1"/>
                            </a:solidFill>
                          </a:rPr>
                          <a:t>1</a:t>
                        </a:r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bg1"/>
                            </a:solidFill>
                          </a:rPr>
                          <a:t>0</a:t>
                        </a:r>
                        <a:endParaRPr lang="pt-BR" sz="105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tx1"/>
                      </a:solidFill>
                    </a:tcPr>
                  </a:tc>
                </a:tr>
                <a:tr h="198000"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i="1" dirty="0" smtClean="0">
                            <a:solidFill>
                              <a:schemeClr val="tx1"/>
                            </a:solidFill>
                          </a:rPr>
                          <a:t>4</a:t>
                        </a:r>
                        <a:endParaRPr lang="pt-BR" sz="1050" b="0" i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bg1"/>
                            </a:solidFill>
                          </a:rPr>
                          <a:t>0</a:t>
                        </a:r>
                        <a:endParaRPr lang="pt-BR" sz="105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tx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tx1"/>
                            </a:solidFill>
                          </a:rPr>
                          <a:t>1</a:t>
                        </a:r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tx1"/>
                            </a:solidFill>
                          </a:rPr>
                          <a:t>1</a:t>
                        </a:r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tx1"/>
                            </a:solidFill>
                          </a:rPr>
                          <a:t>1</a:t>
                        </a:r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tx1"/>
                            </a:solidFill>
                          </a:rPr>
                          <a:t>1</a:t>
                        </a:r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tx1"/>
                            </a:solidFill>
                          </a:rPr>
                          <a:t>1</a:t>
                        </a:r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tx1"/>
                            </a:solidFill>
                          </a:rPr>
                          <a:t>1</a:t>
                        </a:r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bg1"/>
                            </a:solidFill>
                          </a:rPr>
                          <a:t>0</a:t>
                        </a:r>
                        <a:endParaRPr lang="pt-BR" sz="105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tx1"/>
                      </a:solidFill>
                    </a:tcPr>
                  </a:tc>
                </a:tr>
                <a:tr h="198000"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i="1" dirty="0" smtClean="0">
                            <a:solidFill>
                              <a:schemeClr val="tx1"/>
                            </a:solidFill>
                          </a:rPr>
                          <a:t>5</a:t>
                        </a:r>
                        <a:endParaRPr lang="pt-BR" sz="1050" b="0" i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bg1"/>
                            </a:solidFill>
                          </a:rPr>
                          <a:t>0</a:t>
                        </a:r>
                        <a:endParaRPr lang="pt-BR" sz="105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tx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bg1"/>
                            </a:solidFill>
                          </a:rPr>
                          <a:t>0</a:t>
                        </a:r>
                        <a:endParaRPr lang="pt-BR" sz="105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tx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bg1"/>
                            </a:solidFill>
                          </a:rPr>
                          <a:t>0</a:t>
                        </a:r>
                        <a:endParaRPr lang="pt-BR" sz="105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tx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bg1"/>
                            </a:solidFill>
                          </a:rPr>
                          <a:t>0</a:t>
                        </a:r>
                        <a:endParaRPr lang="pt-BR" sz="105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tx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bg1"/>
                            </a:solidFill>
                          </a:rPr>
                          <a:t>0</a:t>
                        </a:r>
                        <a:endParaRPr lang="pt-BR" sz="105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tx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bg1"/>
                            </a:solidFill>
                          </a:rPr>
                          <a:t>0</a:t>
                        </a:r>
                        <a:endParaRPr lang="pt-BR" sz="105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tx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bg1"/>
                            </a:solidFill>
                          </a:rPr>
                          <a:t>0</a:t>
                        </a:r>
                        <a:endParaRPr lang="pt-BR" sz="105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tx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bg1"/>
                            </a:solidFill>
                          </a:rPr>
                          <a:t>0</a:t>
                        </a:r>
                        <a:endParaRPr lang="pt-BR" sz="105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tx1"/>
                      </a:solidFill>
                    </a:tcPr>
                  </a:tc>
                </a:tr>
                <a:tr h="198000"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i="1" dirty="0" smtClean="0">
                            <a:solidFill>
                              <a:schemeClr val="tx1"/>
                            </a:solidFill>
                          </a:rPr>
                          <a:t>6</a:t>
                        </a:r>
                        <a:endParaRPr lang="pt-BR" sz="1050" b="0" i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bg1"/>
                            </a:solidFill>
                          </a:rPr>
                          <a:t>0</a:t>
                        </a:r>
                        <a:endParaRPr lang="pt-BR" sz="105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tx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bg1"/>
                            </a:solidFill>
                          </a:rPr>
                          <a:t>0</a:t>
                        </a:r>
                        <a:endParaRPr lang="pt-BR" sz="105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tx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bg1"/>
                            </a:solidFill>
                          </a:rPr>
                          <a:t>0</a:t>
                        </a:r>
                        <a:endParaRPr lang="pt-BR" sz="105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tx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bg1"/>
                            </a:solidFill>
                          </a:rPr>
                          <a:t>0</a:t>
                        </a:r>
                        <a:endParaRPr lang="pt-BR" sz="105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tx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bg1"/>
                            </a:solidFill>
                          </a:rPr>
                          <a:t>0</a:t>
                        </a:r>
                        <a:endParaRPr lang="pt-BR" sz="105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tx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bg1"/>
                            </a:solidFill>
                          </a:rPr>
                          <a:t>0</a:t>
                        </a:r>
                        <a:endParaRPr lang="pt-BR" sz="105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tx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bg1"/>
                            </a:solidFill>
                          </a:rPr>
                          <a:t>0</a:t>
                        </a:r>
                        <a:endParaRPr lang="pt-BR" sz="105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tx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bg1"/>
                            </a:solidFill>
                          </a:rPr>
                          <a:t>0</a:t>
                        </a:r>
                        <a:endParaRPr lang="pt-BR" sz="105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tx1"/>
                      </a:solidFill>
                    </a:tcPr>
                  </a:tc>
                </a:tr>
                <a:tr h="198000"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i="1" dirty="0" smtClean="0">
                            <a:solidFill>
                              <a:schemeClr val="tx1"/>
                            </a:solidFill>
                          </a:rPr>
                          <a:t>7</a:t>
                        </a:r>
                        <a:endParaRPr lang="pt-BR" sz="1050" b="0" i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bg1"/>
                            </a:solidFill>
                          </a:rPr>
                          <a:t>0</a:t>
                        </a:r>
                        <a:endParaRPr lang="pt-BR" sz="105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tx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bg1"/>
                            </a:solidFill>
                          </a:rPr>
                          <a:t>0</a:t>
                        </a:r>
                        <a:endParaRPr lang="pt-BR" sz="105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tx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bg1"/>
                            </a:solidFill>
                          </a:rPr>
                          <a:t>0</a:t>
                        </a:r>
                        <a:endParaRPr lang="pt-BR" sz="105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tx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bg1"/>
                            </a:solidFill>
                          </a:rPr>
                          <a:t>0</a:t>
                        </a:r>
                        <a:endParaRPr lang="pt-BR" sz="105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tx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bg1"/>
                            </a:solidFill>
                          </a:rPr>
                          <a:t>0</a:t>
                        </a:r>
                        <a:endParaRPr lang="pt-BR" sz="105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tx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bg1"/>
                            </a:solidFill>
                          </a:rPr>
                          <a:t>0</a:t>
                        </a:r>
                        <a:endParaRPr lang="pt-BR" sz="105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tx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bg1"/>
                            </a:solidFill>
                          </a:rPr>
                          <a:t>0</a:t>
                        </a:r>
                        <a:endParaRPr lang="pt-BR" sz="105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tx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bg1"/>
                            </a:solidFill>
                          </a:rPr>
                          <a:t>0</a:t>
                        </a:r>
                        <a:endParaRPr lang="pt-BR" sz="105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tx1"/>
                      </a:solidFill>
                    </a:tcPr>
                  </a:tc>
                </a:tr>
              </a:tbl>
            </a:graphicData>
          </a:graphic>
        </p:graphicFrame>
        <p:cxnSp>
          <p:nvCxnSpPr>
            <p:cNvPr id="18" name="Conector de seta reta 17"/>
            <p:cNvCxnSpPr/>
            <p:nvPr/>
          </p:nvCxnSpPr>
          <p:spPr>
            <a:xfrm>
              <a:off x="95559" y="1209982"/>
              <a:ext cx="1782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de seta reta 18"/>
            <p:cNvCxnSpPr/>
            <p:nvPr/>
          </p:nvCxnSpPr>
          <p:spPr>
            <a:xfrm>
              <a:off x="95559" y="1209982"/>
              <a:ext cx="0" cy="17820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/>
              <p:cNvSpPr txBox="1"/>
              <p:nvPr/>
            </p:nvSpPr>
            <p:spPr>
              <a:xfrm>
                <a:off x="7250080" y="3456844"/>
                <a:ext cx="87216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𝐴</m:t>
                      </m:r>
                      <m:r>
                        <a:rPr lang="pt-BR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⊖</m:t>
                      </m:r>
                      <m:r>
                        <a:rPr lang="pt-BR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𝐵</m:t>
                      </m:r>
                    </m:oMath>
                  </m:oMathPara>
                </a14:m>
                <a:endParaRPr lang="pt-BR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CaixaDeTexto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0080" y="3456844"/>
                <a:ext cx="872162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491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CaixaDeTexto 13"/>
          <p:cNvSpPr txBox="1"/>
          <p:nvPr/>
        </p:nvSpPr>
        <p:spPr>
          <a:xfrm>
            <a:off x="3188822" y="3456844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i="1" dirty="0" smtClean="0"/>
              <a:t>B</a:t>
            </a:r>
            <a:endParaRPr lang="pt-BR" i="1" dirty="0"/>
          </a:p>
        </p:txBody>
      </p:sp>
      <p:cxnSp>
        <p:nvCxnSpPr>
          <p:cNvPr id="12" name="Conector reto 11"/>
          <p:cNvCxnSpPr/>
          <p:nvPr/>
        </p:nvCxnSpPr>
        <p:spPr>
          <a:xfrm>
            <a:off x="0" y="2241707"/>
            <a:ext cx="0" cy="10081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01304285"/>
              </p:ext>
            </p:extLst>
          </p:nvPr>
        </p:nvGraphicFramePr>
        <p:xfrm>
          <a:off x="4446321" y="1556018"/>
          <a:ext cx="1584000" cy="23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000"/>
                <a:gridCol w="198000"/>
                <a:gridCol w="198000"/>
                <a:gridCol w="198000"/>
                <a:gridCol w="198000"/>
                <a:gridCol w="198000"/>
                <a:gridCol w="198000"/>
                <a:gridCol w="198000"/>
              </a:tblGrid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05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pt-BR" sz="105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87642654"/>
              </p:ext>
            </p:extLst>
          </p:nvPr>
        </p:nvGraphicFramePr>
        <p:xfrm>
          <a:off x="3203680" y="1836430"/>
          <a:ext cx="288000" cy="14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3696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Dilatação</a:t>
            </a:r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 Prof. João F. Mari – joaofmari.github.io – SIN392 (2023)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35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82395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Dilatação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A </a:t>
                </a:r>
                <a:r>
                  <a:rPr lang="pt-BR" b="1" dirty="0"/>
                  <a:t>dilatação</a:t>
                </a:r>
                <a:r>
                  <a:rPr lang="pt-BR" dirty="0"/>
                  <a:t> de um conjunto A por um EE B é:</a:t>
                </a:r>
              </a:p>
              <a:p>
                <a:pPr lvl="1"/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>
                        <a:latin typeface="Cambria Math"/>
                      </a:rPr>
                      <m:t>𝐴</m:t>
                    </m:r>
                    <m:r>
                      <a:rPr lang="pt-BR">
                        <a:latin typeface="Cambria Math"/>
                      </a:rPr>
                      <m:t>⊕</m:t>
                    </m:r>
                    <m:r>
                      <a:rPr lang="pt-BR">
                        <a:latin typeface="Cambria Math"/>
                      </a:rPr>
                      <m:t>𝐵</m:t>
                    </m:r>
                    <m:r>
                      <a:rPr lang="pt-BR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>
                            <a:latin typeface="Cambria Math"/>
                          </a:rPr>
                          <m:t>𝑧</m:t>
                        </m:r>
                      </m:e>
                      <m:e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>
                                <a:latin typeface="Cambria Math"/>
                              </a:rPr>
                              <m:t>(</m:t>
                            </m:r>
                            <m:acc>
                              <m:accPr>
                                <m:chr m:val="̂"/>
                                <m:ctrlPr>
                                  <a:rPr lang="pt-BR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pt-BR">
                                    <a:latin typeface="Cambria Math"/>
                                  </a:rPr>
                                  <m:t>𝐵</m:t>
                                </m:r>
                              </m:e>
                            </m:acc>
                            <m:r>
                              <a:rPr lang="pt-BR">
                                <a:latin typeface="Cambria Math"/>
                              </a:rPr>
                              <m:t>)</m:t>
                            </m:r>
                          </m:e>
                          <m:sub>
                            <m:r>
                              <a:rPr lang="pt-BR">
                                <a:latin typeface="Cambria Math"/>
                              </a:rPr>
                              <m:t>𝑧</m:t>
                            </m:r>
                          </m:sub>
                        </m:sSub>
                        <m:r>
                          <a:rPr lang="pt-BR">
                            <a:latin typeface="Cambria Math"/>
                          </a:rPr>
                          <m:t>⋂</m:t>
                        </m:r>
                        <m:r>
                          <a:rPr lang="pt-BR">
                            <a:latin typeface="Cambria Math"/>
                          </a:rPr>
                          <m:t>𝐴</m:t>
                        </m:r>
                        <m:r>
                          <a:rPr lang="pt-BR">
                            <a:latin typeface="Cambria Math"/>
                          </a:rPr>
                          <m:t>≠∅</m:t>
                        </m:r>
                      </m:e>
                    </m:d>
                  </m:oMath>
                </a14:m>
                <a:endParaRPr lang="pt-BR" dirty="0"/>
              </a:p>
              <a:p>
                <a:pPr lvl="5"/>
                <a:endParaRPr lang="pt-BR" dirty="0"/>
              </a:p>
              <a:p>
                <a:r>
                  <a:rPr lang="pt-BR" dirty="0"/>
                  <a:t>Primeiramente, realiza-se a reflexão de </a:t>
                </a:r>
                <a:r>
                  <a:rPr lang="pt-BR" i="1" dirty="0"/>
                  <a:t>B</a:t>
                </a:r>
                <a:r>
                  <a:rPr lang="pt-BR" dirty="0"/>
                  <a:t> em torno de sua origem.</a:t>
                </a:r>
              </a:p>
              <a:p>
                <a:pPr lvl="1"/>
                <a:r>
                  <a:rPr lang="pt-BR" dirty="0"/>
                  <a:t>A dilatação de </a:t>
                </a:r>
                <a:r>
                  <a:rPr lang="pt-BR" i="1" dirty="0"/>
                  <a:t>A</a:t>
                </a:r>
                <a:r>
                  <a:rPr lang="pt-BR" dirty="0"/>
                  <a:t> por </a:t>
                </a:r>
                <a:r>
                  <a:rPr lang="pt-BR" i="1" dirty="0"/>
                  <a:t>B</a:t>
                </a:r>
                <a:r>
                  <a:rPr lang="pt-BR" dirty="0"/>
                  <a:t> é o conjunto de todos os deslocamentos </a:t>
                </a:r>
                <a:r>
                  <a:rPr lang="pt-BR" i="1" dirty="0"/>
                  <a:t>z</a:t>
                </a:r>
                <a:r>
                  <a:rPr lang="pt-BR" dirty="0"/>
                  <a:t>, de forma que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>
                            <a:latin typeface="Cambria Math"/>
                          </a:rPr>
                        </m:ctrlPr>
                      </m:accPr>
                      <m:e>
                        <m:r>
                          <a:rPr lang="pt-BR">
                            <a:latin typeface="Cambria Math"/>
                          </a:rPr>
                          <m:t>𝐵</m:t>
                        </m:r>
                      </m:e>
                    </m:acc>
                  </m:oMath>
                </a14:m>
                <a:r>
                  <a:rPr lang="pt-BR" dirty="0"/>
                  <a:t> (reflexão de </a:t>
                </a:r>
                <a:r>
                  <a:rPr lang="pt-BR" i="1" dirty="0"/>
                  <a:t>B</a:t>
                </a:r>
                <a:r>
                  <a:rPr lang="pt-BR" dirty="0"/>
                  <a:t>) e </a:t>
                </a:r>
                <a:r>
                  <a:rPr lang="pt-BR" i="1" dirty="0"/>
                  <a:t>A</a:t>
                </a:r>
                <a:r>
                  <a:rPr lang="pt-BR" dirty="0"/>
                  <a:t> se sobreponham em pelo menos um elemento.</a:t>
                </a:r>
              </a:p>
              <a:p>
                <a:pPr lvl="6"/>
                <a:endParaRPr lang="pt-BR" dirty="0"/>
              </a:p>
              <a:p>
                <a:r>
                  <a:rPr lang="pt-BR" dirty="0"/>
                  <a:t>Uma definição alternativa para o mesmo caso:</a:t>
                </a:r>
              </a:p>
              <a:p>
                <a:pPr lvl="1"/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>
                        <a:latin typeface="Cambria Math"/>
                      </a:rPr>
                      <m:t>𝐴</m:t>
                    </m:r>
                    <m:r>
                      <a:rPr lang="pt-BR">
                        <a:latin typeface="Cambria Math"/>
                      </a:rPr>
                      <m:t>⊕</m:t>
                    </m:r>
                    <m:r>
                      <a:rPr lang="pt-BR">
                        <a:latin typeface="Cambria Math"/>
                      </a:rPr>
                      <m:t>𝐵</m:t>
                    </m:r>
                    <m:r>
                      <a:rPr lang="pt-BR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>
                            <a:latin typeface="Cambria Math"/>
                          </a:rPr>
                          <m:t>𝑧</m:t>
                        </m:r>
                      </m:e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pt-BR">
                                    <a:latin typeface="Cambria Math"/>
                                  </a:rPr>
                                  <m:t>(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pt-BR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</m:acc>
                                <m:r>
                                  <a:rPr lang="pt-BR">
                                    <a:latin typeface="Cambria Math"/>
                                  </a:rPr>
                                  <m:t>)</m:t>
                                </m:r>
                              </m:e>
                              <m:sub>
                                <m:r>
                                  <a:rPr lang="pt-BR">
                                    <a:latin typeface="Cambria Math"/>
                                  </a:rPr>
                                  <m:t>𝑧</m:t>
                                </m:r>
                              </m:sub>
                            </m:sSub>
                            <m:r>
                              <a:rPr lang="pt-BR">
                                <a:latin typeface="Cambria Math"/>
                              </a:rPr>
                              <m:t>⋂</m:t>
                            </m:r>
                            <m:r>
                              <a:rPr lang="pt-BR">
                                <a:latin typeface="Cambria Math"/>
                              </a:rPr>
                              <m:t>𝐴</m:t>
                            </m:r>
                          </m:e>
                        </m:d>
                        <m:r>
                          <a:rPr lang="pt-BR">
                            <a:latin typeface="Cambria Math"/>
                          </a:rPr>
                          <m:t>⊆</m:t>
                        </m:r>
                        <m:r>
                          <a:rPr lang="pt-BR">
                            <a:latin typeface="Cambria Math"/>
                          </a:rPr>
                          <m:t>𝐴</m:t>
                        </m:r>
                      </m:e>
                    </m:d>
                  </m:oMath>
                </a14:m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400" t="-69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36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 Prof. João F. Mari – joaofmari.github.io – SIN392 (2023)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02090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Dilatação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pt-BR" i="1">
                        <a:latin typeface="Cambria Math"/>
                      </a:rPr>
                      <m:t>𝐴</m:t>
                    </m:r>
                    <m:r>
                      <a:rPr lang="pt-BR" i="1">
                        <a:latin typeface="Cambria Math"/>
                        <a:ea typeface="Cambria Math"/>
                      </a:rPr>
                      <m:t>⊕</m:t>
                    </m:r>
                    <m:r>
                      <a:rPr lang="pt-BR" i="1">
                        <a:latin typeface="Cambria Math"/>
                        <a:ea typeface="Cambria Math"/>
                      </a:rPr>
                      <m:t>𝐵</m:t>
                    </m:r>
                    <m:r>
                      <a:rPr lang="pt-BR" i="1">
                        <a:latin typeface="Cambria Math"/>
                        <a:ea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pt-BR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pt-BR" i="1">
                            <a:latin typeface="Cambria Math"/>
                            <a:ea typeface="Cambria Math"/>
                          </a:rPr>
                          <m:t>𝑧</m:t>
                        </m:r>
                      </m:e>
                      <m:e>
                        <m:sSub>
                          <m:sSubPr>
                            <m:ctrlPr>
                              <a:rPr lang="pt-BR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/>
                                <a:ea typeface="Cambria Math"/>
                              </a:rPr>
                              <m:t>(</m:t>
                            </m:r>
                            <m:acc>
                              <m:accPr>
                                <m:chr m:val="̂"/>
                                <m:ctrlPr>
                                  <a:rPr lang="pt-BR" i="1">
                                    <a:latin typeface="Cambria Math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pt-BR" i="1">
                                    <a:latin typeface="Cambria Math"/>
                                    <a:ea typeface="Cambria Math"/>
                                  </a:rPr>
                                  <m:t>𝐵</m:t>
                                </m:r>
                              </m:e>
                            </m:acc>
                            <m:r>
                              <a:rPr lang="pt-BR" i="1">
                                <a:latin typeface="Cambria Math"/>
                              </a:rPr>
                              <m:t>)</m:t>
                            </m:r>
                          </m:e>
                          <m:sub>
                            <m:r>
                              <a:rPr lang="pt-BR" i="1">
                                <a:latin typeface="Cambria Math"/>
                                <a:ea typeface="Cambria Math"/>
                              </a:rPr>
                              <m:t>𝑧</m:t>
                            </m:r>
                          </m:sub>
                        </m:sSub>
                        <m:r>
                          <a:rPr lang="pt-BR" i="1">
                            <a:latin typeface="Cambria Math"/>
                            <a:ea typeface="Cambria Math"/>
                          </a:rPr>
                          <m:t>⋂</m:t>
                        </m:r>
                        <m:r>
                          <a:rPr lang="pt-BR" i="1">
                            <a:latin typeface="Cambria Math"/>
                            <a:ea typeface="Cambria Math"/>
                          </a:rPr>
                          <m:t>𝐴</m:t>
                        </m:r>
                        <m:r>
                          <a:rPr lang="pt-BR" i="1">
                            <a:latin typeface="Cambria Math"/>
                            <a:ea typeface="Cambria Math"/>
                          </a:rPr>
                          <m:t>≠∅</m:t>
                        </m:r>
                      </m:e>
                    </m:d>
                  </m:oMath>
                </a14:m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4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37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 Prof. João F. Mari – joaofmari.github.io – SIN392 (2023)</a:t>
            </a:r>
            <a:endParaRPr lang="pt-BR" dirty="0"/>
          </a:p>
        </p:txBody>
      </p:sp>
      <p:graphicFrame>
        <p:nvGraphicFramePr>
          <p:cNvPr id="24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5337948"/>
              </p:ext>
            </p:extLst>
          </p:nvPr>
        </p:nvGraphicFramePr>
        <p:xfrm>
          <a:off x="4248321" y="1755763"/>
          <a:ext cx="1980000" cy="19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000"/>
                <a:gridCol w="198000"/>
                <a:gridCol w="198000"/>
                <a:gridCol w="198000"/>
                <a:gridCol w="198000"/>
                <a:gridCol w="198000"/>
                <a:gridCol w="198000"/>
                <a:gridCol w="198000"/>
                <a:gridCol w="198000"/>
                <a:gridCol w="198000"/>
              </a:tblGrid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05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pt-BR" sz="105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29662785"/>
              </p:ext>
            </p:extLst>
          </p:nvPr>
        </p:nvGraphicFramePr>
        <p:xfrm>
          <a:off x="468641" y="1665350"/>
          <a:ext cx="1782000" cy="178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000"/>
                <a:gridCol w="198000"/>
                <a:gridCol w="198000"/>
                <a:gridCol w="198000"/>
                <a:gridCol w="198000"/>
                <a:gridCol w="198000"/>
                <a:gridCol w="198000"/>
                <a:gridCol w="198000"/>
                <a:gridCol w="198000"/>
              </a:tblGrid>
              <a:tr h="198000">
                <a:tc>
                  <a:txBody>
                    <a:bodyPr/>
                    <a:lstStyle/>
                    <a:p>
                      <a:pPr algn="ctr"/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05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pt-BR" sz="105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05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pt-BR" sz="105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cxnSp>
        <p:nvCxnSpPr>
          <p:cNvPr id="26" name="Conector de seta reta 25"/>
          <p:cNvCxnSpPr/>
          <p:nvPr/>
        </p:nvCxnSpPr>
        <p:spPr>
          <a:xfrm>
            <a:off x="665039" y="1860284"/>
            <a:ext cx="1782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/>
          <p:cNvCxnSpPr/>
          <p:nvPr/>
        </p:nvCxnSpPr>
        <p:spPr>
          <a:xfrm>
            <a:off x="665039" y="1860284"/>
            <a:ext cx="0" cy="17820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ixaDeTexto 27"/>
          <p:cNvSpPr txBox="1"/>
          <p:nvPr/>
        </p:nvSpPr>
        <p:spPr>
          <a:xfrm>
            <a:off x="1298982" y="3456844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i="1" dirty="0" smtClean="0"/>
              <a:t>A</a:t>
            </a:r>
            <a:endParaRPr lang="pt-BR" i="1" dirty="0"/>
          </a:p>
        </p:txBody>
      </p:sp>
      <p:grpSp>
        <p:nvGrpSpPr>
          <p:cNvPr id="29" name="Grupo 28"/>
          <p:cNvGrpSpPr/>
          <p:nvPr/>
        </p:nvGrpSpPr>
        <p:grpSpPr>
          <a:xfrm>
            <a:off x="6696962" y="1665382"/>
            <a:ext cx="1978398" cy="1976934"/>
            <a:chOff x="-100839" y="1015048"/>
            <a:chExt cx="1978398" cy="1976934"/>
          </a:xfrm>
        </p:grpSpPr>
        <p:graphicFrame>
          <p:nvGraphicFramePr>
            <p:cNvPr id="30" name="Espaço Reservado para Conteúdo 2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511081730"/>
                </p:ext>
              </p:extLst>
            </p:nvPr>
          </p:nvGraphicFramePr>
          <p:xfrm>
            <a:off x="-100839" y="1015048"/>
            <a:ext cx="1782000" cy="1782000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198000"/>
                  <a:gridCol w="198000"/>
                  <a:gridCol w="198000"/>
                  <a:gridCol w="198000"/>
                  <a:gridCol w="198000"/>
                  <a:gridCol w="198000"/>
                  <a:gridCol w="198000"/>
                  <a:gridCol w="198000"/>
                  <a:gridCol w="198000"/>
                </a:tblGrid>
                <a:tr h="198000"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i="1" dirty="0" smtClean="0">
                            <a:solidFill>
                              <a:schemeClr val="tx1"/>
                            </a:solidFill>
                          </a:rPr>
                          <a:t>0</a:t>
                        </a:r>
                        <a:endParaRPr lang="pt-BR" sz="1050" b="0" i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i="1" dirty="0" smtClean="0">
                            <a:solidFill>
                              <a:schemeClr val="tx1"/>
                            </a:solidFill>
                          </a:rPr>
                          <a:t>1</a:t>
                        </a:r>
                        <a:endParaRPr lang="pt-BR" sz="1050" b="0" i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i="1" dirty="0" smtClean="0">
                            <a:solidFill>
                              <a:schemeClr val="tx1"/>
                            </a:solidFill>
                          </a:rPr>
                          <a:t>2</a:t>
                        </a:r>
                        <a:endParaRPr lang="pt-BR" sz="1050" b="0" i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i="1" dirty="0" smtClean="0">
                            <a:solidFill>
                              <a:schemeClr val="tx1"/>
                            </a:solidFill>
                          </a:rPr>
                          <a:t>3</a:t>
                        </a:r>
                        <a:endParaRPr lang="pt-BR" sz="1050" b="0" i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i="1" dirty="0" smtClean="0">
                            <a:solidFill>
                              <a:schemeClr val="tx1"/>
                            </a:solidFill>
                          </a:rPr>
                          <a:t>4</a:t>
                        </a:r>
                        <a:endParaRPr lang="pt-BR" sz="1050" b="0" i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i="1" dirty="0" smtClean="0">
                            <a:solidFill>
                              <a:schemeClr val="tx1"/>
                            </a:solidFill>
                          </a:rPr>
                          <a:t>5</a:t>
                        </a:r>
                        <a:endParaRPr lang="pt-BR" sz="1050" b="0" i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i="1" dirty="0" smtClean="0">
                            <a:solidFill>
                              <a:schemeClr val="tx1"/>
                            </a:solidFill>
                          </a:rPr>
                          <a:t>6</a:t>
                        </a:r>
                        <a:endParaRPr lang="pt-BR" sz="1050" b="0" i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i="1" dirty="0" smtClean="0">
                            <a:solidFill>
                              <a:schemeClr val="tx1"/>
                            </a:solidFill>
                          </a:rPr>
                          <a:t>7</a:t>
                        </a:r>
                        <a:endParaRPr lang="pt-BR" sz="1050" b="0" i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</a:tr>
                <a:tr h="198000"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i="1" dirty="0" smtClean="0">
                            <a:solidFill>
                              <a:schemeClr val="tx1"/>
                            </a:solidFill>
                          </a:rPr>
                          <a:t>0</a:t>
                        </a:r>
                        <a:endParaRPr lang="pt-BR" sz="1050" b="0" i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</a:tr>
                <a:tr h="198000"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i="1" dirty="0" smtClean="0">
                            <a:solidFill>
                              <a:schemeClr val="tx1"/>
                            </a:solidFill>
                          </a:rPr>
                          <a:t>1</a:t>
                        </a:r>
                        <a:endParaRPr lang="pt-BR" sz="1050" b="0" i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</a:tr>
                <a:tr h="198000"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i="1" dirty="0" smtClean="0">
                            <a:solidFill>
                              <a:schemeClr val="tx1"/>
                            </a:solidFill>
                          </a:rPr>
                          <a:t>2</a:t>
                        </a:r>
                        <a:endParaRPr lang="pt-BR" sz="1050" b="0" i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</a:tr>
                <a:tr h="198000"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i="1" dirty="0" smtClean="0">
                            <a:solidFill>
                              <a:schemeClr val="tx1"/>
                            </a:solidFill>
                          </a:rPr>
                          <a:t>3</a:t>
                        </a:r>
                        <a:endParaRPr lang="pt-BR" sz="1050" b="0" i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</a:tr>
                <a:tr h="198000"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i="1" dirty="0" smtClean="0">
                            <a:solidFill>
                              <a:schemeClr val="tx1"/>
                            </a:solidFill>
                          </a:rPr>
                          <a:t>4</a:t>
                        </a:r>
                        <a:endParaRPr lang="pt-BR" sz="1050" b="0" i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</a:tr>
                <a:tr h="198000"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i="1" dirty="0" smtClean="0">
                            <a:solidFill>
                              <a:schemeClr val="tx1"/>
                            </a:solidFill>
                          </a:rPr>
                          <a:t>5</a:t>
                        </a:r>
                        <a:endParaRPr lang="pt-BR" sz="1050" b="0" i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</a:tr>
                <a:tr h="198000"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i="1" dirty="0" smtClean="0">
                            <a:solidFill>
                              <a:schemeClr val="tx1"/>
                            </a:solidFill>
                          </a:rPr>
                          <a:t>6</a:t>
                        </a:r>
                        <a:endParaRPr lang="pt-BR" sz="1050" b="0" i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</a:tr>
                <a:tr h="198000"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i="1" dirty="0" smtClean="0">
                            <a:solidFill>
                              <a:schemeClr val="tx1"/>
                            </a:solidFill>
                          </a:rPr>
                          <a:t>7</a:t>
                        </a:r>
                        <a:endParaRPr lang="pt-BR" sz="1050" b="0" i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</a:tr>
              </a:tbl>
            </a:graphicData>
          </a:graphic>
        </p:graphicFrame>
        <p:cxnSp>
          <p:nvCxnSpPr>
            <p:cNvPr id="31" name="Conector de seta reta 30"/>
            <p:cNvCxnSpPr/>
            <p:nvPr/>
          </p:nvCxnSpPr>
          <p:spPr>
            <a:xfrm>
              <a:off x="95559" y="1209982"/>
              <a:ext cx="1782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de seta reta 31"/>
            <p:cNvCxnSpPr/>
            <p:nvPr/>
          </p:nvCxnSpPr>
          <p:spPr>
            <a:xfrm>
              <a:off x="95559" y="1209982"/>
              <a:ext cx="0" cy="17820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ixaDeTexto 32"/>
              <p:cNvSpPr txBox="1"/>
              <p:nvPr/>
            </p:nvSpPr>
            <p:spPr>
              <a:xfrm>
                <a:off x="7250080" y="3456844"/>
                <a:ext cx="87216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𝐴</m:t>
                      </m:r>
                      <m:r>
                        <a:rPr lang="pt-BR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⊕</m:t>
                      </m:r>
                      <m:r>
                        <a:rPr lang="pt-BR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𝐵</m:t>
                      </m:r>
                    </m:oMath>
                  </m:oMathPara>
                </a14:m>
                <a:endParaRPr lang="pt-BR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CaixaDeTexto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0080" y="3456844"/>
                <a:ext cx="872162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491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4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76272402"/>
              </p:ext>
            </p:extLst>
          </p:nvPr>
        </p:nvGraphicFramePr>
        <p:xfrm>
          <a:off x="2915680" y="2128250"/>
          <a:ext cx="864000" cy="86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5" name="CaixaDeTexto 34"/>
          <p:cNvSpPr txBox="1"/>
          <p:nvPr/>
        </p:nvSpPr>
        <p:spPr>
          <a:xfrm>
            <a:off x="3188822" y="3456844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i="1" dirty="0" smtClean="0"/>
              <a:t>B</a:t>
            </a:r>
            <a:endParaRPr lang="pt-BR" i="1" dirty="0"/>
          </a:p>
        </p:txBody>
      </p:sp>
    </p:spTree>
    <p:extLst>
      <p:ext uri="{BB962C8B-B14F-4D97-AF65-F5344CB8AC3E}">
        <p14:creationId xmlns:p14="http://schemas.microsoft.com/office/powerpoint/2010/main" val="1613198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Dilatação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pt-BR" i="1">
                        <a:latin typeface="Cambria Math"/>
                      </a:rPr>
                      <m:t>𝐴</m:t>
                    </m:r>
                    <m:r>
                      <a:rPr lang="pt-BR" i="1">
                        <a:latin typeface="Cambria Math"/>
                        <a:ea typeface="Cambria Math"/>
                      </a:rPr>
                      <m:t>⊕</m:t>
                    </m:r>
                    <m:r>
                      <a:rPr lang="pt-BR" i="1">
                        <a:latin typeface="Cambria Math"/>
                        <a:ea typeface="Cambria Math"/>
                      </a:rPr>
                      <m:t>𝐵</m:t>
                    </m:r>
                    <m:r>
                      <a:rPr lang="pt-BR" i="1">
                        <a:latin typeface="Cambria Math"/>
                        <a:ea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pt-BR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pt-BR" i="1">
                            <a:latin typeface="Cambria Math"/>
                            <a:ea typeface="Cambria Math"/>
                          </a:rPr>
                          <m:t>𝑧</m:t>
                        </m:r>
                      </m:e>
                      <m:e>
                        <m:sSub>
                          <m:sSubPr>
                            <m:ctrlPr>
                              <a:rPr lang="pt-BR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/>
                                <a:ea typeface="Cambria Math"/>
                              </a:rPr>
                              <m:t>(</m:t>
                            </m:r>
                            <m:acc>
                              <m:accPr>
                                <m:chr m:val="̂"/>
                                <m:ctrlPr>
                                  <a:rPr lang="pt-BR" i="1">
                                    <a:latin typeface="Cambria Math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pt-BR" i="1">
                                    <a:latin typeface="Cambria Math"/>
                                    <a:ea typeface="Cambria Math"/>
                                  </a:rPr>
                                  <m:t>𝐵</m:t>
                                </m:r>
                              </m:e>
                            </m:acc>
                            <m:r>
                              <a:rPr lang="pt-BR" i="1">
                                <a:latin typeface="Cambria Math"/>
                              </a:rPr>
                              <m:t>)</m:t>
                            </m:r>
                          </m:e>
                          <m:sub>
                            <m:r>
                              <a:rPr lang="pt-BR" i="1">
                                <a:latin typeface="Cambria Math"/>
                                <a:ea typeface="Cambria Math"/>
                              </a:rPr>
                              <m:t>𝑧</m:t>
                            </m:r>
                          </m:sub>
                        </m:sSub>
                        <m:r>
                          <a:rPr lang="pt-BR" i="1">
                            <a:latin typeface="Cambria Math"/>
                            <a:ea typeface="Cambria Math"/>
                          </a:rPr>
                          <m:t>⋂</m:t>
                        </m:r>
                        <m:r>
                          <a:rPr lang="pt-BR" i="1">
                            <a:latin typeface="Cambria Math"/>
                            <a:ea typeface="Cambria Math"/>
                          </a:rPr>
                          <m:t>𝐴</m:t>
                        </m:r>
                        <m:r>
                          <a:rPr lang="pt-BR" i="1">
                            <a:latin typeface="Cambria Math"/>
                            <a:ea typeface="Cambria Math"/>
                          </a:rPr>
                          <m:t>≠∅</m:t>
                        </m:r>
                      </m:e>
                    </m:d>
                  </m:oMath>
                </a14:m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4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38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 Prof. João F. Mari – joaofmari.github.io – SIN392 (2023)</a:t>
            </a:r>
            <a:endParaRPr lang="pt-BR" dirty="0"/>
          </a:p>
        </p:txBody>
      </p:sp>
      <p:graphicFrame>
        <p:nvGraphicFramePr>
          <p:cNvPr id="25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95589739"/>
              </p:ext>
            </p:extLst>
          </p:nvPr>
        </p:nvGraphicFramePr>
        <p:xfrm>
          <a:off x="468641" y="1665350"/>
          <a:ext cx="1782000" cy="178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000"/>
                <a:gridCol w="198000"/>
                <a:gridCol w="198000"/>
                <a:gridCol w="198000"/>
                <a:gridCol w="198000"/>
                <a:gridCol w="198000"/>
                <a:gridCol w="198000"/>
                <a:gridCol w="198000"/>
                <a:gridCol w="198000"/>
              </a:tblGrid>
              <a:tr h="198000">
                <a:tc>
                  <a:txBody>
                    <a:bodyPr/>
                    <a:lstStyle/>
                    <a:p>
                      <a:pPr algn="ctr"/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05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05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pt-BR" sz="105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pt-BR" sz="105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pt-BR" sz="105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pt-BR" sz="105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pt-BR" sz="105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05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05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pt-BR" sz="105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05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pt-BR" sz="105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pt-BR" sz="105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pt-BR" sz="105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pt-BR" sz="105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05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pt-BR" sz="105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pt-BR" sz="105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cxnSp>
        <p:nvCxnSpPr>
          <p:cNvPr id="26" name="Conector de seta reta 25"/>
          <p:cNvCxnSpPr/>
          <p:nvPr/>
        </p:nvCxnSpPr>
        <p:spPr>
          <a:xfrm>
            <a:off x="665039" y="1860284"/>
            <a:ext cx="1782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/>
          <p:cNvCxnSpPr/>
          <p:nvPr/>
        </p:nvCxnSpPr>
        <p:spPr>
          <a:xfrm>
            <a:off x="665039" y="1860284"/>
            <a:ext cx="0" cy="17820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ixaDeTexto 27"/>
          <p:cNvSpPr txBox="1"/>
          <p:nvPr/>
        </p:nvSpPr>
        <p:spPr>
          <a:xfrm>
            <a:off x="1298982" y="3456844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i="1" dirty="0" smtClean="0"/>
              <a:t>A</a:t>
            </a:r>
            <a:endParaRPr lang="pt-BR" i="1" dirty="0"/>
          </a:p>
        </p:txBody>
      </p:sp>
      <p:grpSp>
        <p:nvGrpSpPr>
          <p:cNvPr id="29" name="Grupo 28"/>
          <p:cNvGrpSpPr/>
          <p:nvPr/>
        </p:nvGrpSpPr>
        <p:grpSpPr>
          <a:xfrm>
            <a:off x="6696962" y="1665382"/>
            <a:ext cx="1978398" cy="1976934"/>
            <a:chOff x="-100839" y="1015048"/>
            <a:chExt cx="1978398" cy="1976934"/>
          </a:xfrm>
        </p:grpSpPr>
        <p:graphicFrame>
          <p:nvGraphicFramePr>
            <p:cNvPr id="30" name="Espaço Reservado para Conteúdo 2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113461108"/>
                </p:ext>
              </p:extLst>
            </p:nvPr>
          </p:nvGraphicFramePr>
          <p:xfrm>
            <a:off x="-100839" y="1015048"/>
            <a:ext cx="1782000" cy="1782000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198000"/>
                  <a:gridCol w="198000"/>
                  <a:gridCol w="198000"/>
                  <a:gridCol w="198000"/>
                  <a:gridCol w="198000"/>
                  <a:gridCol w="198000"/>
                  <a:gridCol w="198000"/>
                  <a:gridCol w="198000"/>
                  <a:gridCol w="198000"/>
                </a:tblGrid>
                <a:tr h="198000"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i="1" dirty="0" smtClean="0">
                            <a:solidFill>
                              <a:schemeClr val="tx1"/>
                            </a:solidFill>
                          </a:rPr>
                          <a:t>0</a:t>
                        </a:r>
                        <a:endParaRPr lang="pt-BR" sz="1050" b="0" i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i="1" dirty="0" smtClean="0">
                            <a:solidFill>
                              <a:schemeClr val="tx1"/>
                            </a:solidFill>
                          </a:rPr>
                          <a:t>1</a:t>
                        </a:r>
                        <a:endParaRPr lang="pt-BR" sz="1050" b="0" i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i="1" dirty="0" smtClean="0">
                            <a:solidFill>
                              <a:schemeClr val="tx1"/>
                            </a:solidFill>
                          </a:rPr>
                          <a:t>2</a:t>
                        </a:r>
                        <a:endParaRPr lang="pt-BR" sz="1050" b="0" i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i="1" dirty="0" smtClean="0">
                            <a:solidFill>
                              <a:schemeClr val="tx1"/>
                            </a:solidFill>
                          </a:rPr>
                          <a:t>3</a:t>
                        </a:r>
                        <a:endParaRPr lang="pt-BR" sz="1050" b="0" i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i="1" dirty="0" smtClean="0">
                            <a:solidFill>
                              <a:schemeClr val="tx1"/>
                            </a:solidFill>
                          </a:rPr>
                          <a:t>4</a:t>
                        </a:r>
                        <a:endParaRPr lang="pt-BR" sz="1050" b="0" i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i="1" dirty="0" smtClean="0">
                            <a:solidFill>
                              <a:schemeClr val="tx1"/>
                            </a:solidFill>
                          </a:rPr>
                          <a:t>5</a:t>
                        </a:r>
                        <a:endParaRPr lang="pt-BR" sz="1050" b="0" i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i="1" dirty="0" smtClean="0">
                            <a:solidFill>
                              <a:schemeClr val="tx1"/>
                            </a:solidFill>
                          </a:rPr>
                          <a:t>6</a:t>
                        </a:r>
                        <a:endParaRPr lang="pt-BR" sz="1050" b="0" i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i="1" dirty="0" smtClean="0">
                            <a:solidFill>
                              <a:schemeClr val="tx1"/>
                            </a:solidFill>
                          </a:rPr>
                          <a:t>7</a:t>
                        </a:r>
                        <a:endParaRPr lang="pt-BR" sz="1050" b="0" i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</a:tr>
                <a:tr h="198000"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i="1" dirty="0" smtClean="0">
                            <a:solidFill>
                              <a:schemeClr val="tx1"/>
                            </a:solidFill>
                          </a:rPr>
                          <a:t>0</a:t>
                        </a:r>
                        <a:endParaRPr lang="pt-BR" sz="1050" b="0" i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</a:tr>
                <a:tr h="198000"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i="1" dirty="0" smtClean="0">
                            <a:solidFill>
                              <a:schemeClr val="tx1"/>
                            </a:solidFill>
                          </a:rPr>
                          <a:t>1</a:t>
                        </a:r>
                        <a:endParaRPr lang="pt-BR" sz="1050" b="0" i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</a:tr>
                <a:tr h="198000"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i="1" dirty="0" smtClean="0">
                            <a:solidFill>
                              <a:schemeClr val="tx1"/>
                            </a:solidFill>
                          </a:rPr>
                          <a:t>2</a:t>
                        </a:r>
                        <a:endParaRPr lang="pt-BR" sz="1050" b="0" i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</a:tr>
                <a:tr h="198000"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i="1" dirty="0" smtClean="0">
                            <a:solidFill>
                              <a:schemeClr val="tx1"/>
                            </a:solidFill>
                          </a:rPr>
                          <a:t>3</a:t>
                        </a:r>
                        <a:endParaRPr lang="pt-BR" sz="1050" b="0" i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</a:tr>
                <a:tr h="198000"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i="1" dirty="0" smtClean="0">
                            <a:solidFill>
                              <a:schemeClr val="tx1"/>
                            </a:solidFill>
                          </a:rPr>
                          <a:t>4</a:t>
                        </a:r>
                        <a:endParaRPr lang="pt-BR" sz="1050" b="0" i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</a:tr>
                <a:tr h="198000"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i="1" dirty="0" smtClean="0">
                            <a:solidFill>
                              <a:schemeClr val="tx1"/>
                            </a:solidFill>
                          </a:rPr>
                          <a:t>5</a:t>
                        </a:r>
                        <a:endParaRPr lang="pt-BR" sz="1050" b="0" i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</a:tr>
                <a:tr h="198000"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i="1" dirty="0" smtClean="0">
                            <a:solidFill>
                              <a:schemeClr val="tx1"/>
                            </a:solidFill>
                          </a:rPr>
                          <a:t>6</a:t>
                        </a:r>
                        <a:endParaRPr lang="pt-BR" sz="1050" b="0" i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</a:tr>
                <a:tr h="198000"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i="1" dirty="0" smtClean="0">
                            <a:solidFill>
                              <a:schemeClr val="tx1"/>
                            </a:solidFill>
                          </a:rPr>
                          <a:t>7</a:t>
                        </a:r>
                        <a:endParaRPr lang="pt-BR" sz="1050" b="0" i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</a:tr>
              </a:tbl>
            </a:graphicData>
          </a:graphic>
        </p:graphicFrame>
        <p:cxnSp>
          <p:nvCxnSpPr>
            <p:cNvPr id="31" name="Conector de seta reta 30"/>
            <p:cNvCxnSpPr/>
            <p:nvPr/>
          </p:nvCxnSpPr>
          <p:spPr>
            <a:xfrm>
              <a:off x="95559" y="1209982"/>
              <a:ext cx="1782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de seta reta 31"/>
            <p:cNvCxnSpPr/>
            <p:nvPr/>
          </p:nvCxnSpPr>
          <p:spPr>
            <a:xfrm>
              <a:off x="95559" y="1209982"/>
              <a:ext cx="0" cy="17820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ixaDeTexto 32"/>
              <p:cNvSpPr txBox="1"/>
              <p:nvPr/>
            </p:nvSpPr>
            <p:spPr>
              <a:xfrm>
                <a:off x="7250080" y="3456844"/>
                <a:ext cx="87216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𝐴</m:t>
                      </m:r>
                      <m:r>
                        <a:rPr lang="pt-BR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⊕</m:t>
                      </m:r>
                      <m:r>
                        <a:rPr lang="pt-BR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𝐵</m:t>
                      </m:r>
                    </m:oMath>
                  </m:oMathPara>
                </a14:m>
                <a:endParaRPr lang="pt-BR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CaixaDeTexto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0080" y="3456844"/>
                <a:ext cx="872162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491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4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7165667"/>
              </p:ext>
            </p:extLst>
          </p:nvPr>
        </p:nvGraphicFramePr>
        <p:xfrm>
          <a:off x="2915680" y="2128250"/>
          <a:ext cx="864000" cy="86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5" name="CaixaDeTexto 34"/>
          <p:cNvSpPr txBox="1"/>
          <p:nvPr/>
        </p:nvSpPr>
        <p:spPr>
          <a:xfrm>
            <a:off x="3188822" y="3456844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i="1" dirty="0" smtClean="0"/>
              <a:t>B</a:t>
            </a:r>
            <a:endParaRPr lang="pt-BR" i="1" dirty="0"/>
          </a:p>
        </p:txBody>
      </p:sp>
      <p:cxnSp>
        <p:nvCxnSpPr>
          <p:cNvPr id="37" name="Conector reto 36"/>
          <p:cNvCxnSpPr/>
          <p:nvPr/>
        </p:nvCxnSpPr>
        <p:spPr>
          <a:xfrm>
            <a:off x="0" y="2241707"/>
            <a:ext cx="0" cy="10081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1330290"/>
              </p:ext>
            </p:extLst>
          </p:nvPr>
        </p:nvGraphicFramePr>
        <p:xfrm>
          <a:off x="4248321" y="1755763"/>
          <a:ext cx="1980000" cy="19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000"/>
                <a:gridCol w="198000"/>
                <a:gridCol w="198000"/>
                <a:gridCol w="198000"/>
                <a:gridCol w="198000"/>
                <a:gridCol w="198000"/>
                <a:gridCol w="198000"/>
                <a:gridCol w="198000"/>
                <a:gridCol w="198000"/>
                <a:gridCol w="198000"/>
              </a:tblGrid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05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pt-BR" sz="105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3713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Dilatação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pt-BR" i="1">
                        <a:latin typeface="Cambria Math"/>
                      </a:rPr>
                      <m:t>𝐴</m:t>
                    </m:r>
                    <m:r>
                      <a:rPr lang="pt-BR" i="1">
                        <a:latin typeface="Cambria Math"/>
                        <a:ea typeface="Cambria Math"/>
                      </a:rPr>
                      <m:t>⊕</m:t>
                    </m:r>
                    <m:r>
                      <a:rPr lang="pt-BR" i="1">
                        <a:latin typeface="Cambria Math"/>
                        <a:ea typeface="Cambria Math"/>
                      </a:rPr>
                      <m:t>𝐵</m:t>
                    </m:r>
                    <m:r>
                      <a:rPr lang="pt-BR" i="1">
                        <a:latin typeface="Cambria Math"/>
                        <a:ea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pt-BR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pt-BR" i="1">
                            <a:latin typeface="Cambria Math"/>
                            <a:ea typeface="Cambria Math"/>
                          </a:rPr>
                          <m:t>𝑧</m:t>
                        </m:r>
                      </m:e>
                      <m:e>
                        <m:sSub>
                          <m:sSubPr>
                            <m:ctrlPr>
                              <a:rPr lang="pt-BR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/>
                                <a:ea typeface="Cambria Math"/>
                              </a:rPr>
                              <m:t>(</m:t>
                            </m:r>
                            <m:acc>
                              <m:accPr>
                                <m:chr m:val="̂"/>
                                <m:ctrlPr>
                                  <a:rPr lang="pt-BR" i="1">
                                    <a:latin typeface="Cambria Math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pt-BR" i="1">
                                    <a:latin typeface="Cambria Math"/>
                                    <a:ea typeface="Cambria Math"/>
                                  </a:rPr>
                                  <m:t>𝐵</m:t>
                                </m:r>
                              </m:e>
                            </m:acc>
                            <m:r>
                              <a:rPr lang="pt-BR" i="1">
                                <a:latin typeface="Cambria Math"/>
                              </a:rPr>
                              <m:t>)</m:t>
                            </m:r>
                          </m:e>
                          <m:sub>
                            <m:r>
                              <a:rPr lang="pt-BR" i="1">
                                <a:latin typeface="Cambria Math"/>
                                <a:ea typeface="Cambria Math"/>
                              </a:rPr>
                              <m:t>𝑧</m:t>
                            </m:r>
                          </m:sub>
                        </m:sSub>
                        <m:r>
                          <a:rPr lang="pt-BR" i="1">
                            <a:latin typeface="Cambria Math"/>
                            <a:ea typeface="Cambria Math"/>
                          </a:rPr>
                          <m:t>⋂</m:t>
                        </m:r>
                        <m:r>
                          <a:rPr lang="pt-BR" i="1">
                            <a:latin typeface="Cambria Math"/>
                            <a:ea typeface="Cambria Math"/>
                          </a:rPr>
                          <m:t>𝐴</m:t>
                        </m:r>
                        <m:r>
                          <a:rPr lang="pt-BR" i="1">
                            <a:latin typeface="Cambria Math"/>
                            <a:ea typeface="Cambria Math"/>
                          </a:rPr>
                          <m:t>≠∅</m:t>
                        </m:r>
                      </m:e>
                    </m:d>
                  </m:oMath>
                </a14:m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4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39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 Prof. João F. Mari – joaofmari.github.io – SIN392 (2023)</a:t>
            </a:r>
            <a:endParaRPr lang="pt-BR" dirty="0"/>
          </a:p>
        </p:txBody>
      </p:sp>
      <p:graphicFrame>
        <p:nvGraphicFramePr>
          <p:cNvPr id="25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07766217"/>
              </p:ext>
            </p:extLst>
          </p:nvPr>
        </p:nvGraphicFramePr>
        <p:xfrm>
          <a:off x="468641" y="1665350"/>
          <a:ext cx="1782000" cy="178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000"/>
                <a:gridCol w="198000"/>
                <a:gridCol w="198000"/>
                <a:gridCol w="198000"/>
                <a:gridCol w="198000"/>
                <a:gridCol w="198000"/>
                <a:gridCol w="198000"/>
                <a:gridCol w="198000"/>
                <a:gridCol w="198000"/>
              </a:tblGrid>
              <a:tr h="198000">
                <a:tc>
                  <a:txBody>
                    <a:bodyPr/>
                    <a:lstStyle/>
                    <a:p>
                      <a:pPr algn="ctr"/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05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pt-BR" sz="105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05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pt-BR" sz="105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cxnSp>
        <p:nvCxnSpPr>
          <p:cNvPr id="26" name="Conector de seta reta 25"/>
          <p:cNvCxnSpPr/>
          <p:nvPr/>
        </p:nvCxnSpPr>
        <p:spPr>
          <a:xfrm>
            <a:off x="665039" y="1860284"/>
            <a:ext cx="1782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/>
          <p:cNvCxnSpPr/>
          <p:nvPr/>
        </p:nvCxnSpPr>
        <p:spPr>
          <a:xfrm>
            <a:off x="665039" y="1860284"/>
            <a:ext cx="0" cy="17820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ixaDeTexto 27"/>
          <p:cNvSpPr txBox="1"/>
          <p:nvPr/>
        </p:nvSpPr>
        <p:spPr>
          <a:xfrm>
            <a:off x="1298982" y="3456844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i="1" dirty="0" smtClean="0"/>
              <a:t>A</a:t>
            </a:r>
            <a:endParaRPr lang="pt-BR" i="1" dirty="0"/>
          </a:p>
        </p:txBody>
      </p:sp>
      <p:grpSp>
        <p:nvGrpSpPr>
          <p:cNvPr id="29" name="Grupo 28"/>
          <p:cNvGrpSpPr/>
          <p:nvPr/>
        </p:nvGrpSpPr>
        <p:grpSpPr>
          <a:xfrm>
            <a:off x="6696962" y="1665382"/>
            <a:ext cx="1978398" cy="1976934"/>
            <a:chOff x="-100839" y="1015048"/>
            <a:chExt cx="1978398" cy="1976934"/>
          </a:xfrm>
        </p:grpSpPr>
        <p:graphicFrame>
          <p:nvGraphicFramePr>
            <p:cNvPr id="30" name="Espaço Reservado para Conteúdo 2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839875553"/>
                </p:ext>
              </p:extLst>
            </p:nvPr>
          </p:nvGraphicFramePr>
          <p:xfrm>
            <a:off x="-100839" y="1015048"/>
            <a:ext cx="1782000" cy="1782000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198000"/>
                  <a:gridCol w="198000"/>
                  <a:gridCol w="198000"/>
                  <a:gridCol w="198000"/>
                  <a:gridCol w="198000"/>
                  <a:gridCol w="198000"/>
                  <a:gridCol w="198000"/>
                  <a:gridCol w="198000"/>
                  <a:gridCol w="198000"/>
                </a:tblGrid>
                <a:tr h="198000"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i="1" dirty="0" smtClean="0">
                            <a:solidFill>
                              <a:schemeClr val="tx1"/>
                            </a:solidFill>
                          </a:rPr>
                          <a:t>0</a:t>
                        </a:r>
                        <a:endParaRPr lang="pt-BR" sz="1050" b="0" i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i="1" dirty="0" smtClean="0">
                            <a:solidFill>
                              <a:schemeClr val="tx1"/>
                            </a:solidFill>
                          </a:rPr>
                          <a:t>1</a:t>
                        </a:r>
                        <a:endParaRPr lang="pt-BR" sz="1050" b="0" i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i="1" dirty="0" smtClean="0">
                            <a:solidFill>
                              <a:schemeClr val="tx1"/>
                            </a:solidFill>
                          </a:rPr>
                          <a:t>2</a:t>
                        </a:r>
                        <a:endParaRPr lang="pt-BR" sz="1050" b="0" i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i="1" dirty="0" smtClean="0">
                            <a:solidFill>
                              <a:schemeClr val="tx1"/>
                            </a:solidFill>
                          </a:rPr>
                          <a:t>3</a:t>
                        </a:r>
                        <a:endParaRPr lang="pt-BR" sz="1050" b="0" i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i="1" dirty="0" smtClean="0">
                            <a:solidFill>
                              <a:schemeClr val="tx1"/>
                            </a:solidFill>
                          </a:rPr>
                          <a:t>4</a:t>
                        </a:r>
                        <a:endParaRPr lang="pt-BR" sz="1050" b="0" i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i="1" dirty="0" smtClean="0">
                            <a:solidFill>
                              <a:schemeClr val="tx1"/>
                            </a:solidFill>
                          </a:rPr>
                          <a:t>5</a:t>
                        </a:r>
                        <a:endParaRPr lang="pt-BR" sz="1050" b="0" i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i="1" dirty="0" smtClean="0">
                            <a:solidFill>
                              <a:schemeClr val="tx1"/>
                            </a:solidFill>
                          </a:rPr>
                          <a:t>6</a:t>
                        </a:r>
                        <a:endParaRPr lang="pt-BR" sz="1050" b="0" i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i="1" dirty="0" smtClean="0">
                            <a:solidFill>
                              <a:schemeClr val="tx1"/>
                            </a:solidFill>
                          </a:rPr>
                          <a:t>7</a:t>
                        </a:r>
                        <a:endParaRPr lang="pt-BR" sz="1050" b="0" i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</a:tr>
                <a:tr h="198000"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i="1" dirty="0" smtClean="0">
                            <a:solidFill>
                              <a:schemeClr val="tx1"/>
                            </a:solidFill>
                          </a:rPr>
                          <a:t>0</a:t>
                        </a:r>
                        <a:endParaRPr lang="pt-BR" sz="1050" b="0" i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bg1"/>
                            </a:solidFill>
                          </a:rPr>
                          <a:t>0</a:t>
                        </a:r>
                        <a:endParaRPr lang="pt-BR" sz="105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tx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bg1"/>
                            </a:solidFill>
                          </a:rPr>
                          <a:t>0</a:t>
                        </a:r>
                        <a:endParaRPr lang="pt-BR" sz="105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tx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bg1"/>
                            </a:solidFill>
                          </a:rPr>
                          <a:t>0</a:t>
                        </a:r>
                        <a:endParaRPr lang="pt-BR" sz="105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tx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bg1"/>
                            </a:solidFill>
                          </a:rPr>
                          <a:t>0</a:t>
                        </a:r>
                        <a:endParaRPr lang="pt-BR" sz="105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tx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bg1"/>
                            </a:solidFill>
                          </a:rPr>
                          <a:t>0</a:t>
                        </a:r>
                        <a:endParaRPr lang="pt-BR" sz="105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tx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bg1"/>
                            </a:solidFill>
                          </a:rPr>
                          <a:t>0</a:t>
                        </a:r>
                        <a:endParaRPr lang="pt-BR" sz="105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tx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bg1"/>
                            </a:solidFill>
                          </a:rPr>
                          <a:t>0</a:t>
                        </a:r>
                        <a:endParaRPr lang="pt-BR" sz="105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tx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bg1"/>
                            </a:solidFill>
                          </a:rPr>
                          <a:t>0</a:t>
                        </a:r>
                        <a:endParaRPr lang="pt-BR" sz="105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tx1"/>
                      </a:solidFill>
                    </a:tcPr>
                  </a:tc>
                </a:tr>
                <a:tr h="198000"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i="1" dirty="0" smtClean="0">
                            <a:solidFill>
                              <a:schemeClr val="tx1"/>
                            </a:solidFill>
                          </a:rPr>
                          <a:t>1</a:t>
                        </a:r>
                        <a:endParaRPr lang="pt-BR" sz="1050" b="0" i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bg1"/>
                            </a:solidFill>
                          </a:rPr>
                          <a:t>0</a:t>
                        </a:r>
                        <a:endParaRPr lang="pt-BR" sz="105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tx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tx1"/>
                            </a:solidFill>
                          </a:rPr>
                          <a:t>1</a:t>
                        </a:r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tx1"/>
                            </a:solidFill>
                          </a:rPr>
                          <a:t>1</a:t>
                        </a:r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tx1"/>
                            </a:solidFill>
                          </a:rPr>
                          <a:t>1</a:t>
                        </a:r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tx1"/>
                            </a:solidFill>
                          </a:rPr>
                          <a:t>1</a:t>
                        </a:r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tx1"/>
                            </a:solidFill>
                          </a:rPr>
                          <a:t>1</a:t>
                        </a:r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tx1"/>
                            </a:solidFill>
                          </a:rPr>
                          <a:t>1</a:t>
                        </a:r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bg1"/>
                            </a:solidFill>
                          </a:rPr>
                          <a:t>0</a:t>
                        </a:r>
                        <a:endParaRPr lang="pt-BR" sz="105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tx1"/>
                      </a:solidFill>
                    </a:tcPr>
                  </a:tc>
                </a:tr>
                <a:tr h="198000"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i="1" dirty="0" smtClean="0">
                            <a:solidFill>
                              <a:schemeClr val="tx1"/>
                            </a:solidFill>
                          </a:rPr>
                          <a:t>2</a:t>
                        </a:r>
                        <a:endParaRPr lang="pt-BR" sz="1050" b="0" i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bg1"/>
                            </a:solidFill>
                          </a:rPr>
                          <a:t>0</a:t>
                        </a:r>
                        <a:endParaRPr lang="pt-BR" sz="105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tx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tx1"/>
                            </a:solidFill>
                          </a:rPr>
                          <a:t>1</a:t>
                        </a:r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tx1"/>
                            </a:solidFill>
                          </a:rPr>
                          <a:t>1</a:t>
                        </a:r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tx1"/>
                            </a:solidFill>
                          </a:rPr>
                          <a:t>1</a:t>
                        </a:r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tx1"/>
                            </a:solidFill>
                          </a:rPr>
                          <a:t>1</a:t>
                        </a:r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tx1"/>
                            </a:solidFill>
                          </a:rPr>
                          <a:t>1</a:t>
                        </a:r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tx1"/>
                            </a:solidFill>
                          </a:rPr>
                          <a:t>1</a:t>
                        </a:r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bg1"/>
                            </a:solidFill>
                          </a:rPr>
                          <a:t>0</a:t>
                        </a:r>
                        <a:endParaRPr lang="pt-BR" sz="105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tx1"/>
                      </a:solidFill>
                    </a:tcPr>
                  </a:tc>
                </a:tr>
                <a:tr h="198000"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i="1" dirty="0" smtClean="0">
                            <a:solidFill>
                              <a:schemeClr val="tx1"/>
                            </a:solidFill>
                          </a:rPr>
                          <a:t>3</a:t>
                        </a:r>
                        <a:endParaRPr lang="pt-BR" sz="1050" b="0" i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bg1"/>
                            </a:solidFill>
                          </a:rPr>
                          <a:t>0</a:t>
                        </a:r>
                        <a:endParaRPr lang="pt-BR" sz="105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tx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tx1"/>
                            </a:solidFill>
                          </a:rPr>
                          <a:t>1</a:t>
                        </a:r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tx1"/>
                            </a:solidFill>
                          </a:rPr>
                          <a:t>1</a:t>
                        </a:r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tx1"/>
                            </a:solidFill>
                          </a:rPr>
                          <a:t>1</a:t>
                        </a:r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tx1"/>
                            </a:solidFill>
                          </a:rPr>
                          <a:t>1</a:t>
                        </a:r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tx1"/>
                            </a:solidFill>
                          </a:rPr>
                          <a:t>1</a:t>
                        </a:r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tx1"/>
                            </a:solidFill>
                          </a:rPr>
                          <a:t>1</a:t>
                        </a:r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bg1"/>
                            </a:solidFill>
                          </a:rPr>
                          <a:t>0</a:t>
                        </a:r>
                        <a:endParaRPr lang="pt-BR" sz="105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tx1"/>
                      </a:solidFill>
                    </a:tcPr>
                  </a:tc>
                </a:tr>
                <a:tr h="198000"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i="1" dirty="0" smtClean="0">
                            <a:solidFill>
                              <a:schemeClr val="tx1"/>
                            </a:solidFill>
                          </a:rPr>
                          <a:t>4</a:t>
                        </a:r>
                        <a:endParaRPr lang="pt-BR" sz="1050" b="0" i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bg1"/>
                            </a:solidFill>
                          </a:rPr>
                          <a:t>0</a:t>
                        </a:r>
                        <a:endParaRPr lang="pt-BR" sz="105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tx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tx1"/>
                            </a:solidFill>
                          </a:rPr>
                          <a:t>1</a:t>
                        </a:r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tx1"/>
                            </a:solidFill>
                          </a:rPr>
                          <a:t>1</a:t>
                        </a:r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tx1"/>
                            </a:solidFill>
                          </a:rPr>
                          <a:t>1</a:t>
                        </a:r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tx1"/>
                            </a:solidFill>
                          </a:rPr>
                          <a:t>1</a:t>
                        </a:r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tx1"/>
                            </a:solidFill>
                          </a:rPr>
                          <a:t>1</a:t>
                        </a:r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tx1"/>
                            </a:solidFill>
                          </a:rPr>
                          <a:t>1</a:t>
                        </a:r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bg1"/>
                            </a:solidFill>
                          </a:rPr>
                          <a:t>0</a:t>
                        </a:r>
                        <a:endParaRPr lang="pt-BR" sz="105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tx1"/>
                      </a:solidFill>
                    </a:tcPr>
                  </a:tc>
                </a:tr>
                <a:tr h="198000"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i="1" dirty="0" smtClean="0">
                            <a:solidFill>
                              <a:schemeClr val="tx1"/>
                            </a:solidFill>
                          </a:rPr>
                          <a:t>5</a:t>
                        </a:r>
                        <a:endParaRPr lang="pt-BR" sz="1050" b="0" i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bg1"/>
                            </a:solidFill>
                          </a:rPr>
                          <a:t>0</a:t>
                        </a:r>
                        <a:endParaRPr lang="pt-BR" sz="105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tx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tx1"/>
                            </a:solidFill>
                          </a:rPr>
                          <a:t>1</a:t>
                        </a:r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tx1"/>
                            </a:solidFill>
                          </a:rPr>
                          <a:t>1</a:t>
                        </a:r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tx1"/>
                            </a:solidFill>
                          </a:rPr>
                          <a:t>1</a:t>
                        </a:r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tx1"/>
                            </a:solidFill>
                          </a:rPr>
                          <a:t>1</a:t>
                        </a:r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tx1"/>
                            </a:solidFill>
                          </a:rPr>
                          <a:t>1</a:t>
                        </a:r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tx1"/>
                            </a:solidFill>
                          </a:rPr>
                          <a:t>1</a:t>
                        </a:r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bg1"/>
                            </a:solidFill>
                          </a:rPr>
                          <a:t>0</a:t>
                        </a:r>
                        <a:endParaRPr lang="pt-BR" sz="105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tx1"/>
                      </a:solidFill>
                    </a:tcPr>
                  </a:tc>
                </a:tr>
                <a:tr h="198000"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i="1" dirty="0" smtClean="0">
                            <a:solidFill>
                              <a:schemeClr val="tx1"/>
                            </a:solidFill>
                          </a:rPr>
                          <a:t>6</a:t>
                        </a:r>
                        <a:endParaRPr lang="pt-BR" sz="1050" b="0" i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bg1"/>
                            </a:solidFill>
                          </a:rPr>
                          <a:t>0</a:t>
                        </a:r>
                        <a:endParaRPr lang="pt-BR" sz="105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tx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tx1"/>
                            </a:solidFill>
                          </a:rPr>
                          <a:t>1</a:t>
                        </a:r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tx1"/>
                            </a:solidFill>
                          </a:rPr>
                          <a:t>1</a:t>
                        </a:r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tx1"/>
                            </a:solidFill>
                          </a:rPr>
                          <a:t>1</a:t>
                        </a:r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tx1"/>
                            </a:solidFill>
                          </a:rPr>
                          <a:t>1</a:t>
                        </a:r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tx1"/>
                            </a:solidFill>
                          </a:rPr>
                          <a:t>1</a:t>
                        </a:r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tx1"/>
                            </a:solidFill>
                          </a:rPr>
                          <a:t>1</a:t>
                        </a:r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bg1"/>
                            </a:solidFill>
                          </a:rPr>
                          <a:t>0</a:t>
                        </a:r>
                        <a:endParaRPr lang="pt-BR" sz="105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tx1"/>
                      </a:solidFill>
                    </a:tcPr>
                  </a:tc>
                </a:tr>
                <a:tr h="198000"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i="1" dirty="0" smtClean="0">
                            <a:solidFill>
                              <a:schemeClr val="tx1"/>
                            </a:solidFill>
                          </a:rPr>
                          <a:t>7</a:t>
                        </a:r>
                        <a:endParaRPr lang="pt-BR" sz="1050" b="0" i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bg1"/>
                            </a:solidFill>
                          </a:rPr>
                          <a:t>0</a:t>
                        </a:r>
                        <a:endParaRPr lang="pt-BR" sz="105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tx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bg1"/>
                            </a:solidFill>
                          </a:rPr>
                          <a:t>0</a:t>
                        </a:r>
                        <a:endParaRPr lang="pt-BR" sz="105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tx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bg1"/>
                            </a:solidFill>
                          </a:rPr>
                          <a:t>0</a:t>
                        </a:r>
                        <a:endParaRPr lang="pt-BR" sz="105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tx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bg1"/>
                            </a:solidFill>
                          </a:rPr>
                          <a:t>0</a:t>
                        </a:r>
                        <a:endParaRPr lang="pt-BR" sz="105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tx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bg1"/>
                            </a:solidFill>
                          </a:rPr>
                          <a:t>0</a:t>
                        </a:r>
                        <a:endParaRPr lang="pt-BR" sz="105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tx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bg1"/>
                            </a:solidFill>
                          </a:rPr>
                          <a:t>0</a:t>
                        </a:r>
                        <a:endParaRPr lang="pt-BR" sz="105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tx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bg1"/>
                            </a:solidFill>
                          </a:rPr>
                          <a:t>0</a:t>
                        </a:r>
                        <a:endParaRPr lang="pt-BR" sz="105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tx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bg1"/>
                            </a:solidFill>
                          </a:rPr>
                          <a:t>0</a:t>
                        </a:r>
                        <a:endParaRPr lang="pt-BR" sz="105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tx1"/>
                      </a:solidFill>
                    </a:tcPr>
                  </a:tc>
                </a:tr>
              </a:tbl>
            </a:graphicData>
          </a:graphic>
        </p:graphicFrame>
        <p:cxnSp>
          <p:nvCxnSpPr>
            <p:cNvPr id="31" name="Conector de seta reta 30"/>
            <p:cNvCxnSpPr/>
            <p:nvPr/>
          </p:nvCxnSpPr>
          <p:spPr>
            <a:xfrm>
              <a:off x="95559" y="1209982"/>
              <a:ext cx="1782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de seta reta 31"/>
            <p:cNvCxnSpPr/>
            <p:nvPr/>
          </p:nvCxnSpPr>
          <p:spPr>
            <a:xfrm>
              <a:off x="95559" y="1209982"/>
              <a:ext cx="0" cy="17820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ixaDeTexto 32"/>
              <p:cNvSpPr txBox="1"/>
              <p:nvPr/>
            </p:nvSpPr>
            <p:spPr>
              <a:xfrm>
                <a:off x="7250080" y="3456844"/>
                <a:ext cx="87216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𝐴</m:t>
                      </m:r>
                      <m:r>
                        <a:rPr lang="pt-BR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⊕</m:t>
                      </m:r>
                      <m:r>
                        <a:rPr lang="pt-BR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𝐵</m:t>
                      </m:r>
                    </m:oMath>
                  </m:oMathPara>
                </a14:m>
                <a:endParaRPr lang="pt-BR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CaixaDeTexto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0080" y="3456844"/>
                <a:ext cx="872162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491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4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93603136"/>
              </p:ext>
            </p:extLst>
          </p:nvPr>
        </p:nvGraphicFramePr>
        <p:xfrm>
          <a:off x="2915680" y="2128250"/>
          <a:ext cx="864000" cy="86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5" name="CaixaDeTexto 34"/>
          <p:cNvSpPr txBox="1"/>
          <p:nvPr/>
        </p:nvSpPr>
        <p:spPr>
          <a:xfrm>
            <a:off x="3188822" y="3456844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i="1" dirty="0" smtClean="0"/>
              <a:t>B</a:t>
            </a:r>
            <a:endParaRPr lang="pt-BR" i="1" dirty="0"/>
          </a:p>
        </p:txBody>
      </p:sp>
      <p:graphicFrame>
        <p:nvGraphicFramePr>
          <p:cNvPr id="20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7553190"/>
              </p:ext>
            </p:extLst>
          </p:nvPr>
        </p:nvGraphicFramePr>
        <p:xfrm>
          <a:off x="4248321" y="1755763"/>
          <a:ext cx="1980000" cy="19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000"/>
                <a:gridCol w="198000"/>
                <a:gridCol w="198000"/>
                <a:gridCol w="198000"/>
                <a:gridCol w="198000"/>
                <a:gridCol w="198000"/>
                <a:gridCol w="198000"/>
                <a:gridCol w="198000"/>
                <a:gridCol w="198000"/>
                <a:gridCol w="198000"/>
              </a:tblGrid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05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pt-BR" sz="105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6643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Morfologia matemática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linguagem da morfologia matemática é a teoria dos conjuntos</a:t>
            </a:r>
          </a:p>
          <a:p>
            <a:pPr lvl="1"/>
            <a:r>
              <a:rPr lang="pt-BR" dirty="0"/>
              <a:t>Os objetos em uma imagem são representados como conjuntos</a:t>
            </a:r>
          </a:p>
          <a:p>
            <a:pPr lvl="1"/>
            <a:r>
              <a:rPr lang="pt-BR" dirty="0" smtClean="0"/>
              <a:t>O </a:t>
            </a:r>
            <a:r>
              <a:rPr lang="pt-BR" dirty="0"/>
              <a:t>conjunto de todos os pixels brancos (ou pretos, dependendo da convenção) em uma imagem binária é uma representação completa da imagem</a:t>
            </a:r>
          </a:p>
          <a:p>
            <a:endParaRPr lang="pt-BR" dirty="0"/>
          </a:p>
          <a:p>
            <a:r>
              <a:rPr lang="pt-BR" dirty="0"/>
              <a:t>Em imagens binárias esses conjuntos estão em Z</a:t>
            </a:r>
            <a:r>
              <a:rPr lang="pt-BR" baseline="30000" dirty="0"/>
              <a:t>2</a:t>
            </a:r>
          </a:p>
          <a:p>
            <a:pPr lvl="1"/>
            <a:r>
              <a:rPr lang="pt-BR" dirty="0"/>
              <a:t>Cada elemento do conjunto é um vetor bidimensional</a:t>
            </a:r>
          </a:p>
          <a:p>
            <a:pPr lvl="1"/>
            <a:r>
              <a:rPr lang="pt-BR" dirty="0" smtClean="0"/>
              <a:t>Cada </a:t>
            </a:r>
            <a:r>
              <a:rPr lang="pt-BR" dirty="0"/>
              <a:t>dimensão corresponde às coordenadas (x, y) de um pixel branco da imagem</a:t>
            </a:r>
          </a:p>
          <a:p>
            <a:endParaRPr lang="pt-BR" dirty="0"/>
          </a:p>
          <a:p>
            <a:r>
              <a:rPr lang="pt-BR" dirty="0"/>
              <a:t>As imagens em níveis de cinza podem ser representadas como conjuntos em Z</a:t>
            </a:r>
            <a:r>
              <a:rPr lang="pt-BR" baseline="30000" dirty="0"/>
              <a:t>3</a:t>
            </a:r>
          </a:p>
          <a:p>
            <a:pPr lvl="1"/>
            <a:r>
              <a:rPr lang="pt-BR" dirty="0"/>
              <a:t>Dois componentes de cada elemento referem-se às coordenadas do pixel</a:t>
            </a:r>
          </a:p>
          <a:p>
            <a:pPr lvl="1"/>
            <a:r>
              <a:rPr lang="pt-BR" dirty="0"/>
              <a:t>O terceiro corresponde ao seu valor discreto de </a:t>
            </a:r>
            <a:r>
              <a:rPr lang="pt-BR" dirty="0" smtClean="0"/>
              <a:t>intensidade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 Prof. João F. Mari – joaofmari.github.io – SIN392 (2023)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99460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Dilatação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pt-BR" i="1">
                        <a:latin typeface="Cambria Math"/>
                      </a:rPr>
                      <m:t>𝐴</m:t>
                    </m:r>
                    <m:r>
                      <a:rPr lang="pt-BR" i="1">
                        <a:latin typeface="Cambria Math"/>
                        <a:ea typeface="Cambria Math"/>
                      </a:rPr>
                      <m:t>⊕</m:t>
                    </m:r>
                    <m:r>
                      <a:rPr lang="pt-BR" i="1">
                        <a:latin typeface="Cambria Math"/>
                        <a:ea typeface="Cambria Math"/>
                      </a:rPr>
                      <m:t>𝐵</m:t>
                    </m:r>
                    <m:r>
                      <a:rPr lang="pt-BR" i="1">
                        <a:latin typeface="Cambria Math"/>
                        <a:ea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pt-BR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pt-BR" i="1">
                            <a:latin typeface="Cambria Math"/>
                            <a:ea typeface="Cambria Math"/>
                          </a:rPr>
                          <m:t>𝑧</m:t>
                        </m:r>
                      </m:e>
                      <m:e>
                        <m:sSub>
                          <m:sSubPr>
                            <m:ctrlPr>
                              <a:rPr lang="pt-BR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/>
                                <a:ea typeface="Cambria Math"/>
                              </a:rPr>
                              <m:t>(</m:t>
                            </m:r>
                            <m:acc>
                              <m:accPr>
                                <m:chr m:val="̂"/>
                                <m:ctrlPr>
                                  <a:rPr lang="pt-BR" i="1">
                                    <a:latin typeface="Cambria Math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pt-BR" i="1">
                                    <a:latin typeface="Cambria Math"/>
                                    <a:ea typeface="Cambria Math"/>
                                  </a:rPr>
                                  <m:t>𝐵</m:t>
                                </m:r>
                              </m:e>
                            </m:acc>
                            <m:r>
                              <a:rPr lang="pt-BR" i="1">
                                <a:latin typeface="Cambria Math"/>
                              </a:rPr>
                              <m:t>)</m:t>
                            </m:r>
                          </m:e>
                          <m:sub>
                            <m:r>
                              <a:rPr lang="pt-BR" i="1">
                                <a:latin typeface="Cambria Math"/>
                                <a:ea typeface="Cambria Math"/>
                              </a:rPr>
                              <m:t>𝑧</m:t>
                            </m:r>
                          </m:sub>
                        </m:sSub>
                        <m:r>
                          <a:rPr lang="pt-BR" i="1">
                            <a:latin typeface="Cambria Math"/>
                            <a:ea typeface="Cambria Math"/>
                          </a:rPr>
                          <m:t>⋂</m:t>
                        </m:r>
                        <m:r>
                          <a:rPr lang="pt-BR" i="1">
                            <a:latin typeface="Cambria Math"/>
                            <a:ea typeface="Cambria Math"/>
                          </a:rPr>
                          <m:t>𝐴</m:t>
                        </m:r>
                        <m:r>
                          <a:rPr lang="pt-BR" i="1">
                            <a:latin typeface="Cambria Math"/>
                            <a:ea typeface="Cambria Math"/>
                          </a:rPr>
                          <m:t>≠∅</m:t>
                        </m:r>
                      </m:e>
                    </m:d>
                  </m:oMath>
                </a14:m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4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40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 Prof. João F. Mari – joaofmari.github.io – SIN392 (2023)</a:t>
            </a:r>
            <a:endParaRPr lang="pt-BR" dirty="0"/>
          </a:p>
        </p:txBody>
      </p:sp>
      <p:graphicFrame>
        <p:nvGraphicFramePr>
          <p:cNvPr id="24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55180588"/>
              </p:ext>
            </p:extLst>
          </p:nvPr>
        </p:nvGraphicFramePr>
        <p:xfrm>
          <a:off x="4446321" y="1556018"/>
          <a:ext cx="1584000" cy="23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000"/>
                <a:gridCol w="198000"/>
                <a:gridCol w="198000"/>
                <a:gridCol w="198000"/>
                <a:gridCol w="198000"/>
                <a:gridCol w="198000"/>
                <a:gridCol w="198000"/>
                <a:gridCol w="198000"/>
              </a:tblGrid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05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pt-BR" sz="105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07744516"/>
              </p:ext>
            </p:extLst>
          </p:nvPr>
        </p:nvGraphicFramePr>
        <p:xfrm>
          <a:off x="468641" y="1665350"/>
          <a:ext cx="1782000" cy="178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000"/>
                <a:gridCol w="198000"/>
                <a:gridCol w="198000"/>
                <a:gridCol w="198000"/>
                <a:gridCol w="198000"/>
                <a:gridCol w="198000"/>
                <a:gridCol w="198000"/>
                <a:gridCol w="198000"/>
                <a:gridCol w="198000"/>
              </a:tblGrid>
              <a:tr h="198000">
                <a:tc>
                  <a:txBody>
                    <a:bodyPr/>
                    <a:lstStyle/>
                    <a:p>
                      <a:pPr algn="ctr"/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05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05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pt-BR" sz="105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pt-BR" sz="105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pt-BR" sz="105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pt-BR" sz="105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pt-BR" sz="105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05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05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pt-BR" sz="105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05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pt-BR" sz="105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pt-BR" sz="105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pt-BR" sz="105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pt-BR" sz="105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05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pt-BR" sz="105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pt-BR" sz="105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cxnSp>
        <p:nvCxnSpPr>
          <p:cNvPr id="26" name="Conector de seta reta 25"/>
          <p:cNvCxnSpPr/>
          <p:nvPr/>
        </p:nvCxnSpPr>
        <p:spPr>
          <a:xfrm>
            <a:off x="665039" y="1860284"/>
            <a:ext cx="1782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/>
          <p:cNvCxnSpPr/>
          <p:nvPr/>
        </p:nvCxnSpPr>
        <p:spPr>
          <a:xfrm>
            <a:off x="665039" y="1860284"/>
            <a:ext cx="0" cy="17820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ixaDeTexto 27"/>
          <p:cNvSpPr txBox="1"/>
          <p:nvPr/>
        </p:nvSpPr>
        <p:spPr>
          <a:xfrm>
            <a:off x="1298982" y="3456844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i="1" dirty="0" smtClean="0"/>
              <a:t>A</a:t>
            </a:r>
            <a:endParaRPr lang="pt-BR" i="1" dirty="0"/>
          </a:p>
        </p:txBody>
      </p:sp>
      <p:grpSp>
        <p:nvGrpSpPr>
          <p:cNvPr id="29" name="Grupo 28"/>
          <p:cNvGrpSpPr/>
          <p:nvPr/>
        </p:nvGrpSpPr>
        <p:grpSpPr>
          <a:xfrm>
            <a:off x="6696962" y="1665382"/>
            <a:ext cx="1978398" cy="1976934"/>
            <a:chOff x="-100839" y="1015048"/>
            <a:chExt cx="1978398" cy="1976934"/>
          </a:xfrm>
        </p:grpSpPr>
        <p:graphicFrame>
          <p:nvGraphicFramePr>
            <p:cNvPr id="30" name="Espaço Reservado para Conteúdo 2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649215014"/>
                </p:ext>
              </p:extLst>
            </p:nvPr>
          </p:nvGraphicFramePr>
          <p:xfrm>
            <a:off x="-100839" y="1015048"/>
            <a:ext cx="1782000" cy="1782000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198000"/>
                  <a:gridCol w="198000"/>
                  <a:gridCol w="198000"/>
                  <a:gridCol w="198000"/>
                  <a:gridCol w="198000"/>
                  <a:gridCol w="198000"/>
                  <a:gridCol w="198000"/>
                  <a:gridCol w="198000"/>
                  <a:gridCol w="198000"/>
                </a:tblGrid>
                <a:tr h="198000"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i="1" dirty="0" smtClean="0">
                            <a:solidFill>
                              <a:schemeClr val="tx1"/>
                            </a:solidFill>
                          </a:rPr>
                          <a:t>0</a:t>
                        </a:r>
                        <a:endParaRPr lang="pt-BR" sz="1050" b="0" i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i="1" dirty="0" smtClean="0">
                            <a:solidFill>
                              <a:schemeClr val="tx1"/>
                            </a:solidFill>
                          </a:rPr>
                          <a:t>1</a:t>
                        </a:r>
                        <a:endParaRPr lang="pt-BR" sz="1050" b="0" i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i="1" dirty="0" smtClean="0">
                            <a:solidFill>
                              <a:schemeClr val="tx1"/>
                            </a:solidFill>
                          </a:rPr>
                          <a:t>2</a:t>
                        </a:r>
                        <a:endParaRPr lang="pt-BR" sz="1050" b="0" i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i="1" dirty="0" smtClean="0">
                            <a:solidFill>
                              <a:schemeClr val="tx1"/>
                            </a:solidFill>
                          </a:rPr>
                          <a:t>3</a:t>
                        </a:r>
                        <a:endParaRPr lang="pt-BR" sz="1050" b="0" i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i="1" dirty="0" smtClean="0">
                            <a:solidFill>
                              <a:schemeClr val="tx1"/>
                            </a:solidFill>
                          </a:rPr>
                          <a:t>4</a:t>
                        </a:r>
                        <a:endParaRPr lang="pt-BR" sz="1050" b="0" i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i="1" dirty="0" smtClean="0">
                            <a:solidFill>
                              <a:schemeClr val="tx1"/>
                            </a:solidFill>
                          </a:rPr>
                          <a:t>5</a:t>
                        </a:r>
                        <a:endParaRPr lang="pt-BR" sz="1050" b="0" i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i="1" dirty="0" smtClean="0">
                            <a:solidFill>
                              <a:schemeClr val="tx1"/>
                            </a:solidFill>
                          </a:rPr>
                          <a:t>6</a:t>
                        </a:r>
                        <a:endParaRPr lang="pt-BR" sz="1050" b="0" i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i="1" dirty="0" smtClean="0">
                            <a:solidFill>
                              <a:schemeClr val="tx1"/>
                            </a:solidFill>
                          </a:rPr>
                          <a:t>7</a:t>
                        </a:r>
                        <a:endParaRPr lang="pt-BR" sz="1050" b="0" i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</a:tr>
                <a:tr h="198000"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i="1" dirty="0" smtClean="0">
                            <a:solidFill>
                              <a:schemeClr val="tx1"/>
                            </a:solidFill>
                          </a:rPr>
                          <a:t>0</a:t>
                        </a:r>
                        <a:endParaRPr lang="pt-BR" sz="1050" b="0" i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</a:tr>
                <a:tr h="198000"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i="1" dirty="0" smtClean="0">
                            <a:solidFill>
                              <a:schemeClr val="tx1"/>
                            </a:solidFill>
                          </a:rPr>
                          <a:t>1</a:t>
                        </a:r>
                        <a:endParaRPr lang="pt-BR" sz="1050" b="0" i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</a:tr>
                <a:tr h="198000"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i="1" dirty="0" smtClean="0">
                            <a:solidFill>
                              <a:schemeClr val="tx1"/>
                            </a:solidFill>
                          </a:rPr>
                          <a:t>2</a:t>
                        </a:r>
                        <a:endParaRPr lang="pt-BR" sz="1050" b="0" i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</a:tr>
                <a:tr h="198000"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i="1" dirty="0" smtClean="0">
                            <a:solidFill>
                              <a:schemeClr val="tx1"/>
                            </a:solidFill>
                          </a:rPr>
                          <a:t>3</a:t>
                        </a:r>
                        <a:endParaRPr lang="pt-BR" sz="1050" b="0" i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</a:tr>
                <a:tr h="198000"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i="1" dirty="0" smtClean="0">
                            <a:solidFill>
                              <a:schemeClr val="tx1"/>
                            </a:solidFill>
                          </a:rPr>
                          <a:t>4</a:t>
                        </a:r>
                        <a:endParaRPr lang="pt-BR" sz="1050" b="0" i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</a:tr>
                <a:tr h="198000"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i="1" dirty="0" smtClean="0">
                            <a:solidFill>
                              <a:schemeClr val="tx1"/>
                            </a:solidFill>
                          </a:rPr>
                          <a:t>5</a:t>
                        </a:r>
                        <a:endParaRPr lang="pt-BR" sz="1050" b="0" i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</a:tr>
                <a:tr h="198000"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i="1" dirty="0" smtClean="0">
                            <a:solidFill>
                              <a:schemeClr val="tx1"/>
                            </a:solidFill>
                          </a:rPr>
                          <a:t>6</a:t>
                        </a:r>
                        <a:endParaRPr lang="pt-BR" sz="1050" b="0" i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</a:tr>
                <a:tr h="198000"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i="1" dirty="0" smtClean="0">
                            <a:solidFill>
                              <a:schemeClr val="tx1"/>
                            </a:solidFill>
                          </a:rPr>
                          <a:t>7</a:t>
                        </a:r>
                        <a:endParaRPr lang="pt-BR" sz="1050" b="0" i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</a:tr>
              </a:tbl>
            </a:graphicData>
          </a:graphic>
        </p:graphicFrame>
        <p:cxnSp>
          <p:nvCxnSpPr>
            <p:cNvPr id="31" name="Conector de seta reta 30"/>
            <p:cNvCxnSpPr/>
            <p:nvPr/>
          </p:nvCxnSpPr>
          <p:spPr>
            <a:xfrm>
              <a:off x="95559" y="1209982"/>
              <a:ext cx="1782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de seta reta 31"/>
            <p:cNvCxnSpPr/>
            <p:nvPr/>
          </p:nvCxnSpPr>
          <p:spPr>
            <a:xfrm>
              <a:off x="95559" y="1209982"/>
              <a:ext cx="0" cy="17820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ixaDeTexto 32"/>
              <p:cNvSpPr txBox="1"/>
              <p:nvPr/>
            </p:nvSpPr>
            <p:spPr>
              <a:xfrm>
                <a:off x="7250080" y="3456844"/>
                <a:ext cx="87216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𝐴</m:t>
                      </m:r>
                      <m:r>
                        <a:rPr lang="pt-BR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⊕</m:t>
                      </m:r>
                      <m:r>
                        <a:rPr lang="pt-BR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𝐵</m:t>
                      </m:r>
                    </m:oMath>
                  </m:oMathPara>
                </a14:m>
                <a:endParaRPr lang="pt-BR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CaixaDeTexto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0080" y="3456844"/>
                <a:ext cx="872162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491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4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1538649"/>
              </p:ext>
            </p:extLst>
          </p:nvPr>
        </p:nvGraphicFramePr>
        <p:xfrm>
          <a:off x="3203680" y="1836430"/>
          <a:ext cx="288000" cy="14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5" name="CaixaDeTexto 34"/>
          <p:cNvSpPr txBox="1"/>
          <p:nvPr/>
        </p:nvSpPr>
        <p:spPr>
          <a:xfrm>
            <a:off x="3188822" y="3456844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i="1" dirty="0" smtClean="0"/>
              <a:t>B</a:t>
            </a:r>
            <a:endParaRPr lang="pt-BR" i="1" dirty="0"/>
          </a:p>
        </p:txBody>
      </p:sp>
    </p:spTree>
    <p:extLst>
      <p:ext uri="{BB962C8B-B14F-4D97-AF65-F5344CB8AC3E}">
        <p14:creationId xmlns:p14="http://schemas.microsoft.com/office/powerpoint/2010/main" val="227959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Dilatação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pt-BR" i="1">
                        <a:latin typeface="Cambria Math"/>
                      </a:rPr>
                      <m:t>𝐴</m:t>
                    </m:r>
                    <m:r>
                      <a:rPr lang="pt-BR" i="1">
                        <a:latin typeface="Cambria Math"/>
                        <a:ea typeface="Cambria Math"/>
                      </a:rPr>
                      <m:t>⊕</m:t>
                    </m:r>
                    <m:r>
                      <a:rPr lang="pt-BR" i="1">
                        <a:latin typeface="Cambria Math"/>
                        <a:ea typeface="Cambria Math"/>
                      </a:rPr>
                      <m:t>𝐵</m:t>
                    </m:r>
                    <m:r>
                      <a:rPr lang="pt-BR" i="1">
                        <a:latin typeface="Cambria Math"/>
                        <a:ea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pt-BR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pt-BR" i="1">
                            <a:latin typeface="Cambria Math"/>
                            <a:ea typeface="Cambria Math"/>
                          </a:rPr>
                          <m:t>𝑧</m:t>
                        </m:r>
                      </m:e>
                      <m:e>
                        <m:sSub>
                          <m:sSubPr>
                            <m:ctrlPr>
                              <a:rPr lang="pt-BR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/>
                                <a:ea typeface="Cambria Math"/>
                              </a:rPr>
                              <m:t>(</m:t>
                            </m:r>
                            <m:acc>
                              <m:accPr>
                                <m:chr m:val="̂"/>
                                <m:ctrlPr>
                                  <a:rPr lang="pt-BR" i="1">
                                    <a:latin typeface="Cambria Math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pt-BR" i="1">
                                    <a:latin typeface="Cambria Math"/>
                                    <a:ea typeface="Cambria Math"/>
                                  </a:rPr>
                                  <m:t>𝐵</m:t>
                                </m:r>
                              </m:e>
                            </m:acc>
                            <m:r>
                              <a:rPr lang="pt-BR" i="1">
                                <a:latin typeface="Cambria Math"/>
                              </a:rPr>
                              <m:t>)</m:t>
                            </m:r>
                          </m:e>
                          <m:sub>
                            <m:r>
                              <a:rPr lang="pt-BR" i="1">
                                <a:latin typeface="Cambria Math"/>
                                <a:ea typeface="Cambria Math"/>
                              </a:rPr>
                              <m:t>𝑧</m:t>
                            </m:r>
                          </m:sub>
                        </m:sSub>
                        <m:r>
                          <a:rPr lang="pt-BR" i="1">
                            <a:latin typeface="Cambria Math"/>
                            <a:ea typeface="Cambria Math"/>
                          </a:rPr>
                          <m:t>⋂</m:t>
                        </m:r>
                        <m:r>
                          <a:rPr lang="pt-BR" i="1">
                            <a:latin typeface="Cambria Math"/>
                            <a:ea typeface="Cambria Math"/>
                          </a:rPr>
                          <m:t>𝐴</m:t>
                        </m:r>
                        <m:r>
                          <a:rPr lang="pt-BR" i="1">
                            <a:latin typeface="Cambria Math"/>
                            <a:ea typeface="Cambria Math"/>
                          </a:rPr>
                          <m:t>≠∅</m:t>
                        </m:r>
                      </m:e>
                    </m:d>
                  </m:oMath>
                </a14:m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4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41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 Prof. João F. Mari – joaofmari.github.io – SIN392 (2023)</a:t>
            </a:r>
            <a:endParaRPr lang="pt-BR" dirty="0"/>
          </a:p>
        </p:txBody>
      </p:sp>
      <p:graphicFrame>
        <p:nvGraphicFramePr>
          <p:cNvPr id="24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21724748"/>
              </p:ext>
            </p:extLst>
          </p:nvPr>
        </p:nvGraphicFramePr>
        <p:xfrm>
          <a:off x="4446321" y="1556018"/>
          <a:ext cx="1584000" cy="23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000"/>
                <a:gridCol w="198000"/>
                <a:gridCol w="198000"/>
                <a:gridCol w="198000"/>
                <a:gridCol w="198000"/>
                <a:gridCol w="198000"/>
                <a:gridCol w="198000"/>
                <a:gridCol w="198000"/>
              </a:tblGrid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05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pt-BR" sz="105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05020245"/>
              </p:ext>
            </p:extLst>
          </p:nvPr>
        </p:nvGraphicFramePr>
        <p:xfrm>
          <a:off x="468641" y="1665350"/>
          <a:ext cx="1782000" cy="178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000"/>
                <a:gridCol w="198000"/>
                <a:gridCol w="198000"/>
                <a:gridCol w="198000"/>
                <a:gridCol w="198000"/>
                <a:gridCol w="198000"/>
                <a:gridCol w="198000"/>
                <a:gridCol w="198000"/>
                <a:gridCol w="198000"/>
              </a:tblGrid>
              <a:tr h="198000">
                <a:tc>
                  <a:txBody>
                    <a:bodyPr/>
                    <a:lstStyle/>
                    <a:p>
                      <a:pPr algn="ctr"/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05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pt-BR" sz="105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05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pt-BR" sz="105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cxnSp>
        <p:nvCxnSpPr>
          <p:cNvPr id="26" name="Conector de seta reta 25"/>
          <p:cNvCxnSpPr/>
          <p:nvPr/>
        </p:nvCxnSpPr>
        <p:spPr>
          <a:xfrm>
            <a:off x="665039" y="1860284"/>
            <a:ext cx="1782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/>
          <p:cNvCxnSpPr/>
          <p:nvPr/>
        </p:nvCxnSpPr>
        <p:spPr>
          <a:xfrm>
            <a:off x="665039" y="1860284"/>
            <a:ext cx="0" cy="17820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ixaDeTexto 27"/>
          <p:cNvSpPr txBox="1"/>
          <p:nvPr/>
        </p:nvSpPr>
        <p:spPr>
          <a:xfrm>
            <a:off x="1298982" y="3456844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i="1" dirty="0" smtClean="0"/>
              <a:t>A</a:t>
            </a:r>
            <a:endParaRPr lang="pt-BR" i="1" dirty="0"/>
          </a:p>
        </p:txBody>
      </p:sp>
      <p:grpSp>
        <p:nvGrpSpPr>
          <p:cNvPr id="29" name="Grupo 28"/>
          <p:cNvGrpSpPr/>
          <p:nvPr/>
        </p:nvGrpSpPr>
        <p:grpSpPr>
          <a:xfrm>
            <a:off x="6696962" y="1665382"/>
            <a:ext cx="1978398" cy="1976934"/>
            <a:chOff x="-100839" y="1015048"/>
            <a:chExt cx="1978398" cy="1976934"/>
          </a:xfrm>
        </p:grpSpPr>
        <p:graphicFrame>
          <p:nvGraphicFramePr>
            <p:cNvPr id="30" name="Espaço Reservado para Conteúdo 2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139635120"/>
                </p:ext>
              </p:extLst>
            </p:nvPr>
          </p:nvGraphicFramePr>
          <p:xfrm>
            <a:off x="-100839" y="1015048"/>
            <a:ext cx="1782000" cy="1782000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198000"/>
                  <a:gridCol w="198000"/>
                  <a:gridCol w="198000"/>
                  <a:gridCol w="198000"/>
                  <a:gridCol w="198000"/>
                  <a:gridCol w="198000"/>
                  <a:gridCol w="198000"/>
                  <a:gridCol w="198000"/>
                  <a:gridCol w="198000"/>
                </a:tblGrid>
                <a:tr h="198000"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i="1" dirty="0" smtClean="0">
                            <a:solidFill>
                              <a:schemeClr val="tx1"/>
                            </a:solidFill>
                          </a:rPr>
                          <a:t>0</a:t>
                        </a:r>
                        <a:endParaRPr lang="pt-BR" sz="1050" b="0" i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i="1" dirty="0" smtClean="0">
                            <a:solidFill>
                              <a:schemeClr val="tx1"/>
                            </a:solidFill>
                          </a:rPr>
                          <a:t>1</a:t>
                        </a:r>
                        <a:endParaRPr lang="pt-BR" sz="1050" b="0" i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i="1" dirty="0" smtClean="0">
                            <a:solidFill>
                              <a:schemeClr val="tx1"/>
                            </a:solidFill>
                          </a:rPr>
                          <a:t>2</a:t>
                        </a:r>
                        <a:endParaRPr lang="pt-BR" sz="1050" b="0" i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i="1" dirty="0" smtClean="0">
                            <a:solidFill>
                              <a:schemeClr val="tx1"/>
                            </a:solidFill>
                          </a:rPr>
                          <a:t>3</a:t>
                        </a:r>
                        <a:endParaRPr lang="pt-BR" sz="1050" b="0" i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i="1" dirty="0" smtClean="0">
                            <a:solidFill>
                              <a:schemeClr val="tx1"/>
                            </a:solidFill>
                          </a:rPr>
                          <a:t>4</a:t>
                        </a:r>
                        <a:endParaRPr lang="pt-BR" sz="1050" b="0" i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i="1" dirty="0" smtClean="0">
                            <a:solidFill>
                              <a:schemeClr val="tx1"/>
                            </a:solidFill>
                          </a:rPr>
                          <a:t>5</a:t>
                        </a:r>
                        <a:endParaRPr lang="pt-BR" sz="1050" b="0" i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i="1" dirty="0" smtClean="0">
                            <a:solidFill>
                              <a:schemeClr val="tx1"/>
                            </a:solidFill>
                          </a:rPr>
                          <a:t>6</a:t>
                        </a:r>
                        <a:endParaRPr lang="pt-BR" sz="1050" b="0" i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i="1" dirty="0" smtClean="0">
                            <a:solidFill>
                              <a:schemeClr val="tx1"/>
                            </a:solidFill>
                          </a:rPr>
                          <a:t>7</a:t>
                        </a:r>
                        <a:endParaRPr lang="pt-BR" sz="1050" b="0" i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</a:tr>
                <a:tr h="198000"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i="1" dirty="0" smtClean="0">
                            <a:solidFill>
                              <a:schemeClr val="tx1"/>
                            </a:solidFill>
                          </a:rPr>
                          <a:t>0</a:t>
                        </a:r>
                        <a:endParaRPr lang="pt-BR" sz="1050" b="0" i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</a:tr>
                <a:tr h="198000"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i="1" dirty="0" smtClean="0">
                            <a:solidFill>
                              <a:schemeClr val="tx1"/>
                            </a:solidFill>
                          </a:rPr>
                          <a:t>1</a:t>
                        </a:r>
                        <a:endParaRPr lang="pt-BR" sz="1050" b="0" i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</a:tr>
                <a:tr h="198000"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i="1" dirty="0" smtClean="0">
                            <a:solidFill>
                              <a:schemeClr val="tx1"/>
                            </a:solidFill>
                          </a:rPr>
                          <a:t>2</a:t>
                        </a:r>
                        <a:endParaRPr lang="pt-BR" sz="1050" b="0" i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</a:tr>
                <a:tr h="198000"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i="1" dirty="0" smtClean="0">
                            <a:solidFill>
                              <a:schemeClr val="tx1"/>
                            </a:solidFill>
                          </a:rPr>
                          <a:t>3</a:t>
                        </a:r>
                        <a:endParaRPr lang="pt-BR" sz="1050" b="0" i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</a:tr>
                <a:tr h="198000"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i="1" dirty="0" smtClean="0">
                            <a:solidFill>
                              <a:schemeClr val="tx1"/>
                            </a:solidFill>
                          </a:rPr>
                          <a:t>4</a:t>
                        </a:r>
                        <a:endParaRPr lang="pt-BR" sz="1050" b="0" i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</a:tr>
                <a:tr h="198000"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i="1" dirty="0" smtClean="0">
                            <a:solidFill>
                              <a:schemeClr val="tx1"/>
                            </a:solidFill>
                          </a:rPr>
                          <a:t>5</a:t>
                        </a:r>
                        <a:endParaRPr lang="pt-BR" sz="1050" b="0" i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</a:tr>
                <a:tr h="198000"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i="1" dirty="0" smtClean="0">
                            <a:solidFill>
                              <a:schemeClr val="tx1"/>
                            </a:solidFill>
                          </a:rPr>
                          <a:t>6</a:t>
                        </a:r>
                        <a:endParaRPr lang="pt-BR" sz="1050" b="0" i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</a:tr>
                <a:tr h="198000"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i="1" dirty="0" smtClean="0">
                            <a:solidFill>
                              <a:schemeClr val="tx1"/>
                            </a:solidFill>
                          </a:rPr>
                          <a:t>7</a:t>
                        </a:r>
                        <a:endParaRPr lang="pt-BR" sz="1050" b="0" i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</a:tr>
              </a:tbl>
            </a:graphicData>
          </a:graphic>
        </p:graphicFrame>
        <p:cxnSp>
          <p:nvCxnSpPr>
            <p:cNvPr id="31" name="Conector de seta reta 30"/>
            <p:cNvCxnSpPr/>
            <p:nvPr/>
          </p:nvCxnSpPr>
          <p:spPr>
            <a:xfrm>
              <a:off x="95559" y="1209982"/>
              <a:ext cx="1782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de seta reta 31"/>
            <p:cNvCxnSpPr/>
            <p:nvPr/>
          </p:nvCxnSpPr>
          <p:spPr>
            <a:xfrm>
              <a:off x="95559" y="1209982"/>
              <a:ext cx="0" cy="17820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ixaDeTexto 32"/>
              <p:cNvSpPr txBox="1"/>
              <p:nvPr/>
            </p:nvSpPr>
            <p:spPr>
              <a:xfrm>
                <a:off x="7250080" y="3456844"/>
                <a:ext cx="87216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𝐴</m:t>
                      </m:r>
                      <m:r>
                        <a:rPr lang="pt-BR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⊕</m:t>
                      </m:r>
                      <m:r>
                        <a:rPr lang="pt-BR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𝐵</m:t>
                      </m:r>
                    </m:oMath>
                  </m:oMathPara>
                </a14:m>
                <a:endParaRPr lang="pt-BR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CaixaDeTexto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0080" y="3456844"/>
                <a:ext cx="872162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491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4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8290227"/>
              </p:ext>
            </p:extLst>
          </p:nvPr>
        </p:nvGraphicFramePr>
        <p:xfrm>
          <a:off x="3203680" y="1836430"/>
          <a:ext cx="288000" cy="14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5" name="CaixaDeTexto 34"/>
          <p:cNvSpPr txBox="1"/>
          <p:nvPr/>
        </p:nvSpPr>
        <p:spPr>
          <a:xfrm>
            <a:off x="3188822" y="3456844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i="1" dirty="0" smtClean="0"/>
              <a:t>B</a:t>
            </a:r>
            <a:endParaRPr lang="pt-BR" i="1" dirty="0"/>
          </a:p>
        </p:txBody>
      </p:sp>
      <p:cxnSp>
        <p:nvCxnSpPr>
          <p:cNvPr id="36" name="Conector reto 35"/>
          <p:cNvCxnSpPr/>
          <p:nvPr/>
        </p:nvCxnSpPr>
        <p:spPr>
          <a:xfrm>
            <a:off x="9144000" y="2241707"/>
            <a:ext cx="0" cy="10081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to 36"/>
          <p:cNvCxnSpPr/>
          <p:nvPr/>
        </p:nvCxnSpPr>
        <p:spPr>
          <a:xfrm>
            <a:off x="0" y="2241707"/>
            <a:ext cx="0" cy="10081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0195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solidFill>
                <a:schemeClr val="bg1"/>
              </a:solidFill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pt-BR" i="1">
                        <a:latin typeface="Cambria Math"/>
                      </a:rPr>
                      <m:t>𝐴</m:t>
                    </m:r>
                    <m:r>
                      <a:rPr lang="pt-BR" i="1">
                        <a:latin typeface="Cambria Math"/>
                        <a:ea typeface="Cambria Math"/>
                      </a:rPr>
                      <m:t>⊕</m:t>
                    </m:r>
                    <m:r>
                      <a:rPr lang="pt-BR" i="1">
                        <a:latin typeface="Cambria Math"/>
                        <a:ea typeface="Cambria Math"/>
                      </a:rPr>
                      <m:t>𝐵</m:t>
                    </m:r>
                    <m:r>
                      <a:rPr lang="pt-BR" i="1">
                        <a:latin typeface="Cambria Math"/>
                        <a:ea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pt-BR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pt-BR" i="1">
                            <a:latin typeface="Cambria Math"/>
                            <a:ea typeface="Cambria Math"/>
                          </a:rPr>
                          <m:t>𝑧</m:t>
                        </m:r>
                      </m:e>
                      <m:e>
                        <m:sSub>
                          <m:sSubPr>
                            <m:ctrlPr>
                              <a:rPr lang="pt-BR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/>
                                <a:ea typeface="Cambria Math"/>
                              </a:rPr>
                              <m:t>(</m:t>
                            </m:r>
                            <m:acc>
                              <m:accPr>
                                <m:chr m:val="̂"/>
                                <m:ctrlPr>
                                  <a:rPr lang="pt-BR" i="1">
                                    <a:latin typeface="Cambria Math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pt-BR" i="1">
                                    <a:latin typeface="Cambria Math"/>
                                    <a:ea typeface="Cambria Math"/>
                                  </a:rPr>
                                  <m:t>𝐵</m:t>
                                </m:r>
                              </m:e>
                            </m:acc>
                            <m:r>
                              <a:rPr lang="pt-BR" i="1">
                                <a:latin typeface="Cambria Math"/>
                              </a:rPr>
                              <m:t>)</m:t>
                            </m:r>
                          </m:e>
                          <m:sub>
                            <m:r>
                              <a:rPr lang="pt-BR" i="1">
                                <a:latin typeface="Cambria Math"/>
                                <a:ea typeface="Cambria Math"/>
                              </a:rPr>
                              <m:t>𝑧</m:t>
                            </m:r>
                          </m:sub>
                        </m:sSub>
                        <m:r>
                          <a:rPr lang="pt-BR" i="1">
                            <a:latin typeface="Cambria Math"/>
                            <a:ea typeface="Cambria Math"/>
                          </a:rPr>
                          <m:t>⋂</m:t>
                        </m:r>
                        <m:r>
                          <a:rPr lang="pt-BR" i="1">
                            <a:latin typeface="Cambria Math"/>
                            <a:ea typeface="Cambria Math"/>
                          </a:rPr>
                          <m:t>𝐴</m:t>
                        </m:r>
                        <m:r>
                          <a:rPr lang="pt-BR" i="1">
                            <a:latin typeface="Cambria Math"/>
                            <a:ea typeface="Cambria Math"/>
                          </a:rPr>
                          <m:t>≠∅</m:t>
                        </m:r>
                      </m:e>
                    </m:d>
                  </m:oMath>
                </a14:m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4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Dilatação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42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 Prof. João F. Mari – joaofmari.github.io – SIN392 (2023)</a:t>
            </a:r>
            <a:endParaRPr lang="pt-BR" dirty="0"/>
          </a:p>
        </p:txBody>
      </p:sp>
      <p:graphicFrame>
        <p:nvGraphicFramePr>
          <p:cNvPr id="24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74435601"/>
              </p:ext>
            </p:extLst>
          </p:nvPr>
        </p:nvGraphicFramePr>
        <p:xfrm>
          <a:off x="4446321" y="1556018"/>
          <a:ext cx="1584000" cy="23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000"/>
                <a:gridCol w="198000"/>
                <a:gridCol w="198000"/>
                <a:gridCol w="198000"/>
                <a:gridCol w="198000"/>
                <a:gridCol w="198000"/>
                <a:gridCol w="198000"/>
                <a:gridCol w="198000"/>
              </a:tblGrid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05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pt-BR" sz="105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62539461"/>
              </p:ext>
            </p:extLst>
          </p:nvPr>
        </p:nvGraphicFramePr>
        <p:xfrm>
          <a:off x="468641" y="1665350"/>
          <a:ext cx="1782000" cy="178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000"/>
                <a:gridCol w="198000"/>
                <a:gridCol w="198000"/>
                <a:gridCol w="198000"/>
                <a:gridCol w="198000"/>
                <a:gridCol w="198000"/>
                <a:gridCol w="198000"/>
                <a:gridCol w="198000"/>
                <a:gridCol w="198000"/>
              </a:tblGrid>
              <a:tr h="198000">
                <a:tc>
                  <a:txBody>
                    <a:bodyPr/>
                    <a:lstStyle/>
                    <a:p>
                      <a:pPr algn="ctr"/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05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pt-BR" sz="105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05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pt-BR" sz="105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cxnSp>
        <p:nvCxnSpPr>
          <p:cNvPr id="26" name="Conector de seta reta 25"/>
          <p:cNvCxnSpPr/>
          <p:nvPr/>
        </p:nvCxnSpPr>
        <p:spPr>
          <a:xfrm>
            <a:off x="665039" y="1860284"/>
            <a:ext cx="1782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/>
          <p:cNvCxnSpPr/>
          <p:nvPr/>
        </p:nvCxnSpPr>
        <p:spPr>
          <a:xfrm>
            <a:off x="665039" y="1860284"/>
            <a:ext cx="0" cy="17820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ixaDeTexto 27"/>
          <p:cNvSpPr txBox="1"/>
          <p:nvPr/>
        </p:nvSpPr>
        <p:spPr>
          <a:xfrm>
            <a:off x="1298982" y="3456844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i="1" dirty="0" smtClean="0"/>
              <a:t>A</a:t>
            </a:r>
            <a:endParaRPr lang="pt-BR" i="1" dirty="0"/>
          </a:p>
        </p:txBody>
      </p:sp>
      <p:grpSp>
        <p:nvGrpSpPr>
          <p:cNvPr id="29" name="Grupo 28"/>
          <p:cNvGrpSpPr/>
          <p:nvPr/>
        </p:nvGrpSpPr>
        <p:grpSpPr>
          <a:xfrm>
            <a:off x="6696962" y="1665382"/>
            <a:ext cx="1978398" cy="1976934"/>
            <a:chOff x="-100839" y="1015048"/>
            <a:chExt cx="1978398" cy="1976934"/>
          </a:xfrm>
        </p:grpSpPr>
        <p:graphicFrame>
          <p:nvGraphicFramePr>
            <p:cNvPr id="30" name="Espaço Reservado para Conteúdo 2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546470256"/>
                </p:ext>
              </p:extLst>
            </p:nvPr>
          </p:nvGraphicFramePr>
          <p:xfrm>
            <a:off x="-100839" y="1015048"/>
            <a:ext cx="1782000" cy="1782000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198000"/>
                  <a:gridCol w="198000"/>
                  <a:gridCol w="198000"/>
                  <a:gridCol w="198000"/>
                  <a:gridCol w="198000"/>
                  <a:gridCol w="198000"/>
                  <a:gridCol w="198000"/>
                  <a:gridCol w="198000"/>
                  <a:gridCol w="198000"/>
                </a:tblGrid>
                <a:tr h="198000"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i="1" dirty="0" smtClean="0">
                            <a:solidFill>
                              <a:schemeClr val="tx1"/>
                            </a:solidFill>
                          </a:rPr>
                          <a:t>0</a:t>
                        </a:r>
                        <a:endParaRPr lang="pt-BR" sz="1050" b="0" i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i="1" dirty="0" smtClean="0">
                            <a:solidFill>
                              <a:schemeClr val="tx1"/>
                            </a:solidFill>
                          </a:rPr>
                          <a:t>1</a:t>
                        </a:r>
                        <a:endParaRPr lang="pt-BR" sz="1050" b="0" i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i="1" dirty="0" smtClean="0">
                            <a:solidFill>
                              <a:schemeClr val="tx1"/>
                            </a:solidFill>
                          </a:rPr>
                          <a:t>2</a:t>
                        </a:r>
                        <a:endParaRPr lang="pt-BR" sz="1050" b="0" i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i="1" dirty="0" smtClean="0">
                            <a:solidFill>
                              <a:schemeClr val="tx1"/>
                            </a:solidFill>
                          </a:rPr>
                          <a:t>3</a:t>
                        </a:r>
                        <a:endParaRPr lang="pt-BR" sz="1050" b="0" i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i="1" dirty="0" smtClean="0">
                            <a:solidFill>
                              <a:schemeClr val="tx1"/>
                            </a:solidFill>
                          </a:rPr>
                          <a:t>4</a:t>
                        </a:r>
                        <a:endParaRPr lang="pt-BR" sz="1050" b="0" i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i="1" dirty="0" smtClean="0">
                            <a:solidFill>
                              <a:schemeClr val="tx1"/>
                            </a:solidFill>
                          </a:rPr>
                          <a:t>5</a:t>
                        </a:r>
                        <a:endParaRPr lang="pt-BR" sz="1050" b="0" i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i="1" dirty="0" smtClean="0">
                            <a:solidFill>
                              <a:schemeClr val="tx1"/>
                            </a:solidFill>
                          </a:rPr>
                          <a:t>6</a:t>
                        </a:r>
                        <a:endParaRPr lang="pt-BR" sz="1050" b="0" i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i="1" dirty="0" smtClean="0">
                            <a:solidFill>
                              <a:schemeClr val="tx1"/>
                            </a:solidFill>
                          </a:rPr>
                          <a:t>7</a:t>
                        </a:r>
                        <a:endParaRPr lang="pt-BR" sz="1050" b="0" i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</a:tr>
                <a:tr h="198000"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i="1" dirty="0" smtClean="0">
                            <a:solidFill>
                              <a:schemeClr val="tx1"/>
                            </a:solidFill>
                          </a:rPr>
                          <a:t>0</a:t>
                        </a:r>
                        <a:endParaRPr lang="pt-BR" sz="1050" b="0" i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bg1"/>
                            </a:solidFill>
                          </a:rPr>
                          <a:t>0</a:t>
                        </a:r>
                        <a:endParaRPr lang="pt-BR" sz="105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tx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bg1"/>
                            </a:solidFill>
                          </a:rPr>
                          <a:t>0</a:t>
                        </a:r>
                        <a:endParaRPr lang="pt-BR" sz="105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tx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tx1"/>
                            </a:solidFill>
                          </a:rPr>
                          <a:t>1</a:t>
                        </a:r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tx1"/>
                            </a:solidFill>
                          </a:rPr>
                          <a:t>1</a:t>
                        </a:r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tx1"/>
                            </a:solidFill>
                          </a:rPr>
                          <a:t>1</a:t>
                        </a:r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tx1"/>
                            </a:solidFill>
                          </a:rPr>
                          <a:t>1</a:t>
                        </a:r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bg1"/>
                            </a:solidFill>
                          </a:rPr>
                          <a:t>0</a:t>
                        </a:r>
                        <a:endParaRPr lang="pt-BR" sz="105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tx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bg1"/>
                            </a:solidFill>
                          </a:rPr>
                          <a:t>0</a:t>
                        </a:r>
                        <a:endParaRPr lang="pt-BR" sz="105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tx1"/>
                      </a:solidFill>
                    </a:tcPr>
                  </a:tc>
                </a:tr>
                <a:tr h="198000"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i="1" dirty="0" smtClean="0">
                            <a:solidFill>
                              <a:schemeClr val="tx1"/>
                            </a:solidFill>
                          </a:rPr>
                          <a:t>1</a:t>
                        </a:r>
                        <a:endParaRPr lang="pt-BR" sz="1050" b="0" i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bg1"/>
                            </a:solidFill>
                          </a:rPr>
                          <a:t>0</a:t>
                        </a:r>
                        <a:endParaRPr lang="pt-BR" sz="105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tx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bg1"/>
                            </a:solidFill>
                          </a:rPr>
                          <a:t>0</a:t>
                        </a:r>
                        <a:endParaRPr lang="pt-BR" sz="105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tx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tx1"/>
                            </a:solidFill>
                          </a:rPr>
                          <a:t>1</a:t>
                        </a:r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tx1"/>
                            </a:solidFill>
                          </a:rPr>
                          <a:t>1</a:t>
                        </a:r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tx1"/>
                            </a:solidFill>
                          </a:rPr>
                          <a:t>1</a:t>
                        </a:r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tx1"/>
                            </a:solidFill>
                          </a:rPr>
                          <a:t>1</a:t>
                        </a:r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bg1"/>
                            </a:solidFill>
                          </a:rPr>
                          <a:t>0</a:t>
                        </a:r>
                        <a:endParaRPr lang="pt-BR" sz="105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tx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bg1"/>
                            </a:solidFill>
                          </a:rPr>
                          <a:t>0</a:t>
                        </a:r>
                        <a:endParaRPr lang="pt-BR" sz="105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tx1"/>
                      </a:solidFill>
                    </a:tcPr>
                  </a:tc>
                </a:tr>
                <a:tr h="198000"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i="1" dirty="0" smtClean="0">
                            <a:solidFill>
                              <a:schemeClr val="tx1"/>
                            </a:solidFill>
                          </a:rPr>
                          <a:t>2</a:t>
                        </a:r>
                        <a:endParaRPr lang="pt-BR" sz="1050" b="0" i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bg1"/>
                            </a:solidFill>
                          </a:rPr>
                          <a:t>0</a:t>
                        </a:r>
                        <a:endParaRPr lang="pt-BR" sz="105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tx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bg1"/>
                            </a:solidFill>
                          </a:rPr>
                          <a:t>0</a:t>
                        </a:r>
                        <a:endParaRPr lang="pt-BR" sz="105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tx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tx1"/>
                            </a:solidFill>
                          </a:rPr>
                          <a:t>1</a:t>
                        </a:r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tx1"/>
                            </a:solidFill>
                          </a:rPr>
                          <a:t>1</a:t>
                        </a:r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tx1"/>
                            </a:solidFill>
                          </a:rPr>
                          <a:t>1</a:t>
                        </a:r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tx1"/>
                            </a:solidFill>
                          </a:rPr>
                          <a:t>1</a:t>
                        </a:r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bg1"/>
                            </a:solidFill>
                          </a:rPr>
                          <a:t>0</a:t>
                        </a:r>
                        <a:endParaRPr lang="pt-BR" sz="105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tx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bg1"/>
                            </a:solidFill>
                          </a:rPr>
                          <a:t>0</a:t>
                        </a:r>
                        <a:endParaRPr lang="pt-BR" sz="105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tx1"/>
                      </a:solidFill>
                    </a:tcPr>
                  </a:tc>
                </a:tr>
                <a:tr h="198000"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i="1" dirty="0" smtClean="0">
                            <a:solidFill>
                              <a:schemeClr val="tx1"/>
                            </a:solidFill>
                          </a:rPr>
                          <a:t>3</a:t>
                        </a:r>
                        <a:endParaRPr lang="pt-BR" sz="1050" b="0" i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bg1"/>
                            </a:solidFill>
                          </a:rPr>
                          <a:t>0</a:t>
                        </a:r>
                        <a:endParaRPr lang="pt-BR" sz="105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tx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bg1"/>
                            </a:solidFill>
                          </a:rPr>
                          <a:t>0</a:t>
                        </a:r>
                        <a:endParaRPr lang="pt-BR" sz="105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tx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tx1"/>
                            </a:solidFill>
                          </a:rPr>
                          <a:t>1</a:t>
                        </a:r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tx1"/>
                            </a:solidFill>
                          </a:rPr>
                          <a:t>1</a:t>
                        </a:r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tx1"/>
                            </a:solidFill>
                          </a:rPr>
                          <a:t>1</a:t>
                        </a:r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tx1"/>
                            </a:solidFill>
                          </a:rPr>
                          <a:t>1</a:t>
                        </a:r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bg1"/>
                            </a:solidFill>
                          </a:rPr>
                          <a:t>0</a:t>
                        </a:r>
                        <a:endParaRPr lang="pt-BR" sz="105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tx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bg1"/>
                            </a:solidFill>
                          </a:rPr>
                          <a:t>0</a:t>
                        </a:r>
                        <a:endParaRPr lang="pt-BR" sz="105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tx1"/>
                      </a:solidFill>
                    </a:tcPr>
                  </a:tc>
                </a:tr>
                <a:tr h="198000"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i="1" dirty="0" smtClean="0">
                            <a:solidFill>
                              <a:schemeClr val="tx1"/>
                            </a:solidFill>
                          </a:rPr>
                          <a:t>4</a:t>
                        </a:r>
                        <a:endParaRPr lang="pt-BR" sz="1050" b="0" i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bg1"/>
                            </a:solidFill>
                          </a:rPr>
                          <a:t>0</a:t>
                        </a:r>
                        <a:endParaRPr lang="pt-BR" sz="105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tx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bg1"/>
                            </a:solidFill>
                          </a:rPr>
                          <a:t>0</a:t>
                        </a:r>
                        <a:endParaRPr lang="pt-BR" sz="105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tx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tx1"/>
                            </a:solidFill>
                          </a:rPr>
                          <a:t>1</a:t>
                        </a:r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tx1"/>
                            </a:solidFill>
                          </a:rPr>
                          <a:t>1</a:t>
                        </a:r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tx1"/>
                            </a:solidFill>
                          </a:rPr>
                          <a:t>1</a:t>
                        </a:r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tx1"/>
                            </a:solidFill>
                          </a:rPr>
                          <a:t>1</a:t>
                        </a:r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bg1"/>
                            </a:solidFill>
                          </a:rPr>
                          <a:t>0</a:t>
                        </a:r>
                        <a:endParaRPr lang="pt-BR" sz="105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tx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bg1"/>
                            </a:solidFill>
                          </a:rPr>
                          <a:t>0</a:t>
                        </a:r>
                        <a:endParaRPr lang="pt-BR" sz="105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tx1"/>
                      </a:solidFill>
                    </a:tcPr>
                  </a:tc>
                </a:tr>
                <a:tr h="198000"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i="1" dirty="0" smtClean="0">
                            <a:solidFill>
                              <a:schemeClr val="tx1"/>
                            </a:solidFill>
                          </a:rPr>
                          <a:t>5</a:t>
                        </a:r>
                        <a:endParaRPr lang="pt-BR" sz="1050" b="0" i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bg1"/>
                            </a:solidFill>
                          </a:rPr>
                          <a:t>0</a:t>
                        </a:r>
                        <a:endParaRPr lang="pt-BR" sz="105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tx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bg1"/>
                            </a:solidFill>
                          </a:rPr>
                          <a:t>0</a:t>
                        </a:r>
                        <a:endParaRPr lang="pt-BR" sz="105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tx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tx1"/>
                            </a:solidFill>
                          </a:rPr>
                          <a:t>1</a:t>
                        </a:r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tx1"/>
                            </a:solidFill>
                          </a:rPr>
                          <a:t>1</a:t>
                        </a:r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tx1"/>
                            </a:solidFill>
                          </a:rPr>
                          <a:t>1</a:t>
                        </a:r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tx1"/>
                            </a:solidFill>
                          </a:rPr>
                          <a:t>1</a:t>
                        </a:r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bg1"/>
                            </a:solidFill>
                          </a:rPr>
                          <a:t>0</a:t>
                        </a:r>
                        <a:endParaRPr lang="pt-BR" sz="105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tx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bg1"/>
                            </a:solidFill>
                          </a:rPr>
                          <a:t>0</a:t>
                        </a:r>
                        <a:endParaRPr lang="pt-BR" sz="105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tx1"/>
                      </a:solidFill>
                    </a:tcPr>
                  </a:tc>
                </a:tr>
                <a:tr h="198000"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i="1" dirty="0" smtClean="0">
                            <a:solidFill>
                              <a:schemeClr val="tx1"/>
                            </a:solidFill>
                          </a:rPr>
                          <a:t>6</a:t>
                        </a:r>
                        <a:endParaRPr lang="pt-BR" sz="1050" b="0" i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bg1"/>
                            </a:solidFill>
                          </a:rPr>
                          <a:t>0</a:t>
                        </a:r>
                        <a:endParaRPr lang="pt-BR" sz="105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tx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bg1"/>
                            </a:solidFill>
                          </a:rPr>
                          <a:t>0</a:t>
                        </a:r>
                        <a:endParaRPr lang="pt-BR" sz="105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tx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tx1"/>
                            </a:solidFill>
                          </a:rPr>
                          <a:t>1</a:t>
                        </a:r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tx1"/>
                            </a:solidFill>
                          </a:rPr>
                          <a:t>1</a:t>
                        </a:r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tx1"/>
                            </a:solidFill>
                          </a:rPr>
                          <a:t>1</a:t>
                        </a:r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tx1"/>
                            </a:solidFill>
                          </a:rPr>
                          <a:t>1</a:t>
                        </a:r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bg1"/>
                            </a:solidFill>
                          </a:rPr>
                          <a:t>0</a:t>
                        </a:r>
                        <a:endParaRPr lang="pt-BR" sz="105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tx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bg1"/>
                            </a:solidFill>
                          </a:rPr>
                          <a:t>0</a:t>
                        </a:r>
                        <a:endParaRPr lang="pt-BR" sz="105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tx1"/>
                      </a:solidFill>
                    </a:tcPr>
                  </a:tc>
                </a:tr>
                <a:tr h="198000"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i="1" dirty="0" smtClean="0">
                            <a:solidFill>
                              <a:schemeClr val="tx1"/>
                            </a:solidFill>
                          </a:rPr>
                          <a:t>7</a:t>
                        </a:r>
                        <a:endParaRPr lang="pt-BR" sz="1050" b="0" i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bg1"/>
                            </a:solidFill>
                          </a:rPr>
                          <a:t>0</a:t>
                        </a:r>
                        <a:endParaRPr lang="pt-BR" sz="105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tx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bg1"/>
                            </a:solidFill>
                          </a:rPr>
                          <a:t>0</a:t>
                        </a:r>
                        <a:endParaRPr lang="pt-BR" sz="105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tx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tx1"/>
                            </a:solidFill>
                          </a:rPr>
                          <a:t>1</a:t>
                        </a:r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tx1"/>
                            </a:solidFill>
                          </a:rPr>
                          <a:t>1</a:t>
                        </a:r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tx1"/>
                            </a:solidFill>
                          </a:rPr>
                          <a:t>1</a:t>
                        </a:r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tx1"/>
                            </a:solidFill>
                          </a:rPr>
                          <a:t>1</a:t>
                        </a:r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bg1"/>
                            </a:solidFill>
                          </a:rPr>
                          <a:t>0</a:t>
                        </a:r>
                        <a:endParaRPr lang="pt-BR" sz="105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tx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bg1"/>
                            </a:solidFill>
                          </a:rPr>
                          <a:t>0</a:t>
                        </a:r>
                        <a:endParaRPr lang="pt-BR" sz="105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tx1"/>
                      </a:solidFill>
                    </a:tcPr>
                  </a:tc>
                </a:tr>
              </a:tbl>
            </a:graphicData>
          </a:graphic>
        </p:graphicFrame>
        <p:cxnSp>
          <p:nvCxnSpPr>
            <p:cNvPr id="31" name="Conector de seta reta 30"/>
            <p:cNvCxnSpPr/>
            <p:nvPr/>
          </p:nvCxnSpPr>
          <p:spPr>
            <a:xfrm>
              <a:off x="95559" y="1209982"/>
              <a:ext cx="1782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de seta reta 31"/>
            <p:cNvCxnSpPr/>
            <p:nvPr/>
          </p:nvCxnSpPr>
          <p:spPr>
            <a:xfrm>
              <a:off x="95559" y="1209982"/>
              <a:ext cx="0" cy="17820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ixaDeTexto 32"/>
              <p:cNvSpPr txBox="1"/>
              <p:nvPr/>
            </p:nvSpPr>
            <p:spPr>
              <a:xfrm>
                <a:off x="7250080" y="3456844"/>
                <a:ext cx="87216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𝐴</m:t>
                      </m:r>
                      <m:r>
                        <a:rPr lang="pt-BR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⊕</m:t>
                      </m:r>
                      <m:r>
                        <a:rPr lang="pt-BR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𝐵</m:t>
                      </m:r>
                    </m:oMath>
                  </m:oMathPara>
                </a14:m>
                <a:endParaRPr lang="pt-BR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CaixaDeTexto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0080" y="3456844"/>
                <a:ext cx="872162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491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4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99071932"/>
              </p:ext>
            </p:extLst>
          </p:nvPr>
        </p:nvGraphicFramePr>
        <p:xfrm>
          <a:off x="3203680" y="1836430"/>
          <a:ext cx="288000" cy="14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5" name="CaixaDeTexto 34"/>
          <p:cNvSpPr txBox="1"/>
          <p:nvPr/>
        </p:nvSpPr>
        <p:spPr>
          <a:xfrm>
            <a:off x="3188822" y="3456844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i="1" dirty="0" smtClean="0"/>
              <a:t>B</a:t>
            </a:r>
            <a:endParaRPr lang="pt-BR" i="1" dirty="0"/>
          </a:p>
        </p:txBody>
      </p:sp>
    </p:spTree>
    <p:extLst>
      <p:ext uri="{BB962C8B-B14F-4D97-AF65-F5344CB8AC3E}">
        <p14:creationId xmlns:p14="http://schemas.microsoft.com/office/powerpoint/2010/main" val="484085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Dualidade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 Prof. João F. Mari – joaofmari.github.io – SIN392 (2023)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43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2165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Dualidade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A dilatação e a erosão são operações duais:</a:t>
                </a:r>
                <a:endParaRPr lang="pt-BR" dirty="0"/>
              </a:p>
              <a:p>
                <a:pPr lvl="1"/>
                <a:r>
                  <a:rPr lang="pt-BR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>
                            <a:latin typeface="Cambria Math"/>
                          </a:rPr>
                          <m:t>𝐴</m:t>
                        </m:r>
                        <m:r>
                          <a:rPr lang="pt-BR">
                            <a:latin typeface="Cambria Math"/>
                          </a:rPr>
                          <m:t>⊝</m:t>
                        </m:r>
                        <m:r>
                          <a:rPr lang="pt-BR">
                            <a:latin typeface="Cambria Math"/>
                          </a:rPr>
                          <m:t>𝐵</m:t>
                        </m:r>
                      </m:e>
                    </m:d>
                    <m:r>
                      <a:rPr lang="pt-BR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pt-BR" i="1">
                            <a:latin typeface="Cambria Math"/>
                          </a:rPr>
                        </m:ctrlPr>
                      </m:sSupPr>
                      <m:e>
                        <m:r>
                          <a:rPr lang="pt-BR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pt-BR">
                            <a:latin typeface="Cambria Math"/>
                          </a:rPr>
                          <m:t>𝑐</m:t>
                        </m:r>
                      </m:sup>
                    </m:sSup>
                    <m:r>
                      <a:rPr lang="pt-BR">
                        <a:latin typeface="Cambria Math"/>
                      </a:rPr>
                      <m:t>⊕</m:t>
                    </m:r>
                    <m:acc>
                      <m:accPr>
                        <m:chr m:val="̂"/>
                        <m:ctrlPr>
                          <a:rPr lang="pt-BR" i="1">
                            <a:latin typeface="Cambria Math"/>
                          </a:rPr>
                        </m:ctrlPr>
                      </m:accPr>
                      <m:e>
                        <m:r>
                          <a:rPr lang="pt-BR">
                            <a:latin typeface="Cambria Math"/>
                          </a:rPr>
                          <m:t>𝐵</m:t>
                        </m:r>
                      </m:e>
                    </m:acc>
                  </m:oMath>
                </a14:m>
                <a:endParaRPr lang="pt-BR" dirty="0"/>
              </a:p>
              <a:p>
                <a:pPr lvl="1"/>
                <a:r>
                  <a:rPr lang="pt-BR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>
                            <a:latin typeface="Cambria Math"/>
                          </a:rPr>
                          <m:t>𝐴</m:t>
                        </m:r>
                        <m:r>
                          <a:rPr lang="pt-BR">
                            <a:latin typeface="Cambria Math"/>
                          </a:rPr>
                          <m:t>⊕</m:t>
                        </m:r>
                        <m:r>
                          <a:rPr lang="pt-BR">
                            <a:latin typeface="Cambria Math"/>
                          </a:rPr>
                          <m:t>𝐵</m:t>
                        </m:r>
                      </m:e>
                    </m:d>
                    <m:r>
                      <a:rPr lang="pt-BR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pt-BR" i="1">
                            <a:latin typeface="Cambria Math"/>
                          </a:rPr>
                        </m:ctrlPr>
                      </m:sSupPr>
                      <m:e>
                        <m:r>
                          <a:rPr lang="pt-BR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pt-BR">
                            <a:latin typeface="Cambria Math"/>
                          </a:rPr>
                          <m:t>𝑐</m:t>
                        </m:r>
                      </m:sup>
                    </m:sSup>
                    <m:r>
                      <a:rPr lang="pt-BR">
                        <a:latin typeface="Cambria Math"/>
                      </a:rPr>
                      <m:t>⊝</m:t>
                    </m:r>
                    <m:acc>
                      <m:accPr>
                        <m:chr m:val="̂"/>
                        <m:ctrlPr>
                          <a:rPr lang="pt-BR" i="1">
                            <a:latin typeface="Cambria Math"/>
                          </a:rPr>
                        </m:ctrlPr>
                      </m:accPr>
                      <m:e>
                        <m:r>
                          <a:rPr lang="pt-BR">
                            <a:latin typeface="Cambria Math"/>
                          </a:rPr>
                          <m:t>𝐵</m:t>
                        </m:r>
                      </m:e>
                    </m:acc>
                  </m:oMath>
                </a14:m>
                <a:endParaRPr lang="pt-BR" dirty="0"/>
              </a:p>
              <a:p>
                <a:pPr lvl="2"/>
                <a:endParaRPr lang="pt-BR" dirty="0"/>
              </a:p>
              <a:p>
                <a:pPr lvl="1"/>
                <a:r>
                  <a:rPr lang="pt-BR" dirty="0"/>
                  <a:t>A </a:t>
                </a:r>
                <a:r>
                  <a:rPr lang="pt-BR" b="1" dirty="0"/>
                  <a:t>erosão</a:t>
                </a:r>
                <a:r>
                  <a:rPr lang="pt-BR" dirty="0"/>
                  <a:t> de </a:t>
                </a:r>
                <a:r>
                  <a:rPr lang="pt-BR" i="1" dirty="0"/>
                  <a:t>A</a:t>
                </a:r>
                <a:r>
                  <a:rPr lang="pt-BR" dirty="0"/>
                  <a:t> por </a:t>
                </a:r>
                <a:r>
                  <a:rPr lang="pt-BR" i="1" dirty="0"/>
                  <a:t>B</a:t>
                </a:r>
                <a:r>
                  <a:rPr lang="pt-BR" dirty="0"/>
                  <a:t> é o complemento da dilatação de Ac por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>
                            <a:latin typeface="Cambria Math"/>
                          </a:rPr>
                        </m:ctrlPr>
                      </m:accPr>
                      <m:e>
                        <m:r>
                          <a:rPr lang="pt-BR">
                            <a:latin typeface="Cambria Math"/>
                          </a:rPr>
                          <m:t>𝐵</m:t>
                        </m:r>
                      </m:e>
                    </m:acc>
                  </m:oMath>
                </a14:m>
                <a:endParaRPr lang="pt-BR" dirty="0"/>
              </a:p>
              <a:p>
                <a:pPr lvl="1"/>
                <a:r>
                  <a:rPr lang="pt-BR" dirty="0"/>
                  <a:t>A </a:t>
                </a:r>
                <a:r>
                  <a:rPr lang="pt-BR" b="1" dirty="0"/>
                  <a:t>dilatação</a:t>
                </a:r>
                <a:r>
                  <a:rPr lang="pt-BR" dirty="0"/>
                  <a:t> de </a:t>
                </a:r>
                <a:r>
                  <a:rPr lang="pt-BR" i="1" dirty="0"/>
                  <a:t>A</a:t>
                </a:r>
                <a:r>
                  <a:rPr lang="pt-BR" dirty="0"/>
                  <a:t> por </a:t>
                </a:r>
                <a:r>
                  <a:rPr lang="pt-BR" i="1" dirty="0"/>
                  <a:t>B</a:t>
                </a:r>
                <a:r>
                  <a:rPr lang="pt-BR" dirty="0"/>
                  <a:t> é o complemento da erosão de Ac por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>
                            <a:latin typeface="Cambria Math"/>
                          </a:rPr>
                        </m:ctrlPr>
                      </m:accPr>
                      <m:e>
                        <m:r>
                          <a:rPr lang="pt-BR">
                            <a:latin typeface="Cambria Math"/>
                          </a:rPr>
                          <m:t>𝐵</m:t>
                        </m:r>
                      </m:e>
                    </m:acc>
                  </m:oMath>
                </a14:m>
                <a:endParaRPr lang="pt-BR" dirty="0"/>
              </a:p>
              <a:p>
                <a:pPr lvl="1"/>
                <a:r>
                  <a:rPr lang="pt-BR" dirty="0"/>
                  <a:t>Quando o EE é simétrico pode-se obter a dilatação por meio da erosão do fundo da imagem.</a:t>
                </a:r>
              </a:p>
              <a:p>
                <a:pPr lvl="2"/>
                <a:r>
                  <a:rPr lang="pt-BR" dirty="0" smtClean="0"/>
                  <a:t>Assim </a:t>
                </a:r>
                <a:r>
                  <a:rPr lang="pt-BR" dirty="0"/>
                  <a:t>como, obter a erosão por meio da dilatação do fundo da imagem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400" t="-69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44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 Prof. João F. Mari – joaofmari.github.io – SIN392 (2023)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41628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Morfologia matemática em níveis de cinza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 Prof. João F. Mari – joaofmari.github.io – SIN392 (2023)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45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6317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Morfologia matemática em níveis de cinza</a:t>
            </a:r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Morfologia matemática em níveis de cinza usando decomposição por </a:t>
            </a:r>
            <a:r>
              <a:rPr lang="pt-BR" dirty="0" err="1" smtClean="0"/>
              <a:t>limiarização</a:t>
            </a:r>
            <a:r>
              <a:rPr lang="pt-BR" dirty="0" smtClean="0"/>
              <a:t>: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dirty="0" smtClean="0"/>
              <a:t>Decompor a imagem de intensidade f(x, y) por </a:t>
            </a:r>
            <a:r>
              <a:rPr lang="pt-BR" dirty="0" err="1" smtClean="0"/>
              <a:t>limiarização</a:t>
            </a:r>
            <a:r>
              <a:rPr lang="pt-BR" dirty="0" smtClean="0"/>
              <a:t> em todos os possíveis níveis de cinza.</a:t>
            </a:r>
          </a:p>
          <a:p>
            <a:pPr lvl="2"/>
            <a:r>
              <a:rPr lang="pt-BR" dirty="0" smtClean="0"/>
              <a:t>Cada </a:t>
            </a:r>
            <a:r>
              <a:rPr lang="pt-BR" dirty="0" err="1" smtClean="0"/>
              <a:t>limiarização</a:t>
            </a:r>
            <a:r>
              <a:rPr lang="pt-BR" dirty="0" smtClean="0"/>
              <a:t> irá gerar uma imagem binária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dirty="0" smtClean="0"/>
              <a:t>Aplicar a operação morfológica sobre cada imagem binária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dirty="0" smtClean="0"/>
              <a:t>Reconstruir a imagem de saída g(x, y) “empilhando” as imagens binárias processadas.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46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 Prof. João F. Mari – joaofmari.github.io – SIN392 (2023)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16965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Morfologia matemática em níveis de cinza</a:t>
            </a:r>
            <a:endParaRPr lang="pt-BR" dirty="0"/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47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 Prof. João F. Mari – joaofmari.github.io – SIN392 (2023)</a:t>
            </a:r>
            <a:endParaRPr lang="pt-BR" dirty="0"/>
          </a:p>
        </p:txBody>
      </p:sp>
      <p:graphicFrame>
        <p:nvGraphicFramePr>
          <p:cNvPr id="7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29886218"/>
              </p:ext>
            </p:extLst>
          </p:nvPr>
        </p:nvGraphicFramePr>
        <p:xfrm>
          <a:off x="0" y="541720"/>
          <a:ext cx="1944000" cy="194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"/>
                <a:gridCol w="216000"/>
                <a:gridCol w="216000"/>
                <a:gridCol w="216000"/>
                <a:gridCol w="216000"/>
                <a:gridCol w="216000"/>
                <a:gridCol w="216000"/>
                <a:gridCol w="216000"/>
                <a:gridCol w="216000"/>
              </a:tblGrid>
              <a:tr h="216000">
                <a:tc>
                  <a:txBody>
                    <a:bodyPr/>
                    <a:lstStyle/>
                    <a:p>
                      <a:pPr algn="ctr"/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cxnSp>
        <p:nvCxnSpPr>
          <p:cNvPr id="8" name="Conector de seta reta 7"/>
          <p:cNvCxnSpPr/>
          <p:nvPr/>
        </p:nvCxnSpPr>
        <p:spPr>
          <a:xfrm>
            <a:off x="225342" y="764903"/>
            <a:ext cx="1980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/>
          <p:cNvCxnSpPr/>
          <p:nvPr/>
        </p:nvCxnSpPr>
        <p:spPr>
          <a:xfrm>
            <a:off x="217722" y="764903"/>
            <a:ext cx="0" cy="19800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0440311"/>
              </p:ext>
            </p:extLst>
          </p:nvPr>
        </p:nvGraphicFramePr>
        <p:xfrm>
          <a:off x="2312886" y="541720"/>
          <a:ext cx="1944000" cy="194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"/>
                <a:gridCol w="216000"/>
                <a:gridCol w="216000"/>
                <a:gridCol w="216000"/>
                <a:gridCol w="216000"/>
                <a:gridCol w="216000"/>
                <a:gridCol w="216000"/>
                <a:gridCol w="216000"/>
                <a:gridCol w="216000"/>
              </a:tblGrid>
              <a:tr h="216000">
                <a:tc>
                  <a:txBody>
                    <a:bodyPr/>
                    <a:lstStyle/>
                    <a:p>
                      <a:pPr algn="ctr"/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2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pt-BR" sz="12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2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pt-BR" sz="12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2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pt-BR" sz="12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2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pt-BR" sz="12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2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pt-BR" sz="12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2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pt-BR" sz="12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2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pt-BR" sz="12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2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pt-BR" sz="12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2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pt-BR" sz="12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pt-BR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pt-BR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pt-BR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2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pt-BR" sz="12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pt-BR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pt-BR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pt-BR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2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pt-BR" sz="12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2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pt-BR" sz="12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pt-BR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pt-BR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2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pt-BR" sz="12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2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pt-BR" sz="12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2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pt-BR" sz="12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pt-BR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2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pt-BR" sz="12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2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pt-BR" sz="12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2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pt-BR" sz="12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2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pt-BR" sz="12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2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pt-BR" sz="12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2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pt-BR" sz="12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pt-BR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pt-BR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2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pt-BR" sz="12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2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pt-BR" sz="12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2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pt-BR" sz="12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2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pt-BR" sz="12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2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pt-BR" sz="12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2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pt-BR" sz="12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2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pt-BR" sz="12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2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pt-BR" sz="12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2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pt-BR" sz="12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pt-BR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pt-BR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2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pt-BR" sz="12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2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pt-BR" sz="12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pt-BR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2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pt-BR" sz="12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2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pt-BR" sz="12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2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pt-BR" sz="12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pt-BR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pt-BR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2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pt-BR" sz="12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2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pt-BR" sz="12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2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pt-BR" sz="12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2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pt-BR" sz="12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2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pt-BR" sz="12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2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pt-BR" sz="12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2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pt-BR" sz="12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2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pt-BR" sz="12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2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pt-BR" sz="12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2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pt-BR" sz="12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2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pt-BR" sz="12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2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pt-BR" sz="12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2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pt-BR" sz="12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cxnSp>
        <p:nvCxnSpPr>
          <p:cNvPr id="12" name="Conector de seta reta 11"/>
          <p:cNvCxnSpPr/>
          <p:nvPr/>
        </p:nvCxnSpPr>
        <p:spPr>
          <a:xfrm>
            <a:off x="2538228" y="764903"/>
            <a:ext cx="1980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>
            <a:off x="2530608" y="764903"/>
            <a:ext cx="0" cy="19800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2601577"/>
              </p:ext>
            </p:extLst>
          </p:nvPr>
        </p:nvGraphicFramePr>
        <p:xfrm>
          <a:off x="4625772" y="541720"/>
          <a:ext cx="1944000" cy="194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"/>
                <a:gridCol w="216000"/>
                <a:gridCol w="216000"/>
                <a:gridCol w="216000"/>
                <a:gridCol w="216000"/>
                <a:gridCol w="216000"/>
                <a:gridCol w="216000"/>
                <a:gridCol w="216000"/>
                <a:gridCol w="216000"/>
              </a:tblGrid>
              <a:tr h="216000">
                <a:tc>
                  <a:txBody>
                    <a:bodyPr/>
                    <a:lstStyle/>
                    <a:p>
                      <a:pPr algn="ctr"/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cxnSp>
        <p:nvCxnSpPr>
          <p:cNvPr id="16" name="Conector de seta reta 15"/>
          <p:cNvCxnSpPr/>
          <p:nvPr/>
        </p:nvCxnSpPr>
        <p:spPr>
          <a:xfrm>
            <a:off x="4851114" y="764903"/>
            <a:ext cx="1980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/>
          <p:nvPr/>
        </p:nvCxnSpPr>
        <p:spPr>
          <a:xfrm>
            <a:off x="4843494" y="764903"/>
            <a:ext cx="0" cy="19800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27559538"/>
              </p:ext>
            </p:extLst>
          </p:nvPr>
        </p:nvGraphicFramePr>
        <p:xfrm>
          <a:off x="6938658" y="541720"/>
          <a:ext cx="1944000" cy="194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"/>
                <a:gridCol w="216000"/>
                <a:gridCol w="216000"/>
                <a:gridCol w="216000"/>
                <a:gridCol w="216000"/>
                <a:gridCol w="216000"/>
                <a:gridCol w="216000"/>
                <a:gridCol w="216000"/>
                <a:gridCol w="216000"/>
              </a:tblGrid>
              <a:tr h="216000">
                <a:tc>
                  <a:txBody>
                    <a:bodyPr/>
                    <a:lstStyle/>
                    <a:p>
                      <a:pPr algn="ctr"/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cxnSp>
        <p:nvCxnSpPr>
          <p:cNvPr id="20" name="Conector de seta reta 19"/>
          <p:cNvCxnSpPr/>
          <p:nvPr/>
        </p:nvCxnSpPr>
        <p:spPr>
          <a:xfrm>
            <a:off x="7164000" y="764903"/>
            <a:ext cx="1980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/>
          <p:nvPr/>
        </p:nvCxnSpPr>
        <p:spPr>
          <a:xfrm>
            <a:off x="7156380" y="764903"/>
            <a:ext cx="0" cy="19800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09478551"/>
              </p:ext>
            </p:extLst>
          </p:nvPr>
        </p:nvGraphicFramePr>
        <p:xfrm>
          <a:off x="0" y="2715801"/>
          <a:ext cx="1944000" cy="194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"/>
                <a:gridCol w="216000"/>
                <a:gridCol w="216000"/>
                <a:gridCol w="216000"/>
                <a:gridCol w="216000"/>
                <a:gridCol w="216000"/>
                <a:gridCol w="216000"/>
                <a:gridCol w="216000"/>
                <a:gridCol w="216000"/>
              </a:tblGrid>
              <a:tr h="216000">
                <a:tc>
                  <a:txBody>
                    <a:bodyPr/>
                    <a:lstStyle/>
                    <a:p>
                      <a:pPr algn="ctr"/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cxnSp>
        <p:nvCxnSpPr>
          <p:cNvPr id="24" name="Conector de seta reta 23"/>
          <p:cNvCxnSpPr/>
          <p:nvPr/>
        </p:nvCxnSpPr>
        <p:spPr>
          <a:xfrm>
            <a:off x="225342" y="2931364"/>
            <a:ext cx="1980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/>
          <p:cNvCxnSpPr/>
          <p:nvPr/>
        </p:nvCxnSpPr>
        <p:spPr>
          <a:xfrm>
            <a:off x="217722" y="2938984"/>
            <a:ext cx="0" cy="19800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7456873"/>
              </p:ext>
            </p:extLst>
          </p:nvPr>
        </p:nvGraphicFramePr>
        <p:xfrm>
          <a:off x="2312886" y="2715801"/>
          <a:ext cx="1944000" cy="194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"/>
                <a:gridCol w="216000"/>
                <a:gridCol w="216000"/>
                <a:gridCol w="216000"/>
                <a:gridCol w="216000"/>
                <a:gridCol w="216000"/>
                <a:gridCol w="216000"/>
                <a:gridCol w="216000"/>
                <a:gridCol w="216000"/>
              </a:tblGrid>
              <a:tr h="216000">
                <a:tc>
                  <a:txBody>
                    <a:bodyPr/>
                    <a:lstStyle/>
                    <a:p>
                      <a:pPr algn="ctr"/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cxnSp>
        <p:nvCxnSpPr>
          <p:cNvPr id="28" name="Conector de seta reta 27"/>
          <p:cNvCxnSpPr/>
          <p:nvPr/>
        </p:nvCxnSpPr>
        <p:spPr>
          <a:xfrm>
            <a:off x="2538228" y="2931364"/>
            <a:ext cx="1980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/>
          <p:cNvCxnSpPr/>
          <p:nvPr/>
        </p:nvCxnSpPr>
        <p:spPr>
          <a:xfrm>
            <a:off x="2530608" y="2938984"/>
            <a:ext cx="0" cy="19800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9606801"/>
              </p:ext>
            </p:extLst>
          </p:nvPr>
        </p:nvGraphicFramePr>
        <p:xfrm>
          <a:off x="4625772" y="2715801"/>
          <a:ext cx="1944000" cy="194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"/>
                <a:gridCol w="216000"/>
                <a:gridCol w="216000"/>
                <a:gridCol w="216000"/>
                <a:gridCol w="216000"/>
                <a:gridCol w="216000"/>
                <a:gridCol w="216000"/>
                <a:gridCol w="216000"/>
                <a:gridCol w="216000"/>
              </a:tblGrid>
              <a:tr h="216000">
                <a:tc>
                  <a:txBody>
                    <a:bodyPr/>
                    <a:lstStyle/>
                    <a:p>
                      <a:pPr algn="ctr"/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cxnSp>
        <p:nvCxnSpPr>
          <p:cNvPr id="32" name="Conector de seta reta 31"/>
          <p:cNvCxnSpPr/>
          <p:nvPr/>
        </p:nvCxnSpPr>
        <p:spPr>
          <a:xfrm>
            <a:off x="4851114" y="2931364"/>
            <a:ext cx="1980000" cy="0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/>
          <p:cNvCxnSpPr/>
          <p:nvPr/>
        </p:nvCxnSpPr>
        <p:spPr>
          <a:xfrm>
            <a:off x="4843494" y="2938984"/>
            <a:ext cx="0" cy="19800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1872863"/>
              </p:ext>
            </p:extLst>
          </p:nvPr>
        </p:nvGraphicFramePr>
        <p:xfrm>
          <a:off x="6938658" y="2715801"/>
          <a:ext cx="1944000" cy="194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"/>
                <a:gridCol w="216000"/>
                <a:gridCol w="216000"/>
                <a:gridCol w="216000"/>
                <a:gridCol w="216000"/>
                <a:gridCol w="216000"/>
                <a:gridCol w="216000"/>
                <a:gridCol w="216000"/>
                <a:gridCol w="216000"/>
              </a:tblGrid>
              <a:tr h="216000">
                <a:tc>
                  <a:txBody>
                    <a:bodyPr/>
                    <a:lstStyle/>
                    <a:p>
                      <a:pPr algn="ctr"/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cxnSp>
        <p:nvCxnSpPr>
          <p:cNvPr id="36" name="Conector de seta reta 35"/>
          <p:cNvCxnSpPr/>
          <p:nvPr/>
        </p:nvCxnSpPr>
        <p:spPr>
          <a:xfrm>
            <a:off x="7164000" y="2931364"/>
            <a:ext cx="1980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de seta reta 36"/>
          <p:cNvCxnSpPr/>
          <p:nvPr/>
        </p:nvCxnSpPr>
        <p:spPr>
          <a:xfrm>
            <a:off x="7156380" y="2938984"/>
            <a:ext cx="0" cy="19800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aixaDeTexto 37"/>
          <p:cNvSpPr txBox="1"/>
          <p:nvPr/>
        </p:nvSpPr>
        <p:spPr>
          <a:xfrm>
            <a:off x="4259709" y="1458645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dirty="0" smtClean="0"/>
              <a:t>0</a:t>
            </a:r>
            <a:endParaRPr lang="pt-BR" dirty="0"/>
          </a:p>
        </p:txBody>
      </p:sp>
      <p:sp>
        <p:nvSpPr>
          <p:cNvPr id="39" name="CaixaDeTexto 38"/>
          <p:cNvSpPr txBox="1"/>
          <p:nvPr/>
        </p:nvSpPr>
        <p:spPr>
          <a:xfrm>
            <a:off x="6585092" y="1458645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40" name="CaixaDeTexto 39"/>
          <p:cNvSpPr txBox="1"/>
          <p:nvPr/>
        </p:nvSpPr>
        <p:spPr>
          <a:xfrm>
            <a:off x="8892480" y="1458645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dirty="0" smtClean="0"/>
              <a:t>2</a:t>
            </a:r>
            <a:endParaRPr lang="pt-BR" dirty="0"/>
          </a:p>
        </p:txBody>
      </p:sp>
      <p:sp>
        <p:nvSpPr>
          <p:cNvPr id="41" name="CaixaDeTexto 40"/>
          <p:cNvSpPr txBox="1"/>
          <p:nvPr/>
        </p:nvSpPr>
        <p:spPr>
          <a:xfrm>
            <a:off x="1953521" y="3632726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dirty="0" smtClean="0"/>
              <a:t>3</a:t>
            </a:r>
            <a:endParaRPr lang="pt-BR" dirty="0"/>
          </a:p>
        </p:txBody>
      </p:sp>
      <p:sp>
        <p:nvSpPr>
          <p:cNvPr id="42" name="CaixaDeTexto 41"/>
          <p:cNvSpPr txBox="1"/>
          <p:nvPr/>
        </p:nvSpPr>
        <p:spPr>
          <a:xfrm>
            <a:off x="4259709" y="3632726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dirty="0" smtClean="0"/>
              <a:t>4</a:t>
            </a:r>
            <a:endParaRPr lang="pt-BR" dirty="0"/>
          </a:p>
        </p:txBody>
      </p:sp>
      <p:sp>
        <p:nvSpPr>
          <p:cNvPr id="43" name="CaixaDeTexto 42"/>
          <p:cNvSpPr txBox="1"/>
          <p:nvPr/>
        </p:nvSpPr>
        <p:spPr>
          <a:xfrm>
            <a:off x="6585092" y="3632726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dirty="0" smtClean="0"/>
              <a:t>5</a:t>
            </a:r>
            <a:endParaRPr lang="pt-BR" dirty="0"/>
          </a:p>
        </p:txBody>
      </p:sp>
      <p:sp>
        <p:nvSpPr>
          <p:cNvPr id="44" name="CaixaDeTexto 43"/>
          <p:cNvSpPr txBox="1"/>
          <p:nvPr/>
        </p:nvSpPr>
        <p:spPr>
          <a:xfrm>
            <a:off x="8887878" y="3632726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dirty="0" smtClean="0"/>
              <a:t>6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89420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Bibliografia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MARQUES FILHO, O.; VIEIRA NETO, H. </a:t>
            </a:r>
            <a:r>
              <a:rPr lang="pt-BR" b="1" dirty="0"/>
              <a:t>Processamento digital de imagens</a:t>
            </a:r>
            <a:r>
              <a:rPr lang="pt-BR" dirty="0"/>
              <a:t>. </a:t>
            </a:r>
            <a:r>
              <a:rPr lang="pt-BR" dirty="0" err="1"/>
              <a:t>Brasport</a:t>
            </a:r>
            <a:r>
              <a:rPr lang="pt-BR" dirty="0"/>
              <a:t>, 1999.</a:t>
            </a:r>
          </a:p>
          <a:p>
            <a:pPr marL="685800" lvl="1"/>
            <a:r>
              <a:rPr lang="pt-BR" dirty="0"/>
              <a:t>Disponível para download no site do autor (Exclusivo para uso pessoal)</a:t>
            </a:r>
          </a:p>
          <a:p>
            <a:pPr marL="685800" lvl="1"/>
            <a:r>
              <a:rPr lang="pt-BR" dirty="0">
                <a:hlinkClick r:id="rId2"/>
              </a:rPr>
              <a:t>http://dainf.ct.utfpr.edu.br/~hvieir/pub.html</a:t>
            </a:r>
            <a:r>
              <a:rPr lang="pt-BR" dirty="0"/>
              <a:t> </a:t>
            </a:r>
          </a:p>
          <a:p>
            <a:pPr marL="685800" lvl="1"/>
            <a:endParaRPr lang="pt-BR" dirty="0"/>
          </a:p>
          <a:p>
            <a:r>
              <a:rPr lang="pt-BR" dirty="0"/>
              <a:t>GONZALEZ, R.C.; WOODS, R.E.; </a:t>
            </a:r>
            <a:r>
              <a:rPr lang="pt-BR" b="1" dirty="0"/>
              <a:t>Processamento Digital de Imagens.</a:t>
            </a:r>
            <a:r>
              <a:rPr lang="pt-BR" dirty="0"/>
              <a:t> 3ª edição. Editora Pearson, 2009.</a:t>
            </a:r>
          </a:p>
          <a:p>
            <a:pPr indent="-285750"/>
            <a:endParaRPr lang="pt-BR" dirty="0"/>
          </a:p>
          <a:p>
            <a:r>
              <a:rPr lang="pt-BR" dirty="0"/>
              <a:t>J. E. R. Queiroz, H. M. Gomes. </a:t>
            </a:r>
            <a:r>
              <a:rPr lang="pt-BR" b="1" dirty="0"/>
              <a:t>Introdução ao Processamento Digital de Imagens</a:t>
            </a:r>
            <a:r>
              <a:rPr lang="pt-BR" dirty="0"/>
              <a:t>. RITA. v. 13, 2006.</a:t>
            </a:r>
          </a:p>
          <a:p>
            <a:pPr lvl="1"/>
            <a:r>
              <a:rPr lang="pt-BR" dirty="0">
                <a:hlinkClick r:id="rId3"/>
              </a:rPr>
              <a:t>http://www.dsc.ufcg.edu.br/~hmg/disciplinas/graduacao/vc-2016.2/Rita-Tutorial-PDI.pdf</a:t>
            </a:r>
            <a:r>
              <a:rPr lang="pt-BR" dirty="0"/>
              <a:t> 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48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 Prof. João F. Mari – joaofmari.github.io – SIN392 (2023)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08982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Bibliografia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Aldo </a:t>
            </a:r>
            <a:r>
              <a:rPr lang="pt-BR" dirty="0"/>
              <a:t>von </a:t>
            </a:r>
            <a:r>
              <a:rPr lang="pt-BR" dirty="0" err="1"/>
              <a:t>Wangenheim</a:t>
            </a:r>
            <a:r>
              <a:rPr lang="pt-BR" dirty="0"/>
              <a:t>. </a:t>
            </a:r>
            <a:r>
              <a:rPr lang="pt-BR" b="1" dirty="0"/>
              <a:t>Morfologia Matemática</a:t>
            </a:r>
          </a:p>
          <a:p>
            <a:pPr lvl="1"/>
            <a:r>
              <a:rPr lang="pt-BR" dirty="0" smtClean="0">
                <a:hlinkClick r:id="rId2"/>
              </a:rPr>
              <a:t>http</a:t>
            </a:r>
            <a:r>
              <a:rPr lang="pt-BR" dirty="0">
                <a:hlinkClick r:id="rId2"/>
              </a:rPr>
              <a:t>://www.inf.ufsc.br/~</a:t>
            </a:r>
            <a:r>
              <a:rPr lang="pt-BR" dirty="0" smtClean="0">
                <a:hlinkClick r:id="rId2"/>
              </a:rPr>
              <a:t>visao/morfologia.pdf</a:t>
            </a:r>
            <a:r>
              <a:rPr lang="pt-BR" dirty="0" smtClean="0"/>
              <a:t> </a:t>
            </a:r>
            <a:endParaRPr lang="pt-BR" dirty="0"/>
          </a:p>
          <a:p>
            <a:endParaRPr lang="pt-BR" dirty="0"/>
          </a:p>
          <a:p>
            <a:r>
              <a:rPr lang="pt-BR" dirty="0" smtClean="0"/>
              <a:t>James </a:t>
            </a:r>
            <a:r>
              <a:rPr lang="pt-BR" dirty="0" err="1"/>
              <a:t>Facon</a:t>
            </a:r>
            <a:r>
              <a:rPr lang="pt-BR" dirty="0"/>
              <a:t>. </a:t>
            </a:r>
            <a:r>
              <a:rPr lang="pt-BR" b="1" dirty="0"/>
              <a:t>A Morfologia Matemática e suas Aplicações em Processamento de </a:t>
            </a:r>
            <a:r>
              <a:rPr lang="pt-BR" b="1" dirty="0" smtClean="0"/>
              <a:t>Imagens.</a:t>
            </a:r>
            <a:r>
              <a:rPr lang="pt-BR" dirty="0" smtClean="0"/>
              <a:t> Minicurso </a:t>
            </a:r>
            <a:r>
              <a:rPr lang="pt-BR" dirty="0"/>
              <a:t>– WVC 2011</a:t>
            </a:r>
          </a:p>
          <a:p>
            <a:pPr lvl="1"/>
            <a:r>
              <a:rPr lang="pt-BR" dirty="0" smtClean="0">
                <a:hlinkClick r:id="rId3"/>
              </a:rPr>
              <a:t>http</a:t>
            </a:r>
            <a:r>
              <a:rPr lang="pt-BR" dirty="0">
                <a:hlinkClick r:id="rId3"/>
              </a:rPr>
              <a:t>://www.ppgia.pucpr.br/~</a:t>
            </a:r>
            <a:r>
              <a:rPr lang="pt-BR" dirty="0" smtClean="0">
                <a:hlinkClick r:id="rId3"/>
              </a:rPr>
              <a:t>facon/Books/2011WVCMinicurso2Morfo.pdf</a:t>
            </a:r>
            <a:r>
              <a:rPr lang="pt-BR" dirty="0" smtClean="0"/>
              <a:t> 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49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 Prof. João F. Mari – joaofmari.github.io – SIN392 (2023)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20296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Representação de imagem binária como conjuntos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 Prof. João F. Mari – joaofmari.github.io – SIN392 (2023)</a:t>
            </a:r>
            <a:endParaRPr lang="pt-BR" dirty="0"/>
          </a:p>
        </p:txBody>
      </p:sp>
      <p:graphicFrame>
        <p:nvGraphicFramePr>
          <p:cNvPr id="6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63015294"/>
              </p:ext>
            </p:extLst>
          </p:nvPr>
        </p:nvGraphicFramePr>
        <p:xfrm>
          <a:off x="936000" y="1395763"/>
          <a:ext cx="2700000" cy="27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000"/>
                <a:gridCol w="270000"/>
                <a:gridCol w="270000"/>
                <a:gridCol w="270000"/>
                <a:gridCol w="270000"/>
                <a:gridCol w="270000"/>
                <a:gridCol w="270000"/>
                <a:gridCol w="270000"/>
                <a:gridCol w="270000"/>
                <a:gridCol w="270000"/>
              </a:tblGrid>
              <a:tr h="270000">
                <a:tc>
                  <a:txBody>
                    <a:bodyPr/>
                    <a:lstStyle/>
                    <a:p>
                      <a:pPr algn="ctr"/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4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4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pt-BR" sz="14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pt-BR" sz="14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pt-BR" sz="14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pt-BR" sz="14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pt-BR" sz="14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4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4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pt-BR" sz="14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pt-BR" sz="14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pt-BR" sz="14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pt-BR" sz="14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pt-BR" sz="14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algn="ctr"/>
                      <a:endParaRPr lang="pt-BR" sz="14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tângulo 6"/>
              <p:cNvSpPr/>
              <p:nvPr/>
            </p:nvSpPr>
            <p:spPr>
              <a:xfrm>
                <a:off x="3995936" y="1395763"/>
                <a:ext cx="4797406" cy="226613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sz="1600" dirty="0" smtClean="0">
                    <a:solidFill>
                      <a:schemeClr val="tx1"/>
                    </a:solidFill>
                  </a:rPr>
                  <a:t>C</a:t>
                </a:r>
                <a:r>
                  <a:rPr lang="pt-BR" sz="1600" baseline="-25000" dirty="0" smtClean="0">
                    <a:solidFill>
                      <a:schemeClr val="tx1"/>
                    </a:solidFill>
                  </a:rPr>
                  <a:t>0</a:t>
                </a:r>
                <a:r>
                  <a:rPr lang="pt-BR" sz="1600" dirty="0" smtClean="0">
                    <a:solidFill>
                      <a:schemeClr val="tx1"/>
                    </a:solidFill>
                  </a:rPr>
                  <a:t> = { (1, 1), (1, 2), (1, 3), (2, 2), (2, 3) }</a:t>
                </a:r>
              </a:p>
              <a:p>
                <a:r>
                  <a:rPr lang="pt-BR" sz="1600" dirty="0" smtClean="0">
                    <a:solidFill>
                      <a:schemeClr val="tx1"/>
                    </a:solidFill>
                  </a:rPr>
                  <a:t>C</a:t>
                </a:r>
                <a:r>
                  <a:rPr lang="pt-BR" sz="1600" baseline="-25000" dirty="0" smtClean="0">
                    <a:solidFill>
                      <a:schemeClr val="tx1"/>
                    </a:solidFill>
                  </a:rPr>
                  <a:t>1</a:t>
                </a:r>
                <a:r>
                  <a:rPr lang="pt-BR" sz="1600" dirty="0" smtClean="0">
                    <a:solidFill>
                      <a:schemeClr val="tx1"/>
                    </a:solidFill>
                  </a:rPr>
                  <a:t> = { (1, 5), (1, 6), (1, 7), (2, 7), (3, 6), (3, 7) }</a:t>
                </a:r>
              </a:p>
              <a:p>
                <a:r>
                  <a:rPr lang="pt-BR" sz="1600" dirty="0" smtClean="0">
                    <a:solidFill>
                      <a:schemeClr val="tx1"/>
                    </a:solidFill>
                  </a:rPr>
                  <a:t>C</a:t>
                </a:r>
                <a:r>
                  <a:rPr lang="pt-BR" sz="1600" baseline="-25000" dirty="0" smtClean="0">
                    <a:solidFill>
                      <a:schemeClr val="tx1"/>
                    </a:solidFill>
                  </a:rPr>
                  <a:t>2</a:t>
                </a:r>
                <a:r>
                  <a:rPr lang="pt-BR" sz="1600" dirty="0" smtClean="0">
                    <a:solidFill>
                      <a:schemeClr val="tx1"/>
                    </a:solidFill>
                  </a:rPr>
                  <a:t> = { (5, 5) }</a:t>
                </a:r>
              </a:p>
              <a:p>
                <a:r>
                  <a:rPr lang="pt-BR" sz="1600" dirty="0" smtClean="0">
                    <a:solidFill>
                      <a:schemeClr val="tx1"/>
                    </a:solidFill>
                  </a:rPr>
                  <a:t>C</a:t>
                </a:r>
                <a:r>
                  <a:rPr lang="pt-BR" sz="1600" baseline="-25000" dirty="0" smtClean="0">
                    <a:solidFill>
                      <a:schemeClr val="tx1"/>
                    </a:solidFill>
                  </a:rPr>
                  <a:t>3</a:t>
                </a:r>
                <a:r>
                  <a:rPr lang="pt-BR" sz="1600" dirty="0" smtClean="0">
                    <a:solidFill>
                      <a:schemeClr val="tx1"/>
                    </a:solidFill>
                  </a:rPr>
                  <a:t> = { (5, 1), (5, 2), (6, 1), (6, 2) }</a:t>
                </a:r>
              </a:p>
              <a:p>
                <a:endParaRPr lang="pt-BR" sz="16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6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pt-BR" sz="16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𝐼</m:t>
                          </m:r>
                        </m:sub>
                      </m:sSub>
                      <m:r>
                        <a:rPr lang="pt-BR" sz="1600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⋃"/>
                          <m:ctrlPr>
                            <a:rPr lang="pt-BR" sz="16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6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pt-BR" sz="16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pt-BR" sz="16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𝑁</m:t>
                          </m:r>
                          <m:r>
                            <a:rPr lang="pt-BR" sz="16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pt-BR" sz="16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16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pt-BR" sz="16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pt-BR" sz="1600" i="1">
                          <a:solidFill>
                            <a:schemeClr val="tx1"/>
                          </a:solidFill>
                          <a:latin typeface="Cambria Math"/>
                        </a:rPr>
                        <m:t>,  </m:t>
                      </m:r>
                      <m:r>
                        <a:rPr lang="pt-BR" sz="1600" i="1">
                          <a:solidFill>
                            <a:schemeClr val="tx1"/>
                          </a:solidFill>
                          <a:latin typeface="Cambria Math"/>
                        </a:rPr>
                        <m:t>𝑝𝑎𝑟𝑎</m:t>
                      </m:r>
                      <m:r>
                        <a:rPr lang="pt-BR" sz="1600" i="1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pt-BR" sz="1600" i="1">
                          <a:solidFill>
                            <a:schemeClr val="tx1"/>
                          </a:solidFill>
                          <a:latin typeface="Cambria Math"/>
                        </a:rPr>
                        <m:t>𝑁</m:t>
                      </m:r>
                      <m:r>
                        <a:rPr lang="pt-BR" sz="1600" i="1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pt-BR" sz="1600" i="1">
                          <a:solidFill>
                            <a:schemeClr val="tx1"/>
                          </a:solidFill>
                          <a:latin typeface="Cambria Math"/>
                        </a:rPr>
                        <m:t>𝑜𝑏𝑗𝑒𝑡𝑜𝑠</m:t>
                      </m:r>
                    </m:oMath>
                  </m:oMathPara>
                </a14:m>
                <a:endParaRPr lang="pt-BR" sz="1600" dirty="0">
                  <a:solidFill>
                    <a:schemeClr val="tx1"/>
                  </a:solidFill>
                </a:endParaRPr>
              </a:p>
              <a:p>
                <a:endParaRPr lang="pt-BR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tângulo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5936" y="1395763"/>
                <a:ext cx="4797406" cy="2266133"/>
              </a:xfrm>
              <a:prstGeom prst="rect">
                <a:avLst/>
              </a:prstGeom>
              <a:blipFill rotWithShape="1">
                <a:blip r:embed="rId2"/>
                <a:stretch>
                  <a:fillRect l="-763" t="-80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riângulo isósceles 10"/>
          <p:cNvSpPr/>
          <p:nvPr/>
        </p:nvSpPr>
        <p:spPr>
          <a:xfrm rot="5400000" flipH="1">
            <a:off x="3510000" y="1610788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12" name="Triângulo isósceles 11"/>
          <p:cNvSpPr/>
          <p:nvPr/>
        </p:nvSpPr>
        <p:spPr>
          <a:xfrm rot="10800000" flipH="1">
            <a:off x="1134664" y="3987763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5893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FIM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 Prof. João F. Mari – joaofmari.github.io – SIN392 (2023)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50</a:t>
            </a:fld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0" y="1969930"/>
            <a:ext cx="9071992" cy="13219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</a:pPr>
            <a:r>
              <a:rPr lang="pt-BR" sz="850" dirty="0">
                <a:solidFill>
                  <a:prstClr val="black"/>
                </a:solidFill>
                <a:latin typeface="Consolas" panose="020B0609020204030204" pitchFamily="49" charset="0"/>
              </a:rPr>
              <a:t>@</a:t>
            </a:r>
            <a:r>
              <a:rPr lang="pt-BR" sz="850" dirty="0" err="1">
                <a:solidFill>
                  <a:prstClr val="black"/>
                </a:solidFill>
                <a:latin typeface="Consolas" panose="020B0609020204030204" pitchFamily="49" charset="0"/>
              </a:rPr>
              <a:t>misc</a:t>
            </a:r>
            <a:r>
              <a:rPr lang="pt-BR" sz="850" dirty="0">
                <a:solidFill>
                  <a:prstClr val="black"/>
                </a:solidFill>
                <a:latin typeface="Consolas" panose="020B0609020204030204" pitchFamily="49" charset="0"/>
              </a:rPr>
              <a:t>{mari_im_proc_2023,</a:t>
            </a:r>
          </a:p>
          <a:p>
            <a:pPr lvl="0">
              <a:spcBef>
                <a:spcPct val="20000"/>
              </a:spcBef>
            </a:pPr>
            <a:r>
              <a:rPr lang="pt-BR" sz="850" dirty="0">
                <a:solidFill>
                  <a:prstClr val="black"/>
                </a:solidFill>
                <a:latin typeface="Consolas" panose="020B0609020204030204" pitchFamily="49" charset="0"/>
              </a:rPr>
              <a:t>       </a:t>
            </a:r>
            <a:r>
              <a:rPr lang="pt-BR" sz="850" dirty="0" err="1">
                <a:solidFill>
                  <a:prstClr val="black"/>
                </a:solidFill>
                <a:latin typeface="Consolas" panose="020B0609020204030204" pitchFamily="49" charset="0"/>
              </a:rPr>
              <a:t>author</a:t>
            </a:r>
            <a:r>
              <a:rPr lang="pt-BR" sz="850" dirty="0">
                <a:solidFill>
                  <a:prstClr val="black"/>
                </a:solidFill>
                <a:latin typeface="Consolas" panose="020B0609020204030204" pitchFamily="49" charset="0"/>
              </a:rPr>
              <a:t> = {João Fernando Mari},</a:t>
            </a:r>
          </a:p>
          <a:p>
            <a:pPr lvl="0">
              <a:spcBef>
                <a:spcPct val="20000"/>
              </a:spcBef>
            </a:pPr>
            <a:r>
              <a:rPr lang="pt-BR" sz="850" dirty="0">
                <a:solidFill>
                  <a:prstClr val="black"/>
                </a:solidFill>
                <a:latin typeface="Consolas" panose="020B0609020204030204" pitchFamily="49" charset="0"/>
              </a:rPr>
              <a:t>       </a:t>
            </a:r>
            <a:r>
              <a:rPr lang="pt-BR" sz="850" dirty="0" err="1">
                <a:solidFill>
                  <a:prstClr val="black"/>
                </a:solidFill>
                <a:latin typeface="Consolas" panose="020B0609020204030204" pitchFamily="49" charset="0"/>
              </a:rPr>
              <a:t>title</a:t>
            </a:r>
            <a:r>
              <a:rPr lang="pt-BR" sz="850" dirty="0">
                <a:solidFill>
                  <a:prstClr val="black"/>
                </a:solidFill>
                <a:latin typeface="Consolas" panose="020B0609020204030204" pitchFamily="49" charset="0"/>
              </a:rPr>
              <a:t> = {Morfologia matemática I},</a:t>
            </a:r>
          </a:p>
          <a:p>
            <a:pPr lvl="0">
              <a:spcBef>
                <a:spcPct val="20000"/>
              </a:spcBef>
            </a:pPr>
            <a:r>
              <a:rPr lang="pt-BR" sz="850" dirty="0">
                <a:solidFill>
                  <a:prstClr val="black"/>
                </a:solidFill>
                <a:latin typeface="Consolas" panose="020B0609020204030204" pitchFamily="49" charset="0"/>
              </a:rPr>
              <a:t>       </a:t>
            </a:r>
            <a:r>
              <a:rPr lang="pt-BR" sz="850" dirty="0" err="1">
                <a:solidFill>
                  <a:prstClr val="black"/>
                </a:solidFill>
                <a:latin typeface="Consolas" panose="020B0609020204030204" pitchFamily="49" charset="0"/>
              </a:rPr>
              <a:t>year</a:t>
            </a:r>
            <a:r>
              <a:rPr lang="pt-BR" sz="850" dirty="0">
                <a:solidFill>
                  <a:prstClr val="black"/>
                </a:solidFill>
                <a:latin typeface="Consolas" panose="020B0609020204030204" pitchFamily="49" charset="0"/>
              </a:rPr>
              <a:t> = {2023},</a:t>
            </a:r>
          </a:p>
          <a:p>
            <a:pPr lvl="0">
              <a:spcBef>
                <a:spcPct val="20000"/>
              </a:spcBef>
            </a:pPr>
            <a:r>
              <a:rPr lang="pt-BR" sz="850" dirty="0">
                <a:solidFill>
                  <a:prstClr val="black"/>
                </a:solidFill>
                <a:latin typeface="Consolas" panose="020B0609020204030204" pitchFamily="49" charset="0"/>
              </a:rPr>
              <a:t>       </a:t>
            </a:r>
            <a:r>
              <a:rPr lang="pt-BR" sz="850" dirty="0" err="1">
                <a:solidFill>
                  <a:prstClr val="black"/>
                </a:solidFill>
                <a:latin typeface="Consolas" panose="020B0609020204030204" pitchFamily="49" charset="0"/>
              </a:rPr>
              <a:t>publisher</a:t>
            </a:r>
            <a:r>
              <a:rPr lang="pt-BR" sz="850" dirty="0">
                <a:solidFill>
                  <a:prstClr val="black"/>
                </a:solidFill>
                <a:latin typeface="Consolas" panose="020B0609020204030204" pitchFamily="49" charset="0"/>
              </a:rPr>
              <a:t> = {</a:t>
            </a:r>
            <a:r>
              <a:rPr lang="pt-BR" sz="850" dirty="0" err="1">
                <a:solidFill>
                  <a:prstClr val="black"/>
                </a:solidFill>
                <a:latin typeface="Consolas" panose="020B0609020204030204" pitchFamily="49" charset="0"/>
              </a:rPr>
              <a:t>GitHub</a:t>
            </a:r>
            <a:r>
              <a:rPr lang="pt-BR" sz="850" dirty="0">
                <a:solidFill>
                  <a:prstClr val="black"/>
                </a:solidFill>
                <a:latin typeface="Consolas" panose="020B0609020204030204" pitchFamily="49" charset="0"/>
              </a:rPr>
              <a:t>},</a:t>
            </a:r>
          </a:p>
          <a:p>
            <a:pPr lvl="0">
              <a:spcBef>
                <a:spcPct val="20000"/>
              </a:spcBef>
            </a:pPr>
            <a:r>
              <a:rPr lang="pt-BR" sz="850" dirty="0">
                <a:solidFill>
                  <a:prstClr val="black"/>
                </a:solidFill>
                <a:latin typeface="Consolas" panose="020B0609020204030204" pitchFamily="49" charset="0"/>
              </a:rPr>
              <a:t>       </a:t>
            </a:r>
            <a:r>
              <a:rPr lang="pt-BR" sz="850" dirty="0" err="1">
                <a:solidFill>
                  <a:prstClr val="black"/>
                </a:solidFill>
                <a:latin typeface="Consolas" panose="020B0609020204030204" pitchFamily="49" charset="0"/>
              </a:rPr>
              <a:t>journal</a:t>
            </a:r>
            <a:r>
              <a:rPr lang="pt-BR" sz="850" dirty="0">
                <a:solidFill>
                  <a:prstClr val="black"/>
                </a:solidFill>
                <a:latin typeface="Consolas" panose="020B0609020204030204" pitchFamily="49" charset="0"/>
              </a:rPr>
              <a:t> = {Introdução ao Processamento Digital de </a:t>
            </a:r>
            <a:r>
              <a:rPr lang="pt-BR" sz="850" dirty="0" smtClean="0">
                <a:solidFill>
                  <a:prstClr val="black"/>
                </a:solidFill>
                <a:latin typeface="Consolas" panose="020B0609020204030204" pitchFamily="49" charset="0"/>
              </a:rPr>
              <a:t>Imagens - </a:t>
            </a:r>
            <a:r>
              <a:rPr lang="pt-BR" sz="850" dirty="0">
                <a:solidFill>
                  <a:prstClr val="black"/>
                </a:solidFill>
                <a:latin typeface="Consolas" panose="020B0609020204030204" pitchFamily="49" charset="0"/>
              </a:rPr>
              <a:t>UFV},</a:t>
            </a:r>
          </a:p>
          <a:p>
            <a:pPr lvl="0">
              <a:spcBef>
                <a:spcPct val="20000"/>
              </a:spcBef>
            </a:pPr>
            <a:r>
              <a:rPr lang="pt-BR" sz="850" dirty="0">
                <a:solidFill>
                  <a:prstClr val="black"/>
                </a:solidFill>
                <a:latin typeface="Consolas" panose="020B0609020204030204" pitchFamily="49" charset="0"/>
              </a:rPr>
              <a:t>       </a:t>
            </a:r>
            <a:r>
              <a:rPr lang="pt-BR" sz="850" dirty="0" err="1">
                <a:solidFill>
                  <a:prstClr val="black"/>
                </a:solidFill>
                <a:latin typeface="Consolas" panose="020B0609020204030204" pitchFamily="49" charset="0"/>
              </a:rPr>
              <a:t>howpublished</a:t>
            </a:r>
            <a:r>
              <a:rPr lang="pt-BR" sz="850" dirty="0">
                <a:solidFill>
                  <a:prstClr val="black"/>
                </a:solidFill>
                <a:latin typeface="Consolas" panose="020B0609020204030204" pitchFamily="49" charset="0"/>
              </a:rPr>
              <a:t> = {\</a:t>
            </a:r>
            <a:r>
              <a:rPr lang="pt-BR" sz="850" dirty="0" err="1">
                <a:solidFill>
                  <a:prstClr val="black"/>
                </a:solidFill>
                <a:latin typeface="Consolas" panose="020B0609020204030204" pitchFamily="49" charset="0"/>
              </a:rPr>
              <a:t>url</a:t>
            </a:r>
            <a:r>
              <a:rPr lang="pt-BR" sz="850" dirty="0">
                <a:solidFill>
                  <a:prstClr val="black"/>
                </a:solidFill>
                <a:latin typeface="Consolas" panose="020B0609020204030204" pitchFamily="49" charset="0"/>
              </a:rPr>
              <a:t>{https://github.com/joaofmari/SIN392_Introduction-to-digital-image-processing_2023}}</a:t>
            </a:r>
            <a:endParaRPr lang="pt-BR" sz="850" dirty="0" smtClean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0">
              <a:spcBef>
                <a:spcPct val="20000"/>
              </a:spcBef>
            </a:pPr>
            <a:r>
              <a:rPr lang="pt-BR" sz="850" dirty="0" smtClean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  <a:endParaRPr lang="pt-BR" sz="85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82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Imagem de intensidade como conjuntos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 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 Prof. João F. Mari – joaofmari.github.io – SIN392 (2023)</a:t>
            </a:r>
            <a:endParaRPr lang="pt-BR" dirty="0"/>
          </a:p>
        </p:txBody>
      </p:sp>
      <p:graphicFrame>
        <p:nvGraphicFramePr>
          <p:cNvPr id="6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72664742"/>
              </p:ext>
            </p:extLst>
          </p:nvPr>
        </p:nvGraphicFramePr>
        <p:xfrm>
          <a:off x="936000" y="1395763"/>
          <a:ext cx="2700000" cy="27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000"/>
                <a:gridCol w="270000"/>
                <a:gridCol w="270000"/>
                <a:gridCol w="270000"/>
                <a:gridCol w="270000"/>
                <a:gridCol w="270000"/>
                <a:gridCol w="270000"/>
                <a:gridCol w="270000"/>
                <a:gridCol w="270000"/>
                <a:gridCol w="270000"/>
              </a:tblGrid>
              <a:tr h="270000">
                <a:tc>
                  <a:txBody>
                    <a:bodyPr/>
                    <a:lstStyle/>
                    <a:p>
                      <a:pPr algn="ctr"/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4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4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pt-BR" sz="14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pt-BR" sz="14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pt-BR" sz="14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pt-BR" sz="14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pt-BR" sz="14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4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4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pt-BR" sz="14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pt-BR" sz="14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pt-BR" sz="14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pt-BR" sz="14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pt-BR" sz="14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algn="ctr"/>
                      <a:endParaRPr lang="pt-BR" sz="14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tângulo 6"/>
              <p:cNvSpPr/>
              <p:nvPr/>
            </p:nvSpPr>
            <p:spPr>
              <a:xfrm>
                <a:off x="3995936" y="1395763"/>
                <a:ext cx="5148064" cy="20456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sz="1600" dirty="0" smtClean="0">
                    <a:solidFill>
                      <a:schemeClr val="tx1"/>
                    </a:solidFill>
                  </a:rPr>
                  <a:t>C</a:t>
                </a:r>
                <a:r>
                  <a:rPr lang="pt-BR" sz="1600" baseline="-25000" dirty="0">
                    <a:solidFill>
                      <a:schemeClr val="tx1"/>
                    </a:solidFill>
                  </a:rPr>
                  <a:t>0</a:t>
                </a:r>
                <a:r>
                  <a:rPr lang="pt-BR" sz="1600" dirty="0">
                    <a:solidFill>
                      <a:schemeClr val="tx1"/>
                    </a:solidFill>
                  </a:rPr>
                  <a:t> = { (1, 1, 1), (1, 2, 2), (1, 3, 1), (2, 2, 2), (2, 3, 3) }</a:t>
                </a:r>
              </a:p>
              <a:p>
                <a:r>
                  <a:rPr lang="pt-BR" sz="1600" dirty="0">
                    <a:solidFill>
                      <a:schemeClr val="tx1"/>
                    </a:solidFill>
                  </a:rPr>
                  <a:t>C</a:t>
                </a:r>
                <a:r>
                  <a:rPr lang="pt-BR" sz="1600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pt-BR" sz="1600" dirty="0">
                    <a:solidFill>
                      <a:schemeClr val="tx1"/>
                    </a:solidFill>
                  </a:rPr>
                  <a:t> = { (1, 5, 5), (1, 6, 7), (1, 7, 5), (2, 7, 6), (3, 6, 4), (3, 7, 7) }</a:t>
                </a:r>
              </a:p>
              <a:p>
                <a:r>
                  <a:rPr lang="pt-BR" sz="1600" dirty="0">
                    <a:solidFill>
                      <a:schemeClr val="tx1"/>
                    </a:solidFill>
                  </a:rPr>
                  <a:t>C</a:t>
                </a:r>
                <a:r>
                  <a:rPr lang="pt-BR" sz="1600" baseline="-25000" dirty="0">
                    <a:solidFill>
                      <a:schemeClr val="tx1"/>
                    </a:solidFill>
                  </a:rPr>
                  <a:t>2</a:t>
                </a:r>
                <a:r>
                  <a:rPr lang="pt-BR" sz="1600" dirty="0">
                    <a:solidFill>
                      <a:schemeClr val="tx1"/>
                    </a:solidFill>
                  </a:rPr>
                  <a:t> = { (5, 5, 3) } </a:t>
                </a:r>
                <a:endParaRPr lang="pt-BR" sz="1600" dirty="0" smtClean="0">
                  <a:solidFill>
                    <a:schemeClr val="tx1"/>
                  </a:solidFill>
                </a:endParaRPr>
              </a:p>
              <a:p>
                <a:r>
                  <a:rPr lang="pt-BR" sz="1600" dirty="0" smtClean="0">
                    <a:solidFill>
                      <a:schemeClr val="tx1"/>
                    </a:solidFill>
                  </a:rPr>
                  <a:t>C</a:t>
                </a:r>
                <a:r>
                  <a:rPr lang="pt-BR" sz="1600" baseline="-25000" dirty="0" smtClean="0">
                    <a:solidFill>
                      <a:schemeClr val="tx1"/>
                    </a:solidFill>
                  </a:rPr>
                  <a:t>3</a:t>
                </a:r>
                <a:r>
                  <a:rPr lang="pt-BR" sz="1600" dirty="0" smtClean="0">
                    <a:solidFill>
                      <a:schemeClr val="tx1"/>
                    </a:solidFill>
                  </a:rPr>
                  <a:t> </a:t>
                </a:r>
                <a:r>
                  <a:rPr lang="pt-BR" sz="1600" dirty="0">
                    <a:solidFill>
                      <a:schemeClr val="tx1"/>
                    </a:solidFill>
                  </a:rPr>
                  <a:t>= { (5, 1, 1), (5, 2, 2), (6, 1, 1), (6, 2, 3) </a:t>
                </a:r>
                <a:r>
                  <a:rPr lang="pt-BR" sz="1600" dirty="0" smtClean="0">
                    <a:solidFill>
                      <a:schemeClr val="tx1"/>
                    </a:solidFill>
                  </a:rPr>
                  <a:t>}</a:t>
                </a:r>
              </a:p>
              <a:p>
                <a:endParaRPr lang="pt-BR" sz="16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𝐼</m:t>
                          </m:r>
                        </m:sub>
                      </m:sSub>
                      <m:r>
                        <a:rPr lang="pt-BR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⋃"/>
                          <m:ctrlP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𝑁</m:t>
                          </m:r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pt-BR" sz="16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16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pt-BR" sz="16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pt-BR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,  </m:t>
                      </m:r>
                      <m:r>
                        <a:rPr lang="pt-BR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𝑝𝑎𝑟𝑎</m:t>
                      </m:r>
                      <m:r>
                        <a:rPr lang="pt-BR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pt-BR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𝑁</m:t>
                      </m:r>
                      <m:r>
                        <a:rPr lang="pt-BR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pt-BR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𝑜𝑏𝑗𝑒𝑡𝑜𝑠</m:t>
                      </m:r>
                    </m:oMath>
                  </m:oMathPara>
                </a14:m>
                <a:endParaRPr lang="pt-BR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tângulo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5936" y="1395763"/>
                <a:ext cx="5148064" cy="2045625"/>
              </a:xfrm>
              <a:prstGeom prst="rect">
                <a:avLst/>
              </a:prstGeom>
              <a:blipFill rotWithShape="1">
                <a:blip r:embed="rId2"/>
                <a:stretch>
                  <a:fillRect l="-711" t="-89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onector reto 9"/>
          <p:cNvCxnSpPr/>
          <p:nvPr/>
        </p:nvCxnSpPr>
        <p:spPr>
          <a:xfrm>
            <a:off x="9144000" y="995958"/>
            <a:ext cx="0" cy="3528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/>
          <p:cNvCxnSpPr/>
          <p:nvPr/>
        </p:nvCxnSpPr>
        <p:spPr>
          <a:xfrm>
            <a:off x="0" y="1059582"/>
            <a:ext cx="0" cy="35283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riângulo isósceles 10"/>
          <p:cNvSpPr/>
          <p:nvPr/>
        </p:nvSpPr>
        <p:spPr>
          <a:xfrm rot="5400000" flipH="1">
            <a:off x="3510000" y="1610788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12" name="Triângulo isósceles 11"/>
          <p:cNvSpPr/>
          <p:nvPr/>
        </p:nvSpPr>
        <p:spPr>
          <a:xfrm rot="10800000" flipH="1">
            <a:off x="1134664" y="3987763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0029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Operações básicas com conjuntos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 Prof. João F. Mari – joaofmari.github.io – SIN392 (2023)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9435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Operações básicas com conjuntos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pt-BR" dirty="0" smtClean="0"/>
                  <a:t>Seja A um conjunto de pares ordenados de números reais</a:t>
                </a:r>
                <a:endParaRPr lang="pt-BR" dirty="0"/>
              </a:p>
              <a:p>
                <a:pPr lvl="1"/>
                <a:r>
                  <a:rPr lang="pt-BR" dirty="0"/>
                  <a:t>Se a=(a</a:t>
                </a:r>
                <a:r>
                  <a:rPr lang="pt-BR" baseline="-25000" dirty="0"/>
                  <a:t>1</a:t>
                </a:r>
                <a:r>
                  <a:rPr lang="pt-BR" dirty="0"/>
                  <a:t>, a</a:t>
                </a:r>
                <a:r>
                  <a:rPr lang="pt-BR" baseline="-25000" dirty="0"/>
                  <a:t>2</a:t>
                </a:r>
                <a:r>
                  <a:rPr lang="pt-BR" dirty="0"/>
                  <a:t>) for um elemento de A, temos: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pt-BR" dirty="0">
                        <a:latin typeface="Cambria Math"/>
                      </a:rPr>
                      <m:t>𝑎</m:t>
                    </m:r>
                    <m:r>
                      <a:rPr lang="pt-BR" dirty="0">
                        <a:latin typeface="Cambria Math"/>
                      </a:rPr>
                      <m:t>∈</m:t>
                    </m:r>
                    <m:r>
                      <a:rPr lang="pt-BR" dirty="0">
                        <a:latin typeface="Cambria Math"/>
                      </a:rPr>
                      <m:t>𝐴</m:t>
                    </m:r>
                  </m:oMath>
                </a14:m>
                <a:r>
                  <a:rPr lang="pt-BR" dirty="0"/>
                  <a:t> (a é elemento de A)</a:t>
                </a:r>
              </a:p>
              <a:p>
                <a:pPr lvl="1"/>
                <a:r>
                  <a:rPr lang="pt-BR" dirty="0"/>
                  <a:t>Se a não for um elemento de A: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pt-BR" dirty="0">
                        <a:latin typeface="Cambria Math"/>
                      </a:rPr>
                      <m:t>𝑎</m:t>
                    </m:r>
                    <m:r>
                      <a:rPr lang="pt-BR" dirty="0">
                        <a:latin typeface="Cambria Math"/>
                      </a:rPr>
                      <m:t>∉</m:t>
                    </m:r>
                    <m:r>
                      <a:rPr lang="pt-BR" dirty="0">
                        <a:latin typeface="Cambria Math"/>
                      </a:rPr>
                      <m:t>𝐴</m:t>
                    </m:r>
                  </m:oMath>
                </a14:m>
                <a:r>
                  <a:rPr lang="pt-BR" dirty="0"/>
                  <a:t> (a não é elemento de A)</a:t>
                </a:r>
              </a:p>
              <a:p>
                <a:pPr lvl="1"/>
                <a:r>
                  <a:rPr lang="pt-BR" dirty="0"/>
                  <a:t>Se um conjunto não contém elementos:</a:t>
                </a:r>
              </a:p>
              <a:p>
                <a:pPr lvl="2"/>
                <a:r>
                  <a:rPr lang="pt-BR" dirty="0"/>
                  <a:t>Conjunto vazio – </a:t>
                </a:r>
                <a14:m>
                  <m:oMath xmlns:m="http://schemas.openxmlformats.org/officeDocument/2006/math">
                    <m:r>
                      <a:rPr lang="pt-BR">
                        <a:latin typeface="Cambria Math"/>
                      </a:rPr>
                      <m:t>∅</m:t>
                    </m:r>
                  </m:oMath>
                </a14:m>
                <a:endParaRPr lang="pt-BR" dirty="0"/>
              </a:p>
              <a:p>
                <a:pPr lvl="7"/>
                <a:endParaRPr lang="pt-BR" dirty="0"/>
              </a:p>
              <a:p>
                <a:r>
                  <a:rPr lang="pt-BR" dirty="0"/>
                  <a:t>Um conjunto é especificado pelo conteúdo de duas chaves</a:t>
                </a:r>
              </a:p>
              <a:p>
                <a:pPr lvl="1"/>
                <a:r>
                  <a:rPr lang="pt-BR" dirty="0" smtClean="0"/>
                  <a:t>Ex.: </a:t>
                </a:r>
                <a14:m>
                  <m:oMath xmlns:m="http://schemas.openxmlformats.org/officeDocument/2006/math">
                    <m:r>
                      <a:rPr lang="pt-BR">
                        <a:latin typeface="Cambria Math"/>
                      </a:rPr>
                      <m:t>𝐶</m:t>
                    </m:r>
                    <m:r>
                      <a:rPr lang="pt-BR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|"/>
                            <m:ctrlPr>
                              <a:rPr lang="pt-BR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pt-BR">
                                <a:latin typeface="Cambria Math"/>
                              </a:rPr>
                              <m:t>𝑤</m:t>
                            </m:r>
                          </m:e>
                        </m:d>
                        <m:r>
                          <a:rPr lang="pt-BR">
                            <a:latin typeface="Cambria Math"/>
                          </a:rPr>
                          <m:t>𝑤</m:t>
                        </m:r>
                        <m:r>
                          <a:rPr lang="pt-BR">
                            <a:latin typeface="Cambria Math"/>
                          </a:rPr>
                          <m:t>=−</m:t>
                        </m:r>
                        <m:r>
                          <a:rPr lang="pt-BR">
                            <a:latin typeface="Cambria Math"/>
                          </a:rPr>
                          <m:t>𝑑</m:t>
                        </m:r>
                        <m:r>
                          <a:rPr lang="pt-BR">
                            <a:latin typeface="Cambria Math"/>
                          </a:rPr>
                          <m:t>, </m:t>
                        </m:r>
                        <m:r>
                          <a:rPr lang="pt-BR">
                            <a:latin typeface="Cambria Math"/>
                          </a:rPr>
                          <m:t>𝑑</m:t>
                        </m:r>
                        <m:r>
                          <a:rPr lang="pt-BR">
                            <a:latin typeface="Cambria Math"/>
                          </a:rPr>
                          <m:t>∈</m:t>
                        </m:r>
                        <m:r>
                          <a:rPr lang="pt-BR">
                            <a:latin typeface="Cambria Math"/>
                          </a:rPr>
                          <m:t>𝐷</m:t>
                        </m:r>
                      </m:e>
                    </m:d>
                  </m:oMath>
                </a14:m>
                <a:endParaRPr lang="pt-BR" dirty="0"/>
              </a:p>
              <a:p>
                <a:pPr lvl="1"/>
                <a:r>
                  <a:rPr lang="pt-BR" dirty="0"/>
                  <a:t>C é o conjunto dos elementos, w, tal que w é formado multiplicando cada um dos elementos do conjunto D por -1</a:t>
                </a:r>
              </a:p>
              <a:p>
                <a:pPr lvl="6"/>
                <a:endParaRPr lang="pt-BR" dirty="0"/>
              </a:p>
              <a:p>
                <a:r>
                  <a:rPr lang="pt-BR" dirty="0"/>
                  <a:t>Uma forma de utilizar conjuntos em processamento de imagens é:</a:t>
                </a:r>
              </a:p>
              <a:p>
                <a:pPr lvl="1"/>
                <a:r>
                  <a:rPr lang="pt-BR" dirty="0"/>
                  <a:t>Considerar os elementos do conjunto como as coordenadas dos pixels (pares ordenados de números inteiros)</a:t>
                </a:r>
              </a:p>
              <a:p>
                <a:pPr lvl="1"/>
                <a:r>
                  <a:rPr lang="pt-BR" dirty="0"/>
                  <a:t>Cada conjunto representa regiões (objetos) na </a:t>
                </a:r>
                <a:r>
                  <a:rPr lang="pt-BR" dirty="0" smtClean="0"/>
                  <a:t>imagem</a:t>
                </a: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67" t="-1383" b="-19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 Prof. João F. Mari – joaofmari.github.io – SIN392 (2023)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84488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7854" y="4062185"/>
            <a:ext cx="2077606" cy="852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ítulo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Operações básicas com conjuntos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0" y="540000"/>
                <a:ext cx="6300192" cy="4408014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 smtClean="0"/>
                  <a:t>Se cada elemento de um conjunto A também é elemento de um conjunto B, então...</a:t>
                </a:r>
              </a:p>
              <a:p>
                <a:pPr lvl="1"/>
                <a:r>
                  <a:rPr lang="pt-BR" dirty="0"/>
                  <a:t>A é subconjunto de B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pt-BR">
                        <a:latin typeface="Cambria Math"/>
                      </a:rPr>
                      <m:t>𝐴</m:t>
                    </m:r>
                    <m:r>
                      <a:rPr lang="pt-BR">
                        <a:latin typeface="Cambria Math"/>
                      </a:rPr>
                      <m:t>⊆</m:t>
                    </m:r>
                  </m:oMath>
                </a14:m>
                <a:r>
                  <a:rPr lang="pt-BR" dirty="0"/>
                  <a:t> B</a:t>
                </a:r>
              </a:p>
              <a:p>
                <a:pPr lvl="6"/>
                <a:endParaRPr lang="pt-BR" dirty="0"/>
              </a:p>
              <a:p>
                <a:r>
                  <a:rPr lang="pt-BR" dirty="0"/>
                  <a:t>A união dos conjuntos A e B é:</a:t>
                </a:r>
              </a:p>
              <a:p>
                <a:pPr lvl="1"/>
                <a:r>
                  <a:rPr lang="pt-BR" dirty="0"/>
                  <a:t>O conjunto dos elementos que pertencem ou ao conjunto A, ou ao B ou a ambos</a:t>
                </a:r>
              </a:p>
              <a:p>
                <a:pPr lvl="1"/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>
                        <a:latin typeface="Cambria Math"/>
                      </a:rPr>
                      <m:t>𝐶</m:t>
                    </m:r>
                    <m:r>
                      <a:rPr lang="pt-BR">
                        <a:latin typeface="Cambria Math"/>
                      </a:rPr>
                      <m:t>=</m:t>
                    </m:r>
                    <m:r>
                      <a:rPr lang="pt-BR">
                        <a:latin typeface="Cambria Math"/>
                      </a:rPr>
                      <m:t>𝐴</m:t>
                    </m:r>
                    <m:r>
                      <a:rPr lang="pt-BR">
                        <a:latin typeface="Cambria Math"/>
                      </a:rPr>
                      <m:t>∪</m:t>
                    </m:r>
                    <m:r>
                      <a:rPr lang="pt-BR">
                        <a:latin typeface="Cambria Math"/>
                      </a:rPr>
                      <m:t>𝐵</m:t>
                    </m:r>
                  </m:oMath>
                </a14:m>
                <a:endParaRPr lang="pt-BR" dirty="0"/>
              </a:p>
              <a:p>
                <a:pPr lvl="5"/>
                <a:endParaRPr lang="pt-BR" dirty="0"/>
              </a:p>
              <a:p>
                <a:r>
                  <a:rPr lang="pt-BR" dirty="0"/>
                  <a:t>A intersecção de dois conjuntos A e B é:</a:t>
                </a:r>
              </a:p>
              <a:p>
                <a:pPr lvl="1"/>
                <a:r>
                  <a:rPr lang="pt-BR" dirty="0"/>
                  <a:t>O conjunto de elementos que pertencem a ambos os conjuntos</a:t>
                </a:r>
              </a:p>
              <a:p>
                <a:pPr lvl="1"/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>
                        <a:latin typeface="Cambria Math"/>
                      </a:rPr>
                      <m:t>𝐷</m:t>
                    </m:r>
                    <m:r>
                      <a:rPr lang="pt-BR">
                        <a:latin typeface="Cambria Math"/>
                      </a:rPr>
                      <m:t>=</m:t>
                    </m:r>
                    <m:r>
                      <a:rPr lang="pt-BR">
                        <a:latin typeface="Cambria Math"/>
                      </a:rPr>
                      <m:t>𝐴</m:t>
                    </m:r>
                    <m:r>
                      <a:rPr lang="pt-BR">
                        <a:latin typeface="Cambria Math"/>
                      </a:rPr>
                      <m:t>∩</m:t>
                    </m:r>
                    <m:r>
                      <a:rPr lang="pt-BR">
                        <a:latin typeface="Cambria Math"/>
                      </a:rPr>
                      <m:t>𝐵</m:t>
                    </m:r>
                  </m:oMath>
                </a14:m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540000"/>
                <a:ext cx="6300192" cy="4408014"/>
              </a:xfrm>
              <a:blipFill rotWithShape="1">
                <a:blip r:embed="rId3"/>
                <a:stretch>
                  <a:fillRect l="-581" t="-1245" r="-135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 Prof. João F. Mari – joaofmari.github.io – SIN392 (2023)</a:t>
            </a:r>
            <a:endParaRPr lang="pt-BR" dirty="0"/>
          </a:p>
        </p:txBody>
      </p:sp>
      <p:grpSp>
        <p:nvGrpSpPr>
          <p:cNvPr id="11" name="Grupo 10"/>
          <p:cNvGrpSpPr/>
          <p:nvPr/>
        </p:nvGrpSpPr>
        <p:grpSpPr>
          <a:xfrm>
            <a:off x="7114928" y="1059582"/>
            <a:ext cx="1683456" cy="814576"/>
            <a:chOff x="4427984" y="1059582"/>
            <a:chExt cx="2232248" cy="1080120"/>
          </a:xfrm>
          <a:noFill/>
        </p:grpSpPr>
        <p:sp>
          <p:nvSpPr>
            <p:cNvPr id="12" name="Elipse 11"/>
            <p:cNvSpPr/>
            <p:nvPr/>
          </p:nvSpPr>
          <p:spPr>
            <a:xfrm>
              <a:off x="4427984" y="1059582"/>
              <a:ext cx="2232248" cy="108012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3" name="Elipse 12"/>
            <p:cNvSpPr/>
            <p:nvPr/>
          </p:nvSpPr>
          <p:spPr>
            <a:xfrm>
              <a:off x="4580384" y="1257468"/>
              <a:ext cx="1503784" cy="69246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4" name="CaixaDeTexto 13"/>
            <p:cNvSpPr txBox="1"/>
            <p:nvPr/>
          </p:nvSpPr>
          <p:spPr>
            <a:xfrm>
              <a:off x="4736237" y="1419031"/>
              <a:ext cx="421289" cy="489731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smtClean="0"/>
                <a:t>A</a:t>
              </a:r>
              <a:endParaRPr lang="pt-BR" dirty="0"/>
            </a:p>
          </p:txBody>
        </p:sp>
        <p:sp>
          <p:nvSpPr>
            <p:cNvPr id="15" name="CaixaDeTexto 14"/>
            <p:cNvSpPr txBox="1"/>
            <p:nvPr/>
          </p:nvSpPr>
          <p:spPr>
            <a:xfrm>
              <a:off x="6109704" y="1414977"/>
              <a:ext cx="410661" cy="489731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smtClean="0"/>
                <a:t>B</a:t>
              </a:r>
              <a:endParaRPr lang="pt-BR" dirty="0"/>
            </a:p>
          </p:txBody>
        </p:sp>
      </p:grpSp>
      <p:grpSp>
        <p:nvGrpSpPr>
          <p:cNvPr id="8" name="Grupo 7"/>
          <p:cNvGrpSpPr/>
          <p:nvPr/>
        </p:nvGrpSpPr>
        <p:grpSpPr>
          <a:xfrm>
            <a:off x="6995955" y="2694232"/>
            <a:ext cx="1921402" cy="705966"/>
            <a:chOff x="6643067" y="2352959"/>
            <a:chExt cx="2196148" cy="806914"/>
          </a:xfrm>
        </p:grpSpPr>
        <p:sp>
          <p:nvSpPr>
            <p:cNvPr id="25" name="Elipse 24"/>
            <p:cNvSpPr/>
            <p:nvPr/>
          </p:nvSpPr>
          <p:spPr>
            <a:xfrm>
              <a:off x="6643067" y="2352959"/>
              <a:ext cx="1526169" cy="80691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  <p:grpSp>
          <p:nvGrpSpPr>
            <p:cNvPr id="7" name="Grupo 6"/>
            <p:cNvGrpSpPr/>
            <p:nvPr/>
          </p:nvGrpSpPr>
          <p:grpSpPr>
            <a:xfrm>
              <a:off x="7256543" y="2352959"/>
              <a:ext cx="1582672" cy="806914"/>
              <a:chOff x="7256543" y="2352959"/>
              <a:chExt cx="1582672" cy="806914"/>
            </a:xfrm>
          </p:grpSpPr>
          <p:sp>
            <p:nvSpPr>
              <p:cNvPr id="26" name="Elipse 25"/>
              <p:cNvSpPr/>
              <p:nvPr/>
            </p:nvSpPr>
            <p:spPr>
              <a:xfrm>
                <a:off x="7313046" y="2352959"/>
                <a:ext cx="1526169" cy="80691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bg1"/>
                  </a:solidFill>
                </a:endParaRPr>
              </a:p>
            </p:txBody>
          </p:sp>
          <p:sp>
            <p:nvSpPr>
              <p:cNvPr id="31" name="Divisa 30"/>
              <p:cNvSpPr/>
              <p:nvPr/>
            </p:nvSpPr>
            <p:spPr>
              <a:xfrm rot="5400000">
                <a:off x="7584513" y="2477245"/>
                <a:ext cx="313257" cy="148069"/>
              </a:xfrm>
              <a:prstGeom prst="chevron">
                <a:avLst>
                  <a:gd name="adj" fmla="val 1101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Divisa 31"/>
              <p:cNvSpPr/>
              <p:nvPr/>
            </p:nvSpPr>
            <p:spPr>
              <a:xfrm rot="16200000" flipV="1">
                <a:off x="7584513" y="2891597"/>
                <a:ext cx="313257" cy="148069"/>
              </a:xfrm>
              <a:prstGeom prst="chevron">
                <a:avLst>
                  <a:gd name="adj" fmla="val 1101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Retângulo 32"/>
              <p:cNvSpPr/>
              <p:nvPr/>
            </p:nvSpPr>
            <p:spPr>
              <a:xfrm>
                <a:off x="7256543" y="2391929"/>
                <a:ext cx="410563" cy="73033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Retângulo 33"/>
              <p:cNvSpPr/>
              <p:nvPr/>
            </p:nvSpPr>
            <p:spPr>
              <a:xfrm>
                <a:off x="7815177" y="2391929"/>
                <a:ext cx="410563" cy="73033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Retângulo 26"/>
              <p:cNvSpPr/>
              <p:nvPr/>
            </p:nvSpPr>
            <p:spPr>
              <a:xfrm>
                <a:off x="7375429" y="2597235"/>
                <a:ext cx="731424" cy="42214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pt-BR" dirty="0"/>
                  <a:t>𝐴∪𝐵</a:t>
                </a:r>
              </a:p>
            </p:txBody>
          </p:sp>
        </p:grpSp>
      </p:grpSp>
      <p:sp>
        <p:nvSpPr>
          <p:cNvPr id="55" name="Retângulo 54"/>
          <p:cNvSpPr/>
          <p:nvPr/>
        </p:nvSpPr>
        <p:spPr>
          <a:xfrm>
            <a:off x="7620363" y="4313673"/>
            <a:ext cx="644728" cy="369332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lang="pt-BR" dirty="0"/>
              <a:t>𝐴∩𝐵</a:t>
            </a:r>
          </a:p>
        </p:txBody>
      </p:sp>
      <p:grpSp>
        <p:nvGrpSpPr>
          <p:cNvPr id="21" name="Grupo 20"/>
          <p:cNvGrpSpPr/>
          <p:nvPr/>
        </p:nvGrpSpPr>
        <p:grpSpPr>
          <a:xfrm>
            <a:off x="4882846" y="2694232"/>
            <a:ext cx="1921402" cy="705966"/>
            <a:chOff x="3752430" y="2571750"/>
            <a:chExt cx="2547762" cy="936104"/>
          </a:xfrm>
        </p:grpSpPr>
        <p:grpSp>
          <p:nvGrpSpPr>
            <p:cNvPr id="16" name="Grupo 15"/>
            <p:cNvGrpSpPr/>
            <p:nvPr/>
          </p:nvGrpSpPr>
          <p:grpSpPr>
            <a:xfrm>
              <a:off x="3752430" y="2571750"/>
              <a:ext cx="2547762" cy="936104"/>
              <a:chOff x="4154794" y="2571750"/>
              <a:chExt cx="2547762" cy="936104"/>
            </a:xfrm>
            <a:noFill/>
          </p:grpSpPr>
          <p:sp>
            <p:nvSpPr>
              <p:cNvPr id="17" name="Elipse 16"/>
              <p:cNvSpPr/>
              <p:nvPr/>
            </p:nvSpPr>
            <p:spPr>
              <a:xfrm>
                <a:off x="4154794" y="2571750"/>
                <a:ext cx="1770516" cy="93610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Elipse 17"/>
              <p:cNvSpPr/>
              <p:nvPr/>
            </p:nvSpPr>
            <p:spPr>
              <a:xfrm>
                <a:off x="4932040" y="2571750"/>
                <a:ext cx="1770516" cy="93610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CaixaDeTexto 18"/>
            <p:cNvSpPr txBox="1"/>
            <p:nvPr/>
          </p:nvSpPr>
          <p:spPr>
            <a:xfrm>
              <a:off x="3902963" y="2859192"/>
              <a:ext cx="421289" cy="4897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smtClean="0"/>
                <a:t>A</a:t>
              </a:r>
              <a:endParaRPr lang="pt-BR" dirty="0"/>
            </a:p>
          </p:txBody>
        </p:sp>
        <p:sp>
          <p:nvSpPr>
            <p:cNvPr id="20" name="CaixaDeTexto 19"/>
            <p:cNvSpPr txBox="1"/>
            <p:nvPr/>
          </p:nvSpPr>
          <p:spPr>
            <a:xfrm>
              <a:off x="5719979" y="2855137"/>
              <a:ext cx="410661" cy="4897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smtClean="0"/>
                <a:t>B</a:t>
              </a:r>
              <a:endParaRPr lang="pt-BR" dirty="0"/>
            </a:p>
          </p:txBody>
        </p:sp>
      </p:grpSp>
      <p:grpSp>
        <p:nvGrpSpPr>
          <p:cNvPr id="62" name="Grupo 61"/>
          <p:cNvGrpSpPr/>
          <p:nvPr/>
        </p:nvGrpSpPr>
        <p:grpSpPr>
          <a:xfrm>
            <a:off x="4882846" y="4145356"/>
            <a:ext cx="1921402" cy="705966"/>
            <a:chOff x="3752430" y="2571750"/>
            <a:chExt cx="2547762" cy="936104"/>
          </a:xfrm>
        </p:grpSpPr>
        <p:grpSp>
          <p:nvGrpSpPr>
            <p:cNvPr id="63" name="Grupo 62"/>
            <p:cNvGrpSpPr/>
            <p:nvPr/>
          </p:nvGrpSpPr>
          <p:grpSpPr>
            <a:xfrm>
              <a:off x="3752430" y="2571750"/>
              <a:ext cx="2547762" cy="936104"/>
              <a:chOff x="4154794" y="2571750"/>
              <a:chExt cx="2547762" cy="936104"/>
            </a:xfrm>
            <a:noFill/>
          </p:grpSpPr>
          <p:sp>
            <p:nvSpPr>
              <p:cNvPr id="66" name="Elipse 65"/>
              <p:cNvSpPr/>
              <p:nvPr/>
            </p:nvSpPr>
            <p:spPr>
              <a:xfrm>
                <a:off x="4154794" y="2571750"/>
                <a:ext cx="1770516" cy="93610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Elipse 66"/>
              <p:cNvSpPr/>
              <p:nvPr/>
            </p:nvSpPr>
            <p:spPr>
              <a:xfrm>
                <a:off x="4932040" y="2571750"/>
                <a:ext cx="1770516" cy="93610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64" name="CaixaDeTexto 63"/>
            <p:cNvSpPr txBox="1"/>
            <p:nvPr/>
          </p:nvSpPr>
          <p:spPr>
            <a:xfrm>
              <a:off x="3902963" y="2859192"/>
              <a:ext cx="421289" cy="4897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smtClean="0"/>
                <a:t>A</a:t>
              </a:r>
              <a:endParaRPr lang="pt-BR" dirty="0"/>
            </a:p>
          </p:txBody>
        </p:sp>
        <p:sp>
          <p:nvSpPr>
            <p:cNvPr id="65" name="CaixaDeTexto 64"/>
            <p:cNvSpPr txBox="1"/>
            <p:nvPr/>
          </p:nvSpPr>
          <p:spPr>
            <a:xfrm>
              <a:off x="5719979" y="2855137"/>
              <a:ext cx="410661" cy="4897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smtClean="0"/>
                <a:t>B</a:t>
              </a:r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3596999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Personalizada 2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41680</TotalTime>
  <Words>6498</Words>
  <Application>Microsoft Office PowerPoint</Application>
  <PresentationFormat>Apresentação na tela (16:9)</PresentationFormat>
  <Paragraphs>4197</Paragraphs>
  <Slides>50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50</vt:i4>
      </vt:variant>
    </vt:vector>
  </HeadingPairs>
  <TitlesOfParts>
    <vt:vector size="51" baseType="lpstr">
      <vt:lpstr>Tema do Office</vt:lpstr>
      <vt:lpstr>Aula 11 – Morfologia matemática I</vt:lpstr>
      <vt:lpstr>Roteiro</vt:lpstr>
      <vt:lpstr>Morfologia matemática</vt:lpstr>
      <vt:lpstr>Morfologia matemática</vt:lpstr>
      <vt:lpstr>Representação de imagem binária como conjuntos</vt:lpstr>
      <vt:lpstr>Imagem de intensidade como conjuntos</vt:lpstr>
      <vt:lpstr>Operações básicas com conjuntos</vt:lpstr>
      <vt:lpstr>Operações básicas com conjuntos</vt:lpstr>
      <vt:lpstr>Operações básicas com conjuntos</vt:lpstr>
      <vt:lpstr>Operações básicas com conjuntos</vt:lpstr>
      <vt:lpstr>Reflexão</vt:lpstr>
      <vt:lpstr>Reflexão</vt:lpstr>
      <vt:lpstr>Reflexão</vt:lpstr>
      <vt:lpstr>Reflexão</vt:lpstr>
      <vt:lpstr>Reflexão</vt:lpstr>
      <vt:lpstr>Reflexão</vt:lpstr>
      <vt:lpstr>Reflexão</vt:lpstr>
      <vt:lpstr>Translação</vt:lpstr>
      <vt:lpstr>Translação</vt:lpstr>
      <vt:lpstr>Translação</vt:lpstr>
      <vt:lpstr>Translação</vt:lpstr>
      <vt:lpstr>Translação</vt:lpstr>
      <vt:lpstr>Translação</vt:lpstr>
      <vt:lpstr>Translação</vt:lpstr>
      <vt:lpstr>Translação</vt:lpstr>
      <vt:lpstr>Elementos estruturantes</vt:lpstr>
      <vt:lpstr>Erosão</vt:lpstr>
      <vt:lpstr>Erosão</vt:lpstr>
      <vt:lpstr>Erosão</vt:lpstr>
      <vt:lpstr>Erosão</vt:lpstr>
      <vt:lpstr>Erosão</vt:lpstr>
      <vt:lpstr>Erosão</vt:lpstr>
      <vt:lpstr>Erosão</vt:lpstr>
      <vt:lpstr>Erosão</vt:lpstr>
      <vt:lpstr>Dilatação</vt:lpstr>
      <vt:lpstr>Dilatação</vt:lpstr>
      <vt:lpstr>Dilatação</vt:lpstr>
      <vt:lpstr>Dilatação</vt:lpstr>
      <vt:lpstr>Dilatação</vt:lpstr>
      <vt:lpstr>Dilatação</vt:lpstr>
      <vt:lpstr>Dilatação</vt:lpstr>
      <vt:lpstr>Dilatação</vt:lpstr>
      <vt:lpstr>Dualidade</vt:lpstr>
      <vt:lpstr>Dualidade</vt:lpstr>
      <vt:lpstr>Morfologia matemática em níveis de cinza</vt:lpstr>
      <vt:lpstr>Morfologia matemática em níveis de cinza</vt:lpstr>
      <vt:lpstr>Morfologia matemática em níveis de cinza</vt:lpstr>
      <vt:lpstr>Bibliografia</vt:lpstr>
      <vt:lpstr>Bibliografia</vt:lpstr>
      <vt:lpstr>FIM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Joao</dc:creator>
  <cp:lastModifiedBy>.</cp:lastModifiedBy>
  <cp:revision>372</cp:revision>
  <dcterms:created xsi:type="dcterms:W3CDTF">2020-06-26T12:40:46Z</dcterms:created>
  <dcterms:modified xsi:type="dcterms:W3CDTF">2024-01-27T20:52:37Z</dcterms:modified>
</cp:coreProperties>
</file>