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89" r:id="rId2"/>
    <p:sldId id="290" r:id="rId3"/>
    <p:sldId id="312" r:id="rId4"/>
    <p:sldId id="313" r:id="rId5"/>
    <p:sldId id="314" r:id="rId6"/>
    <p:sldId id="316" r:id="rId7"/>
    <p:sldId id="317" r:id="rId8"/>
    <p:sldId id="319" r:id="rId9"/>
    <p:sldId id="320" r:id="rId10"/>
    <p:sldId id="322" r:id="rId11"/>
    <p:sldId id="321" r:id="rId12"/>
    <p:sldId id="327" r:id="rId13"/>
    <p:sldId id="332" r:id="rId14"/>
    <p:sldId id="331" r:id="rId15"/>
    <p:sldId id="330" r:id="rId16"/>
    <p:sldId id="329" r:id="rId17"/>
    <p:sldId id="328" r:id="rId18"/>
    <p:sldId id="325" r:id="rId19"/>
    <p:sldId id="324" r:id="rId20"/>
    <p:sldId id="288" r:id="rId21"/>
    <p:sldId id="311" r:id="rId2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F9910C"/>
    <a:srgbClr val="FE9611"/>
    <a:srgbClr val="C3A63B"/>
    <a:srgbClr val="791D1F"/>
    <a:srgbClr val="000000"/>
    <a:srgbClr val="4F81BD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49" d="100"/>
          <a:sy n="149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373C-F4F0-4CFB-B120-261A675FF89F}" type="datetimeFigureOut">
              <a:rPr lang="pt-BR" smtClean="0"/>
              <a:t>27/01/2024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2CB84-7A95-4510-9514-5DFC6281C5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1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  <a:noFill/>
          <a:ln>
            <a:noFill/>
          </a:ln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78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768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296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4951526"/>
            <a:ext cx="6300192" cy="19197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2765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910" y="555526"/>
            <a:ext cx="9143090" cy="4392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910" y="3308808"/>
            <a:ext cx="9144000" cy="1008668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305176"/>
            <a:ext cx="9143999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2180035"/>
            <a:ext cx="9143999" cy="112514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520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0" y="555526"/>
            <a:ext cx="4572000" cy="43924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68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5526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55526"/>
            <a:ext cx="4496370" cy="479822"/>
          </a:xfrm>
          <a:ln>
            <a:solidFill>
              <a:schemeClr val="tx1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0" y="1059582"/>
            <a:ext cx="4497388" cy="3888432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99992" y="555526"/>
            <a:ext cx="464400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499992" y="1059582"/>
            <a:ext cx="4644008" cy="388843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166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06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64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575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137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9144000" cy="180000"/>
          </a:xfrm>
          <a:prstGeom prst="rect">
            <a:avLst/>
          </a:prstGeom>
          <a:solidFill>
            <a:srgbClr val="C3A63B"/>
          </a:solidFill>
          <a:ln w="12700">
            <a:solidFill>
              <a:srgbClr val="C3A6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 userDrawn="1"/>
        </p:nvSpPr>
        <p:spPr>
          <a:xfrm>
            <a:off x="2339752" y="0"/>
            <a:ext cx="6804248" cy="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sz="11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0"/>
            <a:ext cx="9144000" cy="540000"/>
          </a:xfrm>
          <a:prstGeom prst="rect">
            <a:avLst/>
          </a:prstGeom>
          <a:solidFill>
            <a:srgbClr val="791D1F"/>
          </a:solidFill>
          <a:ln w="12700"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0" y="4952700"/>
            <a:ext cx="9144000" cy="190800"/>
          </a:xfrm>
          <a:prstGeom prst="rect">
            <a:avLst/>
          </a:prstGeom>
          <a:solidFill>
            <a:srgbClr val="791D1F"/>
          </a:solidFill>
          <a:ln>
            <a:solidFill>
              <a:srgbClr val="791D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0" y="540000"/>
            <a:ext cx="9144000" cy="44080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4951526"/>
            <a:ext cx="6300192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i="0">
                <a:solidFill>
                  <a:schemeClr val="bg1"/>
                </a:solidFill>
              </a:defRPr>
            </a:lvl1pPr>
          </a:lstStyle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00269" y="4948014"/>
            <a:ext cx="1043731" cy="191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E115B27-770F-4A1A-A0A5-F7F6A86E6A0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16" y="-12584"/>
            <a:ext cx="1034230" cy="57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2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oaofmar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wmf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.wmf"/><Relationship Id="rId12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10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.wmf"/><Relationship Id="rId12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10.png"/><Relationship Id="rId1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.wmf"/><Relationship Id="rId12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10.png"/><Relationship Id="rId1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.wmf"/><Relationship Id="rId12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9" Type="http://schemas.openxmlformats.org/officeDocument/2006/relationships/image" Target="../media/image110.png"/><Relationship Id="rId1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.wmf"/><Relationship Id="rId12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23.png"/><Relationship Id="rId9" Type="http://schemas.openxmlformats.org/officeDocument/2006/relationships/image" Target="../media/image110.png"/><Relationship Id="rId1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2.wmf"/><Relationship Id="rId12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4" Type="http://schemas.openxmlformats.org/officeDocument/2006/relationships/image" Target="../media/image23.png"/><Relationship Id="rId9" Type="http://schemas.openxmlformats.org/officeDocument/2006/relationships/image" Target="../media/image110.pn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wmf"/><Relationship Id="rId7" Type="http://schemas.openxmlformats.org/officeDocument/2006/relationships/image" Target="../media/image9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.png"/><Relationship Id="rId10" Type="http://schemas.openxmlformats.org/officeDocument/2006/relationships/image" Target="../media/image120.png"/><Relationship Id="rId4" Type="http://schemas.openxmlformats.org/officeDocument/2006/relationships/image" Target="../media/image23.png"/><Relationship Id="rId9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c.ufcg.edu.br/~hmg/disciplinas/graduacao/vc-2016.2/Rita-Tutorial-PDI.pdf" TargetMode="External"/><Relationship Id="rId2" Type="http://schemas.openxmlformats.org/officeDocument/2006/relationships/hyperlink" Target="http://dainf.ct.utfpr.edu.br/~hvieir/pub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</a:t>
            </a:r>
            <a:r>
              <a:rPr lang="pt-BR" dirty="0" smtClean="0"/>
              <a:t>13 – </a:t>
            </a:r>
            <a:r>
              <a:rPr lang="pt-BR" dirty="0"/>
              <a:t>Transformada de </a:t>
            </a:r>
            <a:r>
              <a:rPr lang="pt-BR" dirty="0" smtClean="0"/>
              <a:t>Fourier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pt-BR" dirty="0"/>
              <a:t>Prof. João Fernando Mari</a:t>
            </a:r>
          </a:p>
          <a:p>
            <a:pPr lvl="0"/>
            <a:r>
              <a:rPr lang="pt-BR" sz="1400" i="1" dirty="0">
                <a:hlinkClick r:id="rId2"/>
              </a:rPr>
              <a:t>joaofmari.github.io </a:t>
            </a:r>
            <a:endParaRPr lang="pt-BR" sz="1400" i="1" dirty="0"/>
          </a:p>
          <a:p>
            <a:pPr lvl="0"/>
            <a:r>
              <a:rPr lang="pt-BR" sz="1400" i="1" dirty="0"/>
              <a:t>joaof.mari@ufv.br</a:t>
            </a:r>
          </a:p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0" y="0"/>
            <a:ext cx="9143999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dirty="0">
                <a:solidFill>
                  <a:schemeClr val="bg1"/>
                </a:solidFill>
              </a:rPr>
              <a:t>SIN 392 – Introdução ao Processamento Digital de Imagens (</a:t>
            </a:r>
            <a:r>
              <a:rPr lang="pt-BR" sz="2200" dirty="0" smtClean="0">
                <a:solidFill>
                  <a:schemeClr val="bg1"/>
                </a:solidFill>
              </a:rPr>
              <a:t>2023-1)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b="0" i="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=−(3+2</m:t>
                    </m:r>
                    <m:r>
                      <a:rPr lang="pt-BR" sz="1600">
                        <a:latin typeface="Cambria Math"/>
                      </a:rPr>
                      <m:t>𝑗</m:t>
                    </m:r>
                    <m:r>
                      <a:rPr lang="pt-BR" sz="1600">
                        <a:latin typeface="Cambria Math"/>
                      </a:rPr>
                      <m:t>)</m:t>
                    </m:r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(−2)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=3,61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65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DFT: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 </m:t>
                    </m:r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>
                            <a:latin typeface="Cambria Math"/>
                          </a:rPr>
                          <m:t>𝑥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𝑀</m:t>
                        </m:r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dirty="0" smtClean="0"/>
              </a:p>
              <a:p>
                <a:endParaRPr lang="pt-BR" sz="800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r>
                      <a:rPr lang="pt-BR">
                        <a:latin typeface="Cambria Math"/>
                      </a:rPr>
                      <m:t>(0)=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=[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+</m:t>
                        </m:r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=1+2+4+4=11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(11)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(0)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=11,0</m:t>
                    </m:r>
                  </m:oMath>
                </a14:m>
                <a:endParaRPr lang="pt-BR" dirty="0"/>
              </a:p>
              <a:p>
                <a:pPr lvl="2"/>
                <a:endParaRPr lang="pt-BR" sz="800" dirty="0" smtClean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r>
                      <a:rPr lang="pt-BR">
                        <a:latin typeface="Cambria Math"/>
                      </a:rPr>
                      <m:t>(1)=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r>
                          <a:rPr lang="pt-BR">
                            <a:latin typeface="Cambria Math"/>
                          </a:rPr>
                          <m:t>(</m:t>
                        </m:r>
                        <m:r>
                          <a:rPr lang="pt-BR">
                            <a:latin typeface="Cambria Math"/>
                          </a:rPr>
                          <m:t>𝑥</m:t>
                        </m:r>
                        <m:r>
                          <a:rPr lang="pt-BR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r>
                              <a:rPr lang="pt-BR">
                                <a:latin typeface="Cambria Math"/>
                              </a:rPr>
                              <m:t>𝑗</m:t>
                            </m:r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latin typeface="Cambria Math"/>
                              </a:rPr>
                              <m:t>𝜋</m:t>
                            </m:r>
                            <m:r>
                              <a:rPr lang="pt-BR">
                                <a:latin typeface="Cambria Math"/>
                              </a:rPr>
                              <m:t>(1)</m:t>
                            </m:r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  <m:r>
                              <a:rPr lang="pt-BR">
                                <a:latin typeface="Cambria Math"/>
                              </a:rPr>
                              <m:t>/</m:t>
                            </m:r>
                            <m:r>
                              <a:rPr lang="pt-BR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r>
                          <a:rPr lang="pt-BR">
                            <a:latin typeface="Cambria Math"/>
                          </a:rPr>
                          <m:t>(1)0/4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2/4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1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r>
                          <a:rPr lang="pt-BR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4</m:t>
                        </m:r>
                        <m:r>
                          <a:rPr lang="pt-BR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  <m:r>
                          <a:rPr lang="pt-BR">
                            <a:latin typeface="Cambria Math"/>
                          </a:rPr>
                          <m:t>3</m:t>
                        </m:r>
                        <m:r>
                          <a:rPr lang="pt-BR">
                            <a:latin typeface="Cambria Math"/>
                          </a:rPr>
                          <m:t>𝜋</m:t>
                        </m:r>
                        <m:r>
                          <a:rPr lang="pt-BR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>
                        <a:latin typeface="Cambria Math"/>
                      </a:rPr>
                      <m:t>=−3+2</m:t>
                    </m:r>
                    <m:r>
                      <a:rPr lang="pt-BR">
                        <a:latin typeface="Cambria Math"/>
                      </a:rPr>
                      <m:t>𝑗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(2)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=3,61</m:t>
                    </m:r>
                  </m:oMath>
                </a14:m>
                <a:endParaRPr lang="pt-BR" dirty="0"/>
              </a:p>
              <a:p>
                <a:endParaRPr lang="pt-BR" sz="900" dirty="0" smtClean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r>
                      <a:rPr lang="pt-BR">
                        <a:latin typeface="Cambria Math"/>
                      </a:rPr>
                      <m:t>(2)=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r>
                          <a:rPr lang="pt-BR">
                            <a:latin typeface="Cambria Math"/>
                          </a:rPr>
                          <m:t>(</m:t>
                        </m:r>
                        <m:r>
                          <a:rPr lang="pt-BR">
                            <a:latin typeface="Cambria Math"/>
                          </a:rPr>
                          <m:t>𝑥</m:t>
                        </m:r>
                        <m:r>
                          <a:rPr lang="pt-BR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r>
                              <a:rPr lang="pt-BR">
                                <a:latin typeface="Cambria Math"/>
                              </a:rPr>
                              <m:t>𝑗</m:t>
                            </m:r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  <m:r>
                              <a:rPr lang="pt-BR">
                                <a:latin typeface="Cambria Math"/>
                              </a:rPr>
                              <m:t>𝜋</m:t>
                            </m:r>
                            <m:r>
                              <a:rPr lang="pt-BR">
                                <a:latin typeface="Cambria Math"/>
                              </a:rPr>
                              <m:t>(2)</m:t>
                            </m:r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  <m:r>
                              <a:rPr lang="pt-BR">
                                <a:latin typeface="Cambria Math"/>
                              </a:rPr>
                              <m:t>/</m:t>
                            </m:r>
                            <m:r>
                              <a:rPr lang="pt-BR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1+0</m:t>
                        </m:r>
                        <m:r>
                          <a:rPr lang="pt-BR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(−0)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=1,0</m:t>
                    </m:r>
                  </m:oMath>
                </a14:m>
                <a:endParaRPr lang="pt-BR" dirty="0"/>
              </a:p>
              <a:p>
                <a:endParaRPr lang="pt-BR" sz="900" dirty="0" smtClean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b="0" i="0" smtClean="0">
                            <a:latin typeface="Cambria Math"/>
                          </a:rPr>
                          <m:t>x</m:t>
                        </m:r>
                        <m:r>
                          <a:rPr lang="pt-BR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=−(3+2</m:t>
                    </m:r>
                    <m:r>
                      <a:rPr lang="pt-BR">
                        <a:latin typeface="Cambria Math"/>
                      </a:rPr>
                      <m:t>𝑗</m:t>
                    </m:r>
                    <m:r>
                      <a:rPr lang="pt-BR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>
                                <a:latin typeface="Cambria Math"/>
                              </a:rPr>
                              <m:t>(−2)</m:t>
                            </m:r>
                          </m:e>
                          <m:sup>
                            <m:r>
                              <a:rPr lang="pt-BR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>
                        <a:latin typeface="Cambria Math"/>
                      </a:rPr>
                      <m:t>=3,61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45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40992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992" y="5792798"/>
                  <a:ext cx="349352" cy="30952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tângulo 48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tângulo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tângulo 49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tângulo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tângul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7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tângulo 51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tângulo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tângulo 52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tângulo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tângulo 53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tângulo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1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to 33"/>
            <p:cNvCxnSpPr/>
            <p:nvPr/>
          </p:nvCxnSpPr>
          <p:spPr>
            <a:xfrm flipV="1">
              <a:off x="6624229" y="3691682"/>
              <a:ext cx="0" cy="212354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ângulo 22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56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6037542" y="3691682"/>
              <a:ext cx="1173374" cy="2123542"/>
              <a:chOff x="6037542" y="3356992"/>
              <a:chExt cx="1173374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ângulo 23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tângulo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24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5446719" y="3691682"/>
              <a:ext cx="2355020" cy="2123542"/>
              <a:chOff x="5446719" y="3356992"/>
              <a:chExt cx="2355020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92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627939"/>
            <a:chOff x="4139952" y="2993088"/>
            <a:chExt cx="5000261" cy="3109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Chave direita 24"/>
            <p:cNvSpPr/>
            <p:nvPr/>
          </p:nvSpPr>
          <p:spPr>
            <a:xfrm rot="16200000">
              <a:off x="7360246" y="4622475"/>
              <a:ext cx="288032" cy="5866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039" y="3819469"/>
                <a:ext cx="290464" cy="25391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495" y="3819469"/>
                <a:ext cx="290464" cy="25391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tângulo 47"/>
              <p:cNvSpPr/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tângul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364" y="3819469"/>
                <a:ext cx="290464" cy="25391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1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839023"/>
            <a:chOff x="4139952" y="2993088"/>
            <a:chExt cx="5000261" cy="3358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ângulo 16"/>
                <p:cNvSpPr/>
                <p:nvPr/>
              </p:nvSpPr>
              <p:spPr>
                <a:xfrm>
                  <a:off x="6980436" y="5792798"/>
                  <a:ext cx="518450" cy="485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105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tâ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436" y="5792798"/>
                  <a:ext cx="460960" cy="4392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/>
                <p:cNvSpPr/>
                <p:nvPr/>
              </p:nvSpPr>
              <p:spPr>
                <a:xfrm>
                  <a:off x="7427662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tâ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662" y="5792798"/>
                  <a:ext cx="748154" cy="5073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014347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347" y="5792798"/>
                  <a:ext cx="748154" cy="5073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/>
            <p:cNvSpPr/>
            <p:nvPr/>
          </p:nvSpPr>
          <p:spPr>
            <a:xfrm rot="16200000">
              <a:off x="7360246" y="4622475"/>
              <a:ext cx="288032" cy="5866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ângulo 42"/>
              <p:cNvSpPr/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05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−</m:t>
                    </m:r>
                  </m:oMath>
                </a14:m>
                <a:r>
                  <a:rPr lang="pt-BR" sz="1050" dirty="0" smtClean="0">
                    <a:solidFill>
                      <a:schemeClr val="tx1"/>
                    </a:solidFill>
                  </a:rPr>
                  <a:t>1</a:t>
                </a:r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tângulo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547" y="3819469"/>
                <a:ext cx="354584" cy="253916"/>
              </a:xfrm>
              <a:prstGeom prst="rect">
                <a:avLst/>
              </a:prstGeom>
              <a:blipFill rotWithShape="1">
                <a:blip r:embed="rId12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ângulo 43"/>
              <p:cNvSpPr/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−2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tângulo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922" y="3819469"/>
                <a:ext cx="391454" cy="25391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ângulo 44"/>
              <p:cNvSpPr/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5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−3</m:t>
                      </m:r>
                    </m:oMath>
                  </m:oMathPara>
                </a14:m>
                <a:endParaRPr lang="pt-BR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tângulo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44" y="3827248"/>
                <a:ext cx="667465" cy="25391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pt-BR" sz="1400" b="1" dirty="0" smtClean="0"/>
                  <a:t>DFT:</a:t>
                </a:r>
                <a14:m>
                  <m:oMath xmlns:m="http://schemas.openxmlformats.org/officeDocument/2006/math">
                    <m:r>
                      <a:rPr lang="pt-BR" sz="1400">
                        <a:latin typeface="Cambria Math"/>
                      </a:rPr>
                      <m:t> </m:t>
                    </m:r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4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14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400" i="1">
                            <a:latin typeface="Cambria Math"/>
                          </a:rPr>
                          <m:t>𝑀</m:t>
                        </m:r>
                        <m:r>
                          <a:rPr lang="pt-BR" sz="1400" i="1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4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4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4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:endParaRPr lang="pt-BR" sz="1400" i="1" dirty="0">
                  <a:latin typeface="Cambria Math"/>
                  <a:ea typeface="Cambria Math"/>
                </a:endParaRP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(0)=1+2+3+4=11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=11,0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(1)=−3+2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=3,61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r>
                      <a:rPr lang="pt-BR" sz="1400" i="1">
                        <a:latin typeface="Cambria Math"/>
                      </a:rPr>
                      <m:t>(2)=−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1+0</m:t>
                        </m:r>
                        <m:r>
                          <a:rPr lang="pt-BR" sz="1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1,0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pt-BR" sz="1400" i="1">
                        <a:latin typeface="Cambria Math"/>
                      </a:rPr>
                      <m:t>=−(3+2</m:t>
                    </m:r>
                    <m:r>
                      <a:rPr lang="pt-BR" sz="1400" i="1">
                        <a:latin typeface="Cambria Math"/>
                      </a:rPr>
                      <m:t>𝑗</m:t>
                    </m:r>
                    <m:r>
                      <a:rPr lang="pt-BR" sz="1400" i="1">
                        <a:latin typeface="Cambria Math"/>
                      </a:rPr>
                      <m:t>)</m:t>
                    </m:r>
                  </m:oMath>
                </a14:m>
                <a:endParaRPr lang="pt-BR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4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400" i="1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pt-BR" sz="1400" i="1">
                        <a:latin typeface="Cambria Math"/>
                      </a:rPr>
                      <m:t>= 3,61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51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2001937" y="1453140"/>
            <a:ext cx="4226247" cy="2846802"/>
            <a:chOff x="4139952" y="2993088"/>
            <a:chExt cx="5000261" cy="3368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pt-BR" sz="1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389" y="4142647"/>
                  <a:ext cx="1195151" cy="5880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2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upo 9"/>
            <p:cNvGrpSpPr/>
            <p:nvPr/>
          </p:nvGrpSpPr>
          <p:grpSpPr>
            <a:xfrm>
              <a:off x="4521788" y="3331642"/>
              <a:ext cx="4288039" cy="2470361"/>
              <a:chOff x="4521788" y="2996952"/>
              <a:chExt cx="4288039" cy="2470361"/>
            </a:xfrm>
          </p:grpSpPr>
          <p:cxnSp>
            <p:nvCxnSpPr>
              <p:cNvPr id="41" name="Conector reto 40"/>
              <p:cNvCxnSpPr>
                <a:endCxn id="15" idx="1"/>
              </p:cNvCxnSpPr>
              <p:nvPr/>
            </p:nvCxnSpPr>
            <p:spPr>
              <a:xfrm flipV="1">
                <a:off x="4521788" y="5464718"/>
                <a:ext cx="4288039" cy="2595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de seta reta 41"/>
              <p:cNvCxnSpPr/>
              <p:nvPr/>
            </p:nvCxnSpPr>
            <p:spPr>
              <a:xfrm flipV="1">
                <a:off x="6619240" y="2996952"/>
                <a:ext cx="8500" cy="247036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CaixaDeTexto 13"/>
            <p:cNvSpPr txBox="1"/>
            <p:nvPr/>
          </p:nvSpPr>
          <p:spPr>
            <a:xfrm>
              <a:off x="6273812" y="2993088"/>
              <a:ext cx="673667" cy="327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|F(u)|</a:t>
              </a:r>
              <a:endParaRPr lang="pt-BR" sz="1200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8809827" y="5617336"/>
              <a:ext cx="330386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u</a:t>
              </a:r>
              <a:endParaRPr lang="pt-BR" sz="1400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139952" y="5617336"/>
              <a:ext cx="394870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-u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tângulo 16"/>
                <p:cNvSpPr/>
                <p:nvPr/>
              </p:nvSpPr>
              <p:spPr>
                <a:xfrm>
                  <a:off x="6980436" y="5792798"/>
                  <a:ext cx="518450" cy="485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105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tângulo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0436" y="5792798"/>
                  <a:ext cx="460960" cy="43922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/>
                <p:cNvSpPr/>
                <p:nvPr/>
              </p:nvSpPr>
              <p:spPr>
                <a:xfrm>
                  <a:off x="7427662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tâ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662" y="5792798"/>
                  <a:ext cx="748154" cy="507318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tângulo 18"/>
                <p:cNvSpPr/>
                <p:nvPr/>
              </p:nvSpPr>
              <p:spPr>
                <a:xfrm>
                  <a:off x="5807062" y="5792798"/>
                  <a:ext cx="671468" cy="48545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pt-BR" sz="105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4</m:t>
                            </m:r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pt-BR" sz="105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tângulo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062" y="5792798"/>
                  <a:ext cx="602024" cy="43922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/>
                <p:cNvSpPr/>
                <p:nvPr/>
              </p:nvSpPr>
              <p:spPr>
                <a:xfrm>
                  <a:off x="5021633" y="5792798"/>
                  <a:ext cx="955878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−2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632" y="5792798"/>
                  <a:ext cx="863570" cy="50731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tângulo 20"/>
                <p:cNvSpPr/>
                <p:nvPr/>
              </p:nvSpPr>
              <p:spPr>
                <a:xfrm>
                  <a:off x="6471044" y="5792798"/>
                  <a:ext cx="349352" cy="30952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tângulo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044" y="5792798"/>
                  <a:ext cx="304891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o 21"/>
            <p:cNvGrpSpPr/>
            <p:nvPr/>
          </p:nvGrpSpPr>
          <p:grpSpPr>
            <a:xfrm>
              <a:off x="4860032" y="3691682"/>
              <a:ext cx="3528392" cy="2123542"/>
              <a:chOff x="4860032" y="3356992"/>
              <a:chExt cx="3528392" cy="2123542"/>
            </a:xfrm>
          </p:grpSpPr>
          <p:cxnSp>
            <p:nvCxnSpPr>
              <p:cNvPr id="34" name="Conector reto 33"/>
              <p:cNvCxnSpPr/>
              <p:nvPr/>
            </p:nvCxnSpPr>
            <p:spPr>
              <a:xfrm flipV="1">
                <a:off x="6624229" y="3356992"/>
                <a:ext cx="0" cy="2123542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/>
              <p:cNvCxnSpPr/>
              <p:nvPr/>
            </p:nvCxnSpPr>
            <p:spPr>
              <a:xfrm flipV="1">
                <a:off x="7797603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/>
              <p:cNvCxnSpPr/>
              <p:nvPr/>
            </p:nvCxnSpPr>
            <p:spPr>
              <a:xfrm flipV="1">
                <a:off x="8388424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/>
              <p:cNvCxnSpPr/>
              <p:nvPr/>
            </p:nvCxnSpPr>
            <p:spPr>
              <a:xfrm flipV="1">
                <a:off x="5446719" y="5195160"/>
                <a:ext cx="4136" cy="285374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/>
              <p:cNvCxnSpPr/>
              <p:nvPr/>
            </p:nvCxnSpPr>
            <p:spPr>
              <a:xfrm flipV="1">
                <a:off x="486003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/>
              <p:cNvCxnSpPr/>
              <p:nvPr/>
            </p:nvCxnSpPr>
            <p:spPr>
              <a:xfrm flipV="1">
                <a:off x="7210916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 flipV="1">
                <a:off x="6037542" y="4803734"/>
                <a:ext cx="0" cy="676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ângulo 22"/>
                <p:cNvSpPr/>
                <p:nvPr/>
              </p:nvSpPr>
              <p:spPr>
                <a:xfrm>
                  <a:off x="4283968" y="5802002"/>
                  <a:ext cx="789708" cy="5592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−3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tângulo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5802002"/>
                  <a:ext cx="789708" cy="507318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ângulo 23"/>
                <p:cNvSpPr/>
                <p:nvPr/>
              </p:nvSpPr>
              <p:spPr>
                <a:xfrm>
                  <a:off x="8014347" y="5792798"/>
                  <a:ext cx="830704" cy="5592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05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  <m:d>
                          <m:dPr>
                            <m:ctrlPr>
                              <a:rPr lang="pt-BR" sz="105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4∆</m:t>
                                </m:r>
                                <m:r>
                                  <a:rPr lang="pt-BR" sz="1050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tâ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347" y="5792798"/>
                  <a:ext cx="748154" cy="507318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/>
            <p:cNvSpPr/>
            <p:nvPr/>
          </p:nvSpPr>
          <p:spPr>
            <a:xfrm rot="16200000">
              <a:off x="7360246" y="4622475"/>
              <a:ext cx="288032" cy="586688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948264" y="3466366"/>
              <a:ext cx="190204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Espectro de Fourier</a:t>
              </a:r>
              <a:endParaRPr lang="pt-BR" sz="1400" dirty="0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228184" y="3691682"/>
              <a:ext cx="43469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11</a:t>
              </a:r>
              <a:endParaRPr lang="pt-BR" sz="1400" dirty="0"/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5508104" y="5126018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95968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283968" y="5138424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7206239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8388424" y="5137972"/>
              <a:ext cx="595907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3,61</a:t>
              </a:r>
              <a:endParaRPr lang="pt-BR" sz="1400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7802124" y="5423466"/>
              <a:ext cx="487801" cy="364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smtClean="0"/>
                <a:t>1,0</a:t>
              </a:r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348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Roteiro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Transformada de Fourier</a:t>
            </a:r>
          </a:p>
          <a:p>
            <a:r>
              <a:rPr lang="pt-BR" dirty="0" smtClean="0"/>
              <a:t>O par de transformadas de Fourier</a:t>
            </a:r>
          </a:p>
          <a:p>
            <a:r>
              <a:rPr lang="pt-BR" dirty="0"/>
              <a:t>Analisando a equação da Transforma de </a:t>
            </a:r>
            <a:r>
              <a:rPr lang="pt-BR" dirty="0" smtClean="0"/>
              <a:t>Fourier</a:t>
            </a:r>
          </a:p>
          <a:p>
            <a:r>
              <a:rPr lang="pt-BR" dirty="0"/>
              <a:t>A Transformada Discreta de </a:t>
            </a:r>
            <a:r>
              <a:rPr lang="pt-BR" dirty="0" smtClean="0"/>
              <a:t>Fourier</a:t>
            </a:r>
          </a:p>
          <a:p>
            <a:r>
              <a:rPr lang="pt-BR" dirty="0" smtClean="0"/>
              <a:t>Calculo </a:t>
            </a:r>
            <a:r>
              <a:rPr lang="pt-BR" dirty="0"/>
              <a:t>da DFT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81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MARQUES FILHO, O.; VIEIRA NETO, H. </a:t>
            </a:r>
            <a:r>
              <a:rPr lang="pt-BR" b="1" dirty="0"/>
              <a:t>Processamento digital de imagens</a:t>
            </a:r>
            <a:r>
              <a:rPr lang="pt-BR" dirty="0"/>
              <a:t>. </a:t>
            </a:r>
            <a:r>
              <a:rPr lang="pt-BR" dirty="0" err="1"/>
              <a:t>Brasport</a:t>
            </a:r>
            <a:r>
              <a:rPr lang="pt-BR" dirty="0"/>
              <a:t>, 1999.</a:t>
            </a:r>
          </a:p>
          <a:p>
            <a:pPr marL="685800" lvl="1"/>
            <a:r>
              <a:rPr lang="pt-BR" dirty="0"/>
              <a:t>Disponível para download no site do autor (Exclusivo para uso pessoal)</a:t>
            </a:r>
          </a:p>
          <a:p>
            <a:pPr marL="685800" lvl="1"/>
            <a:r>
              <a:rPr lang="pt-BR" dirty="0">
                <a:hlinkClick r:id="rId2"/>
              </a:rPr>
              <a:t>http://dainf.ct.utfpr.edu.br/~hvieir/pub.html</a:t>
            </a:r>
            <a:r>
              <a:rPr lang="pt-BR" dirty="0"/>
              <a:t> </a:t>
            </a:r>
          </a:p>
          <a:p>
            <a:pPr marL="685800" lvl="1"/>
            <a:endParaRPr lang="pt-BR" dirty="0"/>
          </a:p>
          <a:p>
            <a:r>
              <a:rPr lang="pt-BR" dirty="0"/>
              <a:t>GONZALEZ, R.C.; WOODS, R.E.; </a:t>
            </a:r>
            <a:r>
              <a:rPr lang="pt-BR" b="1" dirty="0"/>
              <a:t>Processamento Digital de Imagens.</a:t>
            </a:r>
            <a:r>
              <a:rPr lang="pt-BR" dirty="0"/>
              <a:t> 3ª edição. Editora Pearson, 2009.</a:t>
            </a:r>
          </a:p>
          <a:p>
            <a:pPr indent="-285750"/>
            <a:endParaRPr lang="pt-BR" dirty="0"/>
          </a:p>
          <a:p>
            <a:r>
              <a:rPr lang="pt-BR" dirty="0"/>
              <a:t>J. E. R. Queiroz, H. M. Gomes. </a:t>
            </a:r>
            <a:r>
              <a:rPr lang="pt-BR" b="1" dirty="0"/>
              <a:t>Introdução ao Processamento Digital de Imagens</a:t>
            </a:r>
            <a:r>
              <a:rPr lang="pt-BR" dirty="0"/>
              <a:t>. RITA. v. 13, 2006.</a:t>
            </a:r>
          </a:p>
          <a:p>
            <a:pPr lvl="1"/>
            <a:r>
              <a:rPr lang="pt-BR" dirty="0">
                <a:hlinkClick r:id="rId3"/>
              </a:rPr>
              <a:t>http://www.dsc.ufcg.edu.br/~hmg/disciplinas/graduacao/vc-2016.2/Rita-Tutorial-PDI.pdf</a:t>
            </a: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9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 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t>21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1995686"/>
            <a:ext cx="9144000" cy="132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@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misc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{mari_im_proc_2023,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author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{João Fernando Mari},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title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{Transformada de Fourier},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year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{2023},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publisher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GitHub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journal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{Introdução ao Processamento Digital de </a:t>
            </a: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Imagens - 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UFV},</a:t>
            </a:r>
          </a:p>
          <a:p>
            <a:pPr lvl="0">
              <a:spcBef>
                <a:spcPct val="20000"/>
              </a:spcBef>
            </a:pP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howpublished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 = {\</a:t>
            </a:r>
            <a:r>
              <a:rPr lang="pt-BR" sz="850" dirty="0" err="1">
                <a:solidFill>
                  <a:prstClr val="black"/>
                </a:solidFill>
                <a:latin typeface="Consolas" panose="020B0609020204030204" pitchFamily="49" charset="0"/>
              </a:rPr>
              <a:t>url</a:t>
            </a:r>
            <a:r>
              <a:rPr lang="pt-BR" sz="850" dirty="0">
                <a:solidFill>
                  <a:prstClr val="black"/>
                </a:solidFill>
                <a:latin typeface="Consolas" panose="020B0609020204030204" pitchFamily="49" charset="0"/>
              </a:rPr>
              <a:t>{https://github.com/joaofmari/SIN392_Introduction-to-digital-image-processing_2023}}</a:t>
            </a:r>
            <a:endParaRPr lang="pt-BR" sz="85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spcBef>
                <a:spcPct val="20000"/>
              </a:spcBef>
            </a:pPr>
            <a:r>
              <a:rPr lang="pt-BR" sz="850" dirty="0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pt-BR" sz="85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Transformada de </a:t>
            </a:r>
            <a:r>
              <a:rPr lang="pt-BR" dirty="0" smtClean="0"/>
              <a:t>Fourier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transformada de Fourier de uma função continua f(t) é definida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pt-BR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r>
                            <a:rPr lang="pt-BR">
                              <a:latin typeface="Cambria Math"/>
                            </a:rPr>
                            <m:t>(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>
                        <a:latin typeface="Cambria Math"/>
                      </a:rPr>
                      <m:t>ℑ</m:t>
                    </m:r>
                    <m:r>
                      <a:rPr lang="pt-BR">
                        <a:latin typeface="Cambria Math"/>
                      </a:rPr>
                      <m:t>{</m:t>
                    </m:r>
                    <m:r>
                      <a:rPr lang="pt-BR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pt-BR">
                        <a:latin typeface="Cambria Math"/>
                      </a:rPr>
                      <m:t>}</m:t>
                    </m:r>
                  </m:oMath>
                </a14:m>
                <a:r>
                  <a:rPr lang="pt-BR" dirty="0"/>
                  <a:t> é uma função de apenas µ, pois t é eliminada pela integração, a transformada de Fourier de f(t) pode ser expressa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r>
                        <a:rPr lang="pt-BR">
                          <a:latin typeface="Cambria Math"/>
                        </a:rPr>
                        <m:t>(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r>
                            <a:rPr lang="pt-BR">
                              <a:latin typeface="Cambria Math"/>
                            </a:rPr>
                            <m:t>(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Dada F(µ), podemos obter novamente f(t) utilizando a transformada inversa de Fourier, f(t)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>
                            <a:latin typeface="Cambria Math"/>
                          </a:rPr>
                          <m:t>ℑ</m:t>
                        </m:r>
                      </m:e>
                      <m:sup>
                        <m:r>
                          <a:rPr lang="pt-BR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/>
                              </a:rPr>
                              <m:t>𝜇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expressa 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/>
                                </a:rPr>
                                <m:t>𝜇</m:t>
                              </m:r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</m:t>
                          </m:r>
                          <m:r>
                            <a:rPr lang="pt-BR">
                              <a:latin typeface="Cambria Math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 r="-7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49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par de transformadas de </a:t>
            </a:r>
            <a:r>
              <a:rPr lang="pt-BR" dirty="0" smtClean="0"/>
              <a:t>Fourier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orma livre 8"/>
              <p:cNvSpPr/>
              <p:nvPr/>
            </p:nvSpPr>
            <p:spPr>
              <a:xfrm>
                <a:off x="2772726" y="700991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22243" tIns="122243" rIns="122243" bIns="122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d>
                      <m:r>
                        <a:rPr lang="pt-BR" sz="2000" b="0" i="1" kern="120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trlP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𝜋𝜇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sz="20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orma livr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26" y="700991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rma livre 9"/>
          <p:cNvSpPr/>
          <p:nvPr/>
        </p:nvSpPr>
        <p:spPr>
          <a:xfrm>
            <a:off x="3519769" y="1620221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49002" y="79026"/>
                </a:moveTo>
                <a:arcTo wR="1558950" hR="1558950" stAng="17299284" swAng="1544121"/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orma livre 10"/>
          <p:cNvSpPr/>
          <p:nvPr/>
        </p:nvSpPr>
        <p:spPr>
          <a:xfrm>
            <a:off x="5652115" y="2226221"/>
            <a:ext cx="2878844" cy="943198"/>
          </a:xfrm>
          <a:custGeom>
            <a:avLst/>
            <a:gdLst>
              <a:gd name="connsiteX0" fmla="*/ 0 w 2878844"/>
              <a:gd name="connsiteY0" fmla="*/ 157203 h 943198"/>
              <a:gd name="connsiteX1" fmla="*/ 157203 w 2878844"/>
              <a:gd name="connsiteY1" fmla="*/ 0 h 943198"/>
              <a:gd name="connsiteX2" fmla="*/ 2721641 w 2878844"/>
              <a:gd name="connsiteY2" fmla="*/ 0 h 943198"/>
              <a:gd name="connsiteX3" fmla="*/ 2878844 w 2878844"/>
              <a:gd name="connsiteY3" fmla="*/ 157203 h 943198"/>
              <a:gd name="connsiteX4" fmla="*/ 2878844 w 2878844"/>
              <a:gd name="connsiteY4" fmla="*/ 785995 h 943198"/>
              <a:gd name="connsiteX5" fmla="*/ 2721641 w 2878844"/>
              <a:gd name="connsiteY5" fmla="*/ 943198 h 943198"/>
              <a:gd name="connsiteX6" fmla="*/ 157203 w 2878844"/>
              <a:gd name="connsiteY6" fmla="*/ 943198 h 943198"/>
              <a:gd name="connsiteX7" fmla="*/ 0 w 2878844"/>
              <a:gd name="connsiteY7" fmla="*/ 785995 h 943198"/>
              <a:gd name="connsiteX8" fmla="*/ 0 w 2878844"/>
              <a:gd name="connsiteY8" fmla="*/ 157203 h 9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44" h="943198">
                <a:moveTo>
                  <a:pt x="0" y="157203"/>
                </a:moveTo>
                <a:cubicBezTo>
                  <a:pt x="0" y="70382"/>
                  <a:pt x="70382" y="0"/>
                  <a:pt x="157203" y="0"/>
                </a:cubicBezTo>
                <a:lnTo>
                  <a:pt x="2721641" y="0"/>
                </a:lnTo>
                <a:cubicBezTo>
                  <a:pt x="2808462" y="0"/>
                  <a:pt x="2878844" y="70382"/>
                  <a:pt x="2878844" y="157203"/>
                </a:cubicBezTo>
                <a:lnTo>
                  <a:pt x="2878844" y="785995"/>
                </a:lnTo>
                <a:cubicBezTo>
                  <a:pt x="2878844" y="872816"/>
                  <a:pt x="2808462" y="943198"/>
                  <a:pt x="2721641" y="943198"/>
                </a:cubicBezTo>
                <a:lnTo>
                  <a:pt x="157203" y="943198"/>
                </a:lnTo>
                <a:cubicBezTo>
                  <a:pt x="70382" y="943198"/>
                  <a:pt x="0" y="872816"/>
                  <a:pt x="0" y="785995"/>
                </a:cubicBezTo>
                <a:lnTo>
                  <a:pt x="0" y="15720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2243" tIns="122243" rIns="122243" bIns="12224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pt-BR" sz="2000" kern="1200" dirty="0" smtClean="0">
                <a:solidFill>
                  <a:schemeClr val="tx1"/>
                </a:solidFill>
              </a:rPr>
              <a:t>Função no domínio da </a:t>
            </a:r>
            <a:r>
              <a:rPr lang="pt-BR" sz="2000" b="1" kern="1200" dirty="0" smtClean="0">
                <a:solidFill>
                  <a:schemeClr val="tx1"/>
                </a:solidFill>
              </a:rPr>
              <a:t>frequência</a:t>
            </a:r>
            <a:endParaRPr lang="pt-BR" sz="2000" b="1" kern="1200" dirty="0">
              <a:solidFill>
                <a:schemeClr val="tx1"/>
              </a:solidFill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3505737" y="721717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86180" y="2635835"/>
                </a:moveTo>
                <a:arcTo wR="1558950" hR="1558950" stAng="2621491" swAng="1681240"/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orma livre 12"/>
              <p:cNvSpPr/>
              <p:nvPr/>
            </p:nvSpPr>
            <p:spPr>
              <a:xfrm>
                <a:off x="2772726" y="3818893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22243" tIns="122243" rIns="122243" bIns="122243" numCol="1" spcCol="1270" anchor="ctr" anchorCtr="0">
                <a:noAutofit/>
              </a:bodyPr>
              <a:lstStyle/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sz="2000" b="0" i="1" kern="120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𝜋𝜇</m:t>
                              </m:r>
                              <m:r>
                                <a:rPr lang="pt-BR" sz="2000" b="0" i="1" kern="120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000" b="0" i="1" kern="120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pt-BR" sz="20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Forma livr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726" y="3818893"/>
                <a:ext cx="3598547" cy="943198"/>
              </a:xfrm>
              <a:custGeom>
                <a:avLst/>
                <a:gdLst>
                  <a:gd name="connsiteX0" fmla="*/ 0 w 3598547"/>
                  <a:gd name="connsiteY0" fmla="*/ 157203 h 943198"/>
                  <a:gd name="connsiteX1" fmla="*/ 157203 w 3598547"/>
                  <a:gd name="connsiteY1" fmla="*/ 0 h 943198"/>
                  <a:gd name="connsiteX2" fmla="*/ 3441344 w 3598547"/>
                  <a:gd name="connsiteY2" fmla="*/ 0 h 943198"/>
                  <a:gd name="connsiteX3" fmla="*/ 3598547 w 3598547"/>
                  <a:gd name="connsiteY3" fmla="*/ 157203 h 943198"/>
                  <a:gd name="connsiteX4" fmla="*/ 3598547 w 3598547"/>
                  <a:gd name="connsiteY4" fmla="*/ 785995 h 943198"/>
                  <a:gd name="connsiteX5" fmla="*/ 3441344 w 3598547"/>
                  <a:gd name="connsiteY5" fmla="*/ 943198 h 943198"/>
                  <a:gd name="connsiteX6" fmla="*/ 157203 w 3598547"/>
                  <a:gd name="connsiteY6" fmla="*/ 943198 h 943198"/>
                  <a:gd name="connsiteX7" fmla="*/ 0 w 3598547"/>
                  <a:gd name="connsiteY7" fmla="*/ 785995 h 943198"/>
                  <a:gd name="connsiteX8" fmla="*/ 0 w 3598547"/>
                  <a:gd name="connsiteY8" fmla="*/ 157203 h 943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547" h="943198">
                    <a:moveTo>
                      <a:pt x="0" y="157203"/>
                    </a:moveTo>
                    <a:cubicBezTo>
                      <a:pt x="0" y="70382"/>
                      <a:pt x="70382" y="0"/>
                      <a:pt x="157203" y="0"/>
                    </a:cubicBezTo>
                    <a:lnTo>
                      <a:pt x="3441344" y="0"/>
                    </a:lnTo>
                    <a:cubicBezTo>
                      <a:pt x="3528165" y="0"/>
                      <a:pt x="3598547" y="70382"/>
                      <a:pt x="3598547" y="157203"/>
                    </a:cubicBezTo>
                    <a:lnTo>
                      <a:pt x="3598547" y="785995"/>
                    </a:lnTo>
                    <a:cubicBezTo>
                      <a:pt x="3598547" y="872816"/>
                      <a:pt x="3528165" y="943198"/>
                      <a:pt x="3441344" y="943198"/>
                    </a:cubicBezTo>
                    <a:lnTo>
                      <a:pt x="157203" y="943198"/>
                    </a:lnTo>
                    <a:cubicBezTo>
                      <a:pt x="70382" y="943198"/>
                      <a:pt x="0" y="872816"/>
                      <a:pt x="0" y="785995"/>
                    </a:cubicBezTo>
                    <a:lnTo>
                      <a:pt x="0" y="157203"/>
                    </a:lnTo>
                    <a:close/>
                  </a:path>
                </a:pathLst>
              </a:cu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rma livre 13"/>
          <p:cNvSpPr/>
          <p:nvPr/>
        </p:nvSpPr>
        <p:spPr>
          <a:xfrm>
            <a:off x="2677868" y="743628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987342" y="3009327"/>
                </a:moveTo>
                <a:arcTo wR="1558950" hR="1558950" stAng="6690596" swAng="1507448"/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orma livre 14"/>
          <p:cNvSpPr/>
          <p:nvPr/>
        </p:nvSpPr>
        <p:spPr>
          <a:xfrm>
            <a:off x="827591" y="2259942"/>
            <a:ext cx="2878844" cy="943198"/>
          </a:xfrm>
          <a:custGeom>
            <a:avLst/>
            <a:gdLst>
              <a:gd name="connsiteX0" fmla="*/ 0 w 2878844"/>
              <a:gd name="connsiteY0" fmla="*/ 157203 h 943198"/>
              <a:gd name="connsiteX1" fmla="*/ 157203 w 2878844"/>
              <a:gd name="connsiteY1" fmla="*/ 0 h 943198"/>
              <a:gd name="connsiteX2" fmla="*/ 2721641 w 2878844"/>
              <a:gd name="connsiteY2" fmla="*/ 0 h 943198"/>
              <a:gd name="connsiteX3" fmla="*/ 2878844 w 2878844"/>
              <a:gd name="connsiteY3" fmla="*/ 157203 h 943198"/>
              <a:gd name="connsiteX4" fmla="*/ 2878844 w 2878844"/>
              <a:gd name="connsiteY4" fmla="*/ 785995 h 943198"/>
              <a:gd name="connsiteX5" fmla="*/ 2721641 w 2878844"/>
              <a:gd name="connsiteY5" fmla="*/ 943198 h 943198"/>
              <a:gd name="connsiteX6" fmla="*/ 157203 w 2878844"/>
              <a:gd name="connsiteY6" fmla="*/ 943198 h 943198"/>
              <a:gd name="connsiteX7" fmla="*/ 0 w 2878844"/>
              <a:gd name="connsiteY7" fmla="*/ 785995 h 943198"/>
              <a:gd name="connsiteX8" fmla="*/ 0 w 2878844"/>
              <a:gd name="connsiteY8" fmla="*/ 157203 h 9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8844" h="943198">
                <a:moveTo>
                  <a:pt x="0" y="157203"/>
                </a:moveTo>
                <a:cubicBezTo>
                  <a:pt x="0" y="70382"/>
                  <a:pt x="70382" y="0"/>
                  <a:pt x="157203" y="0"/>
                </a:cubicBezTo>
                <a:lnTo>
                  <a:pt x="2721641" y="0"/>
                </a:lnTo>
                <a:cubicBezTo>
                  <a:pt x="2808462" y="0"/>
                  <a:pt x="2878844" y="70382"/>
                  <a:pt x="2878844" y="157203"/>
                </a:cubicBezTo>
                <a:lnTo>
                  <a:pt x="2878844" y="785995"/>
                </a:lnTo>
                <a:cubicBezTo>
                  <a:pt x="2878844" y="872816"/>
                  <a:pt x="2808462" y="943198"/>
                  <a:pt x="2721641" y="943198"/>
                </a:cubicBezTo>
                <a:lnTo>
                  <a:pt x="157203" y="943198"/>
                </a:lnTo>
                <a:cubicBezTo>
                  <a:pt x="70382" y="943198"/>
                  <a:pt x="0" y="872816"/>
                  <a:pt x="0" y="785995"/>
                </a:cubicBezTo>
                <a:lnTo>
                  <a:pt x="0" y="15720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122243" tIns="122243" rIns="122243" bIns="12224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pt-BR" sz="2000" kern="1200" dirty="0" smtClean="0">
                <a:solidFill>
                  <a:schemeClr val="tx1"/>
                </a:solidFill>
              </a:rPr>
              <a:t>Função no domínio do </a:t>
            </a:r>
            <a:r>
              <a:rPr lang="pt-BR" sz="2000" b="1" kern="1200" dirty="0" smtClean="0">
                <a:solidFill>
                  <a:schemeClr val="tx1"/>
                </a:solidFill>
              </a:rPr>
              <a:t>tempo</a:t>
            </a:r>
            <a:endParaRPr lang="pt-BR" sz="2000" b="1" kern="1200" dirty="0">
              <a:solidFill>
                <a:schemeClr val="tx1"/>
              </a:solidFill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2677868" y="1601553"/>
            <a:ext cx="3117901" cy="31179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25620" y="488488"/>
                </a:moveTo>
                <a:arcTo wR="1558950" hR="1558950" stAng="13401956" swAng="1507448"/>
              </a:path>
            </a:pathLst>
          </a:custGeom>
          <a:noFill/>
          <a:ln w="28575">
            <a:solidFill>
              <a:schemeClr val="tx1"/>
            </a:solidFill>
            <a:tailEnd type="arrow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3149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 equação da Transforma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Utilizando a fórmula de Euler podemos reescrever...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r>
                        <a:rPr lang="pt-BR">
                          <a:latin typeface="Cambria Math"/>
                        </a:rPr>
                        <m:t>(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r>
                            <a:rPr lang="pt-BR">
                              <a:latin typeface="Cambria Math"/>
                            </a:rPr>
                            <m:t>(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𝜋𝜇</m:t>
                              </m:r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F</m:t>
                      </m:r>
                      <m:r>
                        <a:rPr lang="pt-BR">
                          <a:latin typeface="Cambria Math"/>
                        </a:rPr>
                        <m:t>(</m:t>
                      </m:r>
                      <m:r>
                        <a:rPr lang="pt-BR">
                          <a:latin typeface="Cambria Math"/>
                        </a:rPr>
                        <m:t>𝜇</m:t>
                      </m:r>
                      <m:r>
                        <a:rPr lang="pt-BR">
                          <a:latin typeface="Cambria Math"/>
                        </a:rPr>
                        <m:t>)=</m:t>
                      </m:r>
                      <m:nary>
                        <m:naryPr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>
                              <a:latin typeface="Cambria Math"/>
                            </a:rPr>
                            <m:t>∞</m:t>
                          </m:r>
                        </m:sup>
                        <m:e>
                          <m:r>
                            <a:rPr lang="pt-BR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pt-BR">
                                      <a:latin typeface="Cambria Math"/>
                                    </a:rPr>
                                    <m:t>𝜋𝜇</m:t>
                                  </m:r>
                                  <m:r>
                                    <a:rPr lang="pt-BR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pt-BR">
                              <a:latin typeface="Cambria Math"/>
                            </a:rPr>
                            <m:t>−</m:t>
                          </m:r>
                          <m:r>
                            <a:rPr lang="pt-BR">
                              <a:latin typeface="Cambria Math"/>
                            </a:rPr>
                            <m:t>𝑗</m:t>
                          </m:r>
                          <m:r>
                            <a:rPr lang="pt-BR">
                              <a:latin typeface="Cambria Math"/>
                            </a:rPr>
                            <m:t> </m:t>
                          </m:r>
                          <m:r>
                            <a:rPr lang="pt-BR">
                              <a:latin typeface="Cambria Math"/>
                            </a:rPr>
                            <m:t>𝑠𝑒𝑛</m:t>
                          </m:r>
                          <m:r>
                            <a:rPr lang="pt-BR">
                              <a:latin typeface="Cambria Math"/>
                            </a:rPr>
                            <m:t>(2</m:t>
                          </m:r>
                          <m:r>
                            <a:rPr lang="pt-BR">
                              <a:latin typeface="Cambria Math"/>
                            </a:rPr>
                            <m:t>𝜋𝜇</m:t>
                          </m:r>
                          <m:r>
                            <a:rPr lang="pt-BR">
                              <a:latin typeface="Cambria Math"/>
                            </a:rPr>
                            <m:t>𝑡</m:t>
                          </m:r>
                          <m:r>
                            <a:rPr lang="pt-BR">
                              <a:latin typeface="Cambria Math"/>
                            </a:rPr>
                            <m:t>) </m:t>
                          </m:r>
                          <m:r>
                            <a:rPr lang="pt-BR">
                              <a:latin typeface="Cambria Math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  <a:p>
                <a:endParaRPr lang="pt-BR" dirty="0" smtClean="0"/>
              </a:p>
              <a:p>
                <a:r>
                  <a:rPr lang="pt-BR" dirty="0" smtClean="0"/>
                  <a:t>F(µ</a:t>
                </a:r>
                <a:r>
                  <a:rPr lang="pt-BR" dirty="0"/>
                  <a:t>) é a própria função f(t) multiplicada por termos senoidais com frequências definidas pelos valores de µ.</a:t>
                </a:r>
              </a:p>
              <a:p>
                <a:pPr lvl="1"/>
                <a:r>
                  <a:rPr lang="pt-BR" dirty="0"/>
                  <a:t>A variável t (tempo) é eliminada pela integração.</a:t>
                </a:r>
              </a:p>
              <a:p>
                <a:pPr lvl="1"/>
                <a:r>
                  <a:rPr lang="pt-BR" dirty="0"/>
                  <a:t>Na verdade t pode representar qualquer variável continua: tempo, espaço, etc.</a:t>
                </a:r>
              </a:p>
              <a:p>
                <a:pPr lvl="2"/>
                <a:r>
                  <a:rPr lang="pt-BR" dirty="0"/>
                  <a:t>As unidades da variável de frequência dependem da unidade definida para t:</a:t>
                </a:r>
              </a:p>
              <a:p>
                <a:pPr lvl="3"/>
                <a:r>
                  <a:rPr lang="pt-BR" dirty="0"/>
                  <a:t>Se t representa o tempo e está em segundos: µ representa ciclos/s (Hz)</a:t>
                </a:r>
              </a:p>
              <a:p>
                <a:pPr lvl="3"/>
                <a:r>
                  <a:rPr lang="pt-BR" dirty="0"/>
                  <a:t>Se t representa o espaço e está em metros: µ representa </a:t>
                </a:r>
                <a:r>
                  <a:rPr lang="pt-BR" dirty="0" smtClean="0"/>
                  <a:t>ciclos/metro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1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66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Transformada Discreta de Fourier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Dada a natureza continua da transformada de Fourier, ela não pode ser implementada em um computador.</a:t>
                </a:r>
              </a:p>
              <a:p>
                <a:endParaRPr lang="pt-BR" dirty="0"/>
              </a:p>
              <a:p>
                <a:r>
                  <a:rPr lang="pt-BR" dirty="0" smtClean="0"/>
                  <a:t>A transformada </a:t>
                </a:r>
                <a:r>
                  <a:rPr lang="pt-BR" dirty="0"/>
                  <a:t>discreta de </a:t>
                </a:r>
                <a:r>
                  <a:rPr lang="pt-BR" dirty="0" smtClean="0"/>
                  <a:t>Fourier é:</a:t>
                </a:r>
                <a:endParaRPr lang="pt-B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𝐹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𝑀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/>
                            </a:rPr>
                            <m:t>𝑓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𝑢𝑥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/>
                        </a:rPr>
                        <m:t>,  </m:t>
                      </m:r>
                      <m:r>
                        <a:rPr lang="pt-BR" b="0" i="1" smtClean="0">
                          <a:latin typeface="Cambria Math"/>
                        </a:rPr>
                        <m:t>𝑢</m:t>
                      </m:r>
                      <m:r>
                        <a:rPr lang="pt-BR" i="1">
                          <a:latin typeface="Cambria Math"/>
                        </a:rPr>
                        <m:t>=0,1,2,…,</m:t>
                      </m:r>
                      <m:r>
                        <a:rPr lang="pt-BR" i="1">
                          <a:latin typeface="Cambria Math"/>
                        </a:rPr>
                        <m:t>𝑀</m:t>
                      </m:r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  <a:p>
                <a:endParaRPr lang="pt-BR" dirty="0"/>
              </a:p>
              <a:p>
                <a:r>
                  <a:rPr lang="pt-BR" dirty="0"/>
                  <a:t>A transformada inversa discreta de Fourier é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𝑓</m:t>
                      </m:r>
                      <m:r>
                        <a:rPr lang="pt-BR" i="1">
                          <a:latin typeface="Cambria Math"/>
                        </a:rPr>
                        <m:t>(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t-BR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𝑀</m:t>
                          </m:r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/>
                            </a:rPr>
                            <m:t>𝐹</m:t>
                          </m:r>
                          <m:r>
                            <a:rPr lang="pt-BR" i="1">
                              <a:latin typeface="Cambria Math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pt-BR" i="1"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𝑢𝑥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/>
                        </a:rPr>
                        <m:t>,  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i="1">
                          <a:latin typeface="Cambria Math"/>
                        </a:rPr>
                        <m:t>=0,1,2,…,</m:t>
                      </m:r>
                      <m:r>
                        <a:rPr lang="pt-BR" i="1">
                          <a:latin typeface="Cambria Math"/>
                        </a:rPr>
                        <m:t>𝑀</m:t>
                      </m:r>
                      <m:r>
                        <a:rPr lang="pt-BR" i="1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i="1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0" t="-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5848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r>
                      <a:rPr lang="pt-BR" sz="1600">
                        <a:latin typeface="Cambria Math"/>
                      </a:rPr>
                      <m:t>(0)=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=[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=1+2+4+4=11</m:t>
                    </m:r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(11)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(0)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=11,0</m:t>
                    </m:r>
                  </m:oMath>
                </a14:m>
                <a:endParaRPr lang="pt-BR" sz="1600" dirty="0"/>
              </a:p>
              <a:p>
                <a:pPr lvl="2"/>
                <a:endParaRPr lang="pt-BR" sz="1600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6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2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pPr lvl="2"/>
                <a:endParaRPr lang="pt-BR" sz="1600" dirty="0" smtClean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r>
                      <a:rPr lang="pt-BR" sz="1600">
                        <a:latin typeface="Cambria Math"/>
                      </a:rPr>
                      <m:t>(1)=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r>
                          <a:rPr lang="pt-BR" sz="1600">
                            <a:latin typeface="Cambria Math"/>
                          </a:rPr>
                          <m:t>(</m:t>
                        </m:r>
                        <m: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𝑗</m:t>
                            </m:r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𝜋</m:t>
                            </m:r>
                            <m:r>
                              <a:rPr lang="pt-BR" sz="1600">
                                <a:latin typeface="Cambria Math"/>
                              </a:rPr>
                              <m:t>(1)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>
                                <a:latin typeface="Cambria Math"/>
                              </a:rPr>
                              <m:t>/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r>
                          <a:rPr lang="pt-BR" sz="1600">
                            <a:latin typeface="Cambria Math"/>
                          </a:rPr>
                          <m:t>(1)0/4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1/4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2/4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pt-BR" sz="1600">
                            <a:latin typeface="Cambria Math"/>
                          </a:rPr>
                          <m:t>3/4</m:t>
                        </m:r>
                      </m:sup>
                    </m:sSup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1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2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r>
                          <a:rPr lang="pt-BR" sz="1600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>
                            <a:latin typeface="Cambria Math"/>
                          </a:rPr>
                          <m:t>4</m:t>
                        </m:r>
                        <m:r>
                          <a:rPr lang="pt-BR" sz="160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pt-BR" sz="1600">
                            <a:latin typeface="Cambria Math"/>
                          </a:rPr>
                          <m:t>−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  <m:r>
                          <a:rPr lang="pt-BR" sz="1600">
                            <a:latin typeface="Cambria Math"/>
                          </a:rPr>
                          <m:t>3</m:t>
                        </m:r>
                        <m:r>
                          <a:rPr lang="pt-BR" sz="1600">
                            <a:latin typeface="Cambria Math"/>
                          </a:rPr>
                          <m:t>𝜋</m:t>
                        </m:r>
                        <m:r>
                          <a:rPr lang="pt-BR" sz="1600">
                            <a:latin typeface="Cambria Math"/>
                          </a:rPr>
                          <m:t>/2</m:t>
                        </m:r>
                      </m:sup>
                    </m:sSup>
                    <m:r>
                      <a:rPr lang="pt-BR" sz="1600">
                        <a:latin typeface="Cambria Math"/>
                      </a:rPr>
                      <m:t>=−3+2</m:t>
                    </m:r>
                    <m:r>
                      <a:rPr lang="pt-BR" sz="1600">
                        <a:latin typeface="Cambria Math"/>
                      </a:rPr>
                      <m:t>𝑗</m:t>
                    </m:r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(−3)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(2)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=3,61</m:t>
                    </m:r>
                  </m:oMath>
                </a14:m>
                <a:endParaRPr lang="pt-BR" sz="1600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6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645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Calculo da DFT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1600" dirty="0" smtClean="0"/>
                  <a:t>DFT: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𝑀</m:t>
                        </m:r>
                        <m:r>
                          <a:rPr lang="pt-BR" sz="1600">
                            <a:latin typeface="Cambria Math"/>
                          </a:rPr>
                          <m:t>−1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sz="16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sz="160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𝜋</m:t>
                                </m:r>
                                <m:r>
                                  <a:rPr lang="pt-BR" sz="1600">
                                    <a:latin typeface="Cambria Math"/>
                                  </a:rPr>
                                  <m:t>𝑢𝑥</m:t>
                                </m:r>
                              </m:num>
                              <m:den>
                                <m:r>
                                  <a:rPr lang="pt-BR" sz="1600">
                                    <a:latin typeface="Cambria Math"/>
                                  </a:rPr>
                                  <m:t>𝑀</m:t>
                                </m:r>
                              </m:den>
                            </m:f>
                          </m:sup>
                        </m:sSup>
                      </m:e>
                    </m:nary>
                  </m:oMath>
                </a14:m>
                <a:endParaRPr lang="pt-BR" sz="1600" dirty="0" smtClean="0"/>
              </a:p>
              <a:p>
                <a:endParaRPr lang="pt-BR" sz="1600" dirty="0" smtClean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r>
                      <a:rPr lang="pt-BR" sz="1600">
                        <a:latin typeface="Cambria Math"/>
                      </a:rPr>
                      <m:t>(2)=</m:t>
                    </m:r>
                    <m:nary>
                      <m:naryPr>
                        <m:chr m:val="∑"/>
                        <m:limLoc m:val="subSup"/>
                        <m:ctrlPr>
                          <a:rPr lang="pt-BR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1"/>
                          </m:rPr>
                          <a:rPr lang="pt-BR" sz="1600" smtClean="0">
                            <a:latin typeface="Cambria Math"/>
                          </a:rPr>
                          <m:t>x</m:t>
                        </m:r>
                        <m:r>
                          <a:rPr lang="pt-BR" sz="160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pt-BR" sz="1600">
                            <a:latin typeface="Cambria Math"/>
                          </a:rPr>
                          <m:t>3</m:t>
                        </m:r>
                      </m:sup>
                      <m:e>
                        <m:r>
                          <a:rPr lang="pt-BR" sz="1600">
                            <a:latin typeface="Cambria Math"/>
                          </a:rPr>
                          <m:t>𝑓</m:t>
                        </m:r>
                        <m:r>
                          <a:rPr lang="pt-BR" sz="1600">
                            <a:latin typeface="Cambria Math"/>
                          </a:rPr>
                          <m:t>(</m:t>
                        </m:r>
                        <m:r>
                          <a:rPr lang="pt-BR" sz="1600">
                            <a:latin typeface="Cambria Math"/>
                          </a:rPr>
                          <m:t>𝑥</m:t>
                        </m:r>
                        <m:r>
                          <a:rPr lang="pt-BR" sz="1600">
                            <a:latin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−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𝑗</m:t>
                            </m:r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𝜋</m:t>
                            </m:r>
                            <m:r>
                              <a:rPr lang="pt-BR" sz="1600">
                                <a:latin typeface="Cambria Math"/>
                              </a:rPr>
                              <m:t>(2)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𝑥</m:t>
                            </m:r>
                            <m:r>
                              <a:rPr lang="pt-BR" sz="1600">
                                <a:latin typeface="Cambria Math"/>
                              </a:rPr>
                              <m:t>/</m:t>
                            </m:r>
                            <m:r>
                              <a:rPr lang="pt-BR" sz="1600">
                                <a:latin typeface="Cambria Math"/>
                              </a:rPr>
                              <m:t>𝑀</m:t>
                            </m:r>
                          </m:sup>
                        </m:sSup>
                      </m:e>
                    </m:nary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pt-BR" sz="1600">
                        <a:latin typeface="Cambria Math"/>
                      </a:rPr>
                      <m:t>=−</m:t>
                    </m:r>
                    <m:d>
                      <m:dPr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1+0</m:t>
                        </m:r>
                        <m:r>
                          <a:rPr lang="pt-BR" sz="160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endParaRPr lang="pt-BR" sz="1600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160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pt-BR" sz="16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(−1)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pt-BR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pt-BR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/>
                              </a:rPr>
                              <m:t>(−0)</m:t>
                            </m:r>
                          </m:e>
                          <m:sup>
                            <m:r>
                              <a:rPr lang="pt-BR" sz="16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sz="1600">
                        <a:latin typeface="Cambria Math"/>
                      </a:rPr>
                      <m:t>=1,0</m:t>
                    </m:r>
                  </m:oMath>
                </a14:m>
                <a:endParaRPr lang="pt-BR" sz="1600" dirty="0"/>
              </a:p>
              <a:p>
                <a:endParaRPr lang="pt-BR" sz="1600" dirty="0" smtClean="0"/>
              </a:p>
            </p:txBody>
          </p:sp>
        </mc:Choice>
        <mc:Fallback xmlns="">
          <p:sp>
            <p:nvSpPr>
              <p:cNvPr id="7" name="Espaço Reservado para Conteúdo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0" t="-60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5B27-770F-4A1A-A0A5-F7F6A86E6A02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Prof. João F. Mari – joaofmari.github.io – SIN392 (2023-1)</a:t>
            </a:r>
            <a:endParaRPr lang="pt-BR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97"/>
          <a:stretch/>
        </p:blipFill>
        <p:spPr bwMode="auto">
          <a:xfrm>
            <a:off x="6423150" y="737596"/>
            <a:ext cx="2613346" cy="19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3"/>
          <a:stretch/>
        </p:blipFill>
        <p:spPr bwMode="auto">
          <a:xfrm>
            <a:off x="6423152" y="2843192"/>
            <a:ext cx="2591115" cy="19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32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43438</TotalTime>
  <Words>2454</Words>
  <Application>Microsoft Office PowerPoint</Application>
  <PresentationFormat>Apresentação na tela (16:9)</PresentationFormat>
  <Paragraphs>364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Aula 13 – Transformada de Fourier</vt:lpstr>
      <vt:lpstr>Roteiro</vt:lpstr>
      <vt:lpstr>Transformada de Fourier</vt:lpstr>
      <vt:lpstr>O par de transformadas de Fourier</vt:lpstr>
      <vt:lpstr>Analisando a equação da Transforma de Fourier</vt:lpstr>
      <vt:lpstr>A Transformada Discreta de Fourier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Calculo da DFT</vt:lpstr>
      <vt:lpstr>Bibliografia</vt:lpstr>
      <vt:lpstr>FIM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</dc:creator>
  <cp:lastModifiedBy>.</cp:lastModifiedBy>
  <cp:revision>402</cp:revision>
  <dcterms:created xsi:type="dcterms:W3CDTF">2020-06-26T12:40:46Z</dcterms:created>
  <dcterms:modified xsi:type="dcterms:W3CDTF">2024-01-27T20:56:05Z</dcterms:modified>
</cp:coreProperties>
</file>