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14" r:id="rId4"/>
    <p:sldId id="290" r:id="rId5"/>
    <p:sldId id="316" r:id="rId6"/>
    <p:sldId id="292" r:id="rId7"/>
    <p:sldId id="293" r:id="rId8"/>
    <p:sldId id="294" r:id="rId9"/>
    <p:sldId id="318" r:id="rId10"/>
    <p:sldId id="295" r:id="rId11"/>
    <p:sldId id="296" r:id="rId12"/>
    <p:sldId id="297" r:id="rId13"/>
    <p:sldId id="315" r:id="rId14"/>
    <p:sldId id="298" r:id="rId15"/>
    <p:sldId id="301" r:id="rId16"/>
    <p:sldId id="319" r:id="rId17"/>
    <p:sldId id="299" r:id="rId18"/>
    <p:sldId id="302" r:id="rId19"/>
    <p:sldId id="303" r:id="rId20"/>
    <p:sldId id="317" r:id="rId21"/>
    <p:sldId id="305" r:id="rId22"/>
    <p:sldId id="321" r:id="rId23"/>
    <p:sldId id="323" r:id="rId24"/>
    <p:sldId id="324" r:id="rId25"/>
    <p:sldId id="325" r:id="rId26"/>
    <p:sldId id="326" r:id="rId27"/>
    <p:sldId id="327" r:id="rId28"/>
    <p:sldId id="322" r:id="rId29"/>
    <p:sldId id="291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6C0A"/>
    <a:srgbClr val="000000"/>
    <a:srgbClr val="006600"/>
    <a:srgbClr val="C3A63B"/>
    <a:srgbClr val="791D1F"/>
    <a:srgbClr val="0000FF"/>
    <a:srgbClr val="4F81BD"/>
    <a:srgbClr val="00FF00"/>
    <a:srgbClr val="F9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>
      <p:cViewPr>
        <p:scale>
          <a:sx n="75" d="100"/>
          <a:sy n="75" d="100"/>
        </p:scale>
        <p:origin x="-2988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6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20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20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62.png"/><Relationship Id="rId21" Type="http://schemas.openxmlformats.org/officeDocument/2006/relationships/image" Target="../media/image20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61.png"/><Relationship Id="rId16" Type="http://schemas.openxmlformats.org/officeDocument/2006/relationships/image" Target="../media/image57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64.png"/><Relationship Id="rId15" Type="http://schemas.openxmlformats.org/officeDocument/2006/relationships/image" Target="../media/image65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18" Type="http://schemas.openxmlformats.org/officeDocument/2006/relationships/image" Target="../media/image68.png"/><Relationship Id="rId3" Type="http://schemas.openxmlformats.org/officeDocument/2006/relationships/image" Target="../media/image44.png"/><Relationship Id="rId7" Type="http://schemas.openxmlformats.org/officeDocument/2006/relationships/image" Target="../media/image6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3.png"/><Relationship Id="rId16" Type="http://schemas.openxmlformats.org/officeDocument/2006/relationships/image" Target="../media/image59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7.png"/><Relationship Id="rId5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52.png"/><Relationship Id="rId19" Type="http://schemas.openxmlformats.org/officeDocument/2006/relationships/image" Target="../media/image69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73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41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60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8" Type="http://schemas.openxmlformats.org/officeDocument/2006/relationships/image" Target="../media/image630.png"/><Relationship Id="rId3" Type="http://schemas.openxmlformats.org/officeDocument/2006/relationships/image" Target="../media/image480.png"/><Relationship Id="rId21" Type="http://schemas.openxmlformats.org/officeDocument/2006/relationships/image" Target="../media/image423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image" Target="../media/image670.png"/><Relationship Id="rId16" Type="http://schemas.openxmlformats.org/officeDocument/2006/relationships/image" Target="../media/image610.png"/><Relationship Id="rId20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72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4" Type="http://schemas.openxmlformats.org/officeDocument/2006/relationships/image" Target="../media/image490.png"/><Relationship Id="rId14" Type="http://schemas.openxmlformats.org/officeDocument/2006/relationships/image" Target="../media/image590.png"/><Relationship Id="rId22" Type="http://schemas.openxmlformats.org/officeDocument/2006/relationships/image" Target="../media/image4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690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8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9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2.png"/><Relationship Id="rId18" Type="http://schemas.openxmlformats.org/officeDocument/2006/relationships/image" Target="../media/image8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890.png"/><Relationship Id="rId16" Type="http://schemas.openxmlformats.org/officeDocument/2006/relationships/image" Target="../media/image85.png"/><Relationship Id="rId20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19" Type="http://schemas.openxmlformats.org/officeDocument/2006/relationships/image" Target="../media/image423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Aula </a:t>
            </a:r>
            <a:r>
              <a:rPr lang="pt-BR" dirty="0" smtClean="0"/>
              <a:t>16 </a:t>
            </a:r>
            <a:r>
              <a:rPr lang="pt-BR" dirty="0"/>
              <a:t>– </a:t>
            </a:r>
            <a:r>
              <a:rPr lang="pt-BR" dirty="0" smtClean="0"/>
              <a:t>Redes Neurais Artificiais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endCxn id="9" idx="1"/>
          </p:cNvCxnSpPr>
          <p:nvPr/>
        </p:nvCxnSpPr>
        <p:spPr>
          <a:xfrm>
            <a:off x="154747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stCxn id="31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32436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32436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AND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ipse 5"/>
              <p:cNvSpPr/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6" y="2391750"/>
                <a:ext cx="720000" cy="720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>
            <a:off x="475539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55626"/>
                <a:ext cx="576364" cy="360000"/>
              </a:xfrm>
              <a:prstGeom prst="rect">
                <a:avLst/>
              </a:prstGeom>
              <a:blipFill rotWithShape="1">
                <a:blip r:embed="rId3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87874"/>
                <a:ext cx="576364" cy="360000"/>
              </a:xfrm>
              <a:prstGeom prst="rect">
                <a:avLst/>
              </a:prstGeom>
              <a:blipFill rotWithShape="1">
                <a:blip r:embed="rId4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>
            <a:stCxn id="6" idx="6"/>
          </p:cNvCxnSpPr>
          <p:nvPr/>
        </p:nvCxnSpPr>
        <p:spPr>
          <a:xfrm>
            <a:off x="331569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de seta reta 10"/>
          <p:cNvCxnSpPr>
            <a:endCxn id="6" idx="1"/>
          </p:cNvCxnSpPr>
          <p:nvPr/>
        </p:nvCxnSpPr>
        <p:spPr>
          <a:xfrm>
            <a:off x="827694" y="1635626"/>
            <a:ext cx="1873444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ector de seta reta 11"/>
          <p:cNvCxnSpPr>
            <a:stCxn id="9" idx="3"/>
            <a:endCxn id="6" idx="3"/>
          </p:cNvCxnSpPr>
          <p:nvPr/>
        </p:nvCxnSpPr>
        <p:spPr>
          <a:xfrm flipV="1">
            <a:off x="75587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43" y="238241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76" y="2394897"/>
                <a:ext cx="467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12987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98" y="2391026"/>
                <a:ext cx="720000" cy="72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37" y="1591386"/>
                <a:ext cx="9367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58" y="2890694"/>
                <a:ext cx="93140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25" y="3422334"/>
                <a:ext cx="80374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0695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ela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06951"/>
                  </p:ext>
                </p:extLst>
              </p:nvPr>
            </p:nvGraphicFramePr>
            <p:xfrm>
              <a:off x="6228184" y="1753407"/>
              <a:ext cx="2520000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04000"/>
                    <a:gridCol w="504000"/>
                    <a:gridCol w="504000"/>
                    <a:gridCol w="504000"/>
                    <a:gridCol w="5040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205" t="-7692" r="-3987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2439" t="-7692" r="-30365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00000" t="-7692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3659" t="-7692" r="-102439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98795" t="-7692" r="-1205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tângulo 19"/>
          <p:cNvSpPr/>
          <p:nvPr/>
        </p:nvSpPr>
        <p:spPr>
          <a:xfrm>
            <a:off x="6228184" y="1314025"/>
            <a:ext cx="252028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dirty="0" smtClean="0">
                <a:solidFill>
                  <a:schemeClr val="tx1"/>
                </a:solidFill>
              </a:rPr>
              <a:t>OR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12318" r="34518" b="6673"/>
          <a:stretch/>
        </p:blipFill>
        <p:spPr bwMode="auto">
          <a:xfrm>
            <a:off x="1517791" y="621708"/>
            <a:ext cx="3075728" cy="424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m para rosemblat fra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36" y="1261812"/>
            <a:ext cx="2118412" cy="2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796136" y="4032838"/>
            <a:ext cx="147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 smtClean="0"/>
              <a:t>Frank </a:t>
            </a:r>
            <a:r>
              <a:rPr lang="pt-BR" sz="1400" i="1" dirty="0" err="1"/>
              <a:t>Rosenblatt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4647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9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/>
          <p:cNvCxnSpPr/>
          <p:nvPr/>
        </p:nvCxnSpPr>
        <p:spPr>
          <a:xfrm flipV="1">
            <a:off x="743072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680072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/>
          <p:nvPr/>
        </p:nvCxnSpPr>
        <p:spPr>
          <a:xfrm flipV="1">
            <a:off x="6800723" y="2436750"/>
            <a:ext cx="1293873" cy="315000"/>
          </a:xfrm>
          <a:prstGeom prst="bentConnector3">
            <a:avLst>
              <a:gd name="adj1" fmla="val 491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>
          <a:xfrm>
            <a:off x="2949371" y="3507854"/>
            <a:ext cx="284592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</a:rPr>
              <a:t>p</a:t>
            </a:r>
            <a:r>
              <a:rPr lang="pt-BR" sz="2000" b="1" i="1" dirty="0" smtClean="0">
                <a:solidFill>
                  <a:schemeClr val="tx1"/>
                </a:solidFill>
              </a:rPr>
              <a:t>esos e bias ajustáveis...</a:t>
            </a:r>
            <a:endParaRPr lang="pt-BR" sz="2000" b="1" i="1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>
            <a:stCxn id="40" idx="1"/>
          </p:cNvCxnSpPr>
          <p:nvPr/>
        </p:nvCxnSpPr>
        <p:spPr>
          <a:xfrm flipH="1" flipV="1">
            <a:off x="2049270" y="2903046"/>
            <a:ext cx="900101" cy="8334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 flipV="1">
            <a:off x="3463304" y="2251075"/>
            <a:ext cx="316608" cy="13287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9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11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89379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de cantos arredondados 24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5" name="Retângulo de cantos arredondado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8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>
            <a:stCxn id="30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angulado 31"/>
          <p:cNvCxnSpPr>
            <a:stCxn id="33" idx="2"/>
            <a:endCxn id="26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6800723" y="2121750"/>
            <a:ext cx="1293873" cy="1260000"/>
            <a:chOff x="5620749" y="3034246"/>
            <a:chExt cx="1293873" cy="1260000"/>
          </a:xfrm>
        </p:grpSpPr>
        <p:cxnSp>
          <p:nvCxnSpPr>
            <p:cNvPr id="35" name="Conector de seta reta 34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do 36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491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/>
          <p:cNvGrpSpPr/>
          <p:nvPr/>
        </p:nvGrpSpPr>
        <p:grpSpPr>
          <a:xfrm>
            <a:off x="7135359" y="2128973"/>
            <a:ext cx="920357" cy="918147"/>
            <a:chOff x="7717219" y="2128973"/>
            <a:chExt cx="920357" cy="91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219" y="2128973"/>
                  <a:ext cx="291609" cy="2881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33333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967" y="2758973"/>
                  <a:ext cx="291609" cy="2881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75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Retângulo 49"/>
          <p:cNvSpPr/>
          <p:nvPr/>
        </p:nvSpPr>
        <p:spPr>
          <a:xfrm>
            <a:off x="7305675" y="1919288"/>
            <a:ext cx="1167306" cy="1169193"/>
          </a:xfrm>
          <a:custGeom>
            <a:avLst/>
            <a:gdLst>
              <a:gd name="connsiteX0" fmla="*/ 0 w 1656184"/>
              <a:gd name="connsiteY0" fmla="*/ 0 h 1660117"/>
              <a:gd name="connsiteX1" fmla="*/ 1656184 w 1656184"/>
              <a:gd name="connsiteY1" fmla="*/ 0 h 1660117"/>
              <a:gd name="connsiteX2" fmla="*/ 1656184 w 1656184"/>
              <a:gd name="connsiteY2" fmla="*/ 1660117 h 1660117"/>
              <a:gd name="connsiteX3" fmla="*/ 0 w 1656184"/>
              <a:gd name="connsiteY3" fmla="*/ 1660117 h 1660117"/>
              <a:gd name="connsiteX4" fmla="*/ 0 w 1656184"/>
              <a:gd name="connsiteY4" fmla="*/ 0 h 1660117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6184 w 1656184"/>
              <a:gd name="connsiteY3" fmla="*/ 1661704 h 1661704"/>
              <a:gd name="connsiteX4" fmla="*/ 0 w 1656184"/>
              <a:gd name="connsiteY4" fmla="*/ 1661704 h 1661704"/>
              <a:gd name="connsiteX5" fmla="*/ 0 w 1656184"/>
              <a:gd name="connsiteY5" fmla="*/ 1587 h 1661704"/>
              <a:gd name="connsiteX0" fmla="*/ 0 w 1656184"/>
              <a:gd name="connsiteY0" fmla="*/ 1587 h 1661704"/>
              <a:gd name="connsiteX1" fmla="*/ 488878 w 1656184"/>
              <a:gd name="connsiteY1" fmla="*/ 0 h 1661704"/>
              <a:gd name="connsiteX2" fmla="*/ 1656184 w 1656184"/>
              <a:gd name="connsiteY2" fmla="*/ 1587 h 1661704"/>
              <a:gd name="connsiteX3" fmla="*/ 1655691 w 1656184"/>
              <a:gd name="connsiteY3" fmla="*/ 1169193 h 1661704"/>
              <a:gd name="connsiteX4" fmla="*/ 1656184 w 1656184"/>
              <a:gd name="connsiteY4" fmla="*/ 1661704 h 1661704"/>
              <a:gd name="connsiteX5" fmla="*/ 0 w 1656184"/>
              <a:gd name="connsiteY5" fmla="*/ 1661704 h 1661704"/>
              <a:gd name="connsiteX6" fmla="*/ 0 w 1656184"/>
              <a:gd name="connsiteY6" fmla="*/ 1587 h 1661704"/>
              <a:gd name="connsiteX0" fmla="*/ 0 w 1656184"/>
              <a:gd name="connsiteY0" fmla="*/ 1587 h 1712289"/>
              <a:gd name="connsiteX1" fmla="*/ 488878 w 1656184"/>
              <a:gd name="connsiteY1" fmla="*/ 0 h 1712289"/>
              <a:gd name="connsiteX2" fmla="*/ 1656184 w 1656184"/>
              <a:gd name="connsiteY2" fmla="*/ 1587 h 1712289"/>
              <a:gd name="connsiteX3" fmla="*/ 1655691 w 1656184"/>
              <a:gd name="connsiteY3" fmla="*/ 1169193 h 1712289"/>
              <a:gd name="connsiteX4" fmla="*/ 0 w 1656184"/>
              <a:gd name="connsiteY4" fmla="*/ 1661704 h 1712289"/>
              <a:gd name="connsiteX5" fmla="*/ 0 w 1656184"/>
              <a:gd name="connsiteY5" fmla="*/ 1587 h 1712289"/>
              <a:gd name="connsiteX0" fmla="*/ 0 w 1656184"/>
              <a:gd name="connsiteY0" fmla="*/ 1587 h 1169193"/>
              <a:gd name="connsiteX1" fmla="*/ 488878 w 1656184"/>
              <a:gd name="connsiteY1" fmla="*/ 0 h 1169193"/>
              <a:gd name="connsiteX2" fmla="*/ 1656184 w 1656184"/>
              <a:gd name="connsiteY2" fmla="*/ 1587 h 1169193"/>
              <a:gd name="connsiteX3" fmla="*/ 1655691 w 1656184"/>
              <a:gd name="connsiteY3" fmla="*/ 1169193 h 1169193"/>
              <a:gd name="connsiteX4" fmla="*/ 0 w 1656184"/>
              <a:gd name="connsiteY4" fmla="*/ 1587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312943"/>
              <a:gd name="connsiteY0" fmla="*/ 1169193 h 1169193"/>
              <a:gd name="connsiteX1" fmla="*/ 1 w 1312943"/>
              <a:gd name="connsiteY1" fmla="*/ 0 h 1169193"/>
              <a:gd name="connsiteX2" fmla="*/ 1167307 w 1312943"/>
              <a:gd name="connsiteY2" fmla="*/ 1587 h 1169193"/>
              <a:gd name="connsiteX3" fmla="*/ 1166814 w 1312943"/>
              <a:gd name="connsiteY3" fmla="*/ 1169193 h 1169193"/>
              <a:gd name="connsiteX0" fmla="*/ 1166814 w 1253664"/>
              <a:gd name="connsiteY0" fmla="*/ 1169193 h 1169193"/>
              <a:gd name="connsiteX1" fmla="*/ 1 w 1253664"/>
              <a:gd name="connsiteY1" fmla="*/ 0 h 1169193"/>
              <a:gd name="connsiteX2" fmla="*/ 1167307 w 1253664"/>
              <a:gd name="connsiteY2" fmla="*/ 1587 h 1169193"/>
              <a:gd name="connsiteX3" fmla="*/ 1166814 w 1253664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4 w 1167307"/>
              <a:gd name="connsiteY0" fmla="*/ 1169193 h 1169193"/>
              <a:gd name="connsiteX1" fmla="*/ 1 w 1167307"/>
              <a:gd name="connsiteY1" fmla="*/ 0 h 1169193"/>
              <a:gd name="connsiteX2" fmla="*/ 1167307 w 1167307"/>
              <a:gd name="connsiteY2" fmla="*/ 1587 h 1169193"/>
              <a:gd name="connsiteX3" fmla="*/ 1166814 w 1167307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  <a:gd name="connsiteX0" fmla="*/ 1166813 w 1167306"/>
              <a:gd name="connsiteY0" fmla="*/ 1169193 h 1169193"/>
              <a:gd name="connsiteX1" fmla="*/ 0 w 1167306"/>
              <a:gd name="connsiteY1" fmla="*/ 0 h 1169193"/>
              <a:gd name="connsiteX2" fmla="*/ 1167306 w 1167306"/>
              <a:gd name="connsiteY2" fmla="*/ 1587 h 1169193"/>
              <a:gd name="connsiteX3" fmla="*/ 1166813 w 1167306"/>
              <a:gd name="connsiteY3" fmla="*/ 1169193 h 116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306" h="1169193">
                <a:moveTo>
                  <a:pt x="1166813" y="1169193"/>
                </a:moveTo>
                <a:cubicBezTo>
                  <a:pt x="1015126" y="1014149"/>
                  <a:pt x="173749" y="175551"/>
                  <a:pt x="0" y="0"/>
                </a:cubicBezTo>
                <a:lnTo>
                  <a:pt x="1167306" y="1587"/>
                </a:lnTo>
                <a:cubicBezTo>
                  <a:pt x="1167059" y="585390"/>
                  <a:pt x="1167059" y="585390"/>
                  <a:pt x="1166813" y="116919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de cantos arredondados 8"/>
              <p:cNvSpPr/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de cantos arredondado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73" y="915566"/>
                <a:ext cx="2480928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>
            <a:off x="489331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31743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2" y="3687874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>
            <a:stCxn id="10" idx="6"/>
          </p:cNvCxnSpPr>
          <p:nvPr/>
        </p:nvCxnSpPr>
        <p:spPr>
          <a:xfrm>
            <a:off x="345361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10" idx="1"/>
          </p:cNvCxnSpPr>
          <p:nvPr/>
        </p:nvCxnSpPr>
        <p:spPr>
          <a:xfrm>
            <a:off x="89379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de seta reta 18"/>
          <p:cNvCxnSpPr>
            <a:stCxn id="15" idx="3"/>
            <a:endCxn id="10" idx="3"/>
          </p:cNvCxnSpPr>
          <p:nvPr/>
        </p:nvCxnSpPr>
        <p:spPr>
          <a:xfrm flipV="1">
            <a:off x="89379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3" y="2382418"/>
                <a:ext cx="4676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96" y="2394897"/>
                <a:ext cx="467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7" y="1632482"/>
                <a:ext cx="640175" cy="3859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98" y="2931790"/>
                <a:ext cx="634854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18" y="2391026"/>
                <a:ext cx="720000" cy="720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de cantos arredondados 25"/>
              <p:cNvSpPr/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6" name="Retângulo de cantos arredondados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915566"/>
                <a:ext cx="1091343" cy="3242553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1440022" y="1455627"/>
            <a:ext cx="873894" cy="2484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40" y="1455626"/>
                <a:ext cx="720000" cy="36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de seta reta 28"/>
          <p:cNvCxnSpPr>
            <a:stCxn id="28" idx="2"/>
          </p:cNvCxnSpPr>
          <p:nvPr/>
        </p:nvCxnSpPr>
        <p:spPr>
          <a:xfrm>
            <a:off x="3116340" y="1815626"/>
            <a:ext cx="0" cy="57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36" y="1881743"/>
                <a:ext cx="4626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2" y="1521743"/>
                <a:ext cx="720000" cy="360000"/>
              </a:xfrm>
              <a:prstGeom prst="rect">
                <a:avLst/>
              </a:prstGeom>
              <a:blipFill rotWithShape="1">
                <a:blip r:embed="rId16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1" idx="2"/>
          </p:cNvCxnSpPr>
          <p:nvPr/>
        </p:nvCxnSpPr>
        <p:spPr>
          <a:xfrm>
            <a:off x="5996042" y="1881743"/>
            <a:ext cx="0" cy="497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angulado 32"/>
          <p:cNvCxnSpPr>
            <a:stCxn id="34" idx="2"/>
            <a:endCxn id="27" idx="2"/>
          </p:cNvCxnSpPr>
          <p:nvPr/>
        </p:nvCxnSpPr>
        <p:spPr>
          <a:xfrm rot="5400000">
            <a:off x="3521579" y="1465439"/>
            <a:ext cx="829854" cy="41190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43" y="2390049"/>
                <a:ext cx="720000" cy="7200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856070"/>
                <a:ext cx="2178204" cy="56355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32" y="1429385"/>
                <a:ext cx="428515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2580772"/>
                <a:ext cx="433260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10"/>
          <p:cNvSpPr/>
          <p:nvPr/>
        </p:nvSpPr>
        <p:spPr>
          <a:xfrm>
            <a:off x="6816797" y="1920875"/>
            <a:ext cx="1656184" cy="1660398"/>
          </a:xfrm>
          <a:custGeom>
            <a:avLst/>
            <a:gdLst>
              <a:gd name="connsiteX0" fmla="*/ 0 w 1656184"/>
              <a:gd name="connsiteY0" fmla="*/ 0 h 1657353"/>
              <a:gd name="connsiteX1" fmla="*/ 1656184 w 1656184"/>
              <a:gd name="connsiteY1" fmla="*/ 0 h 1657353"/>
              <a:gd name="connsiteX2" fmla="*/ 1656184 w 1656184"/>
              <a:gd name="connsiteY2" fmla="*/ 1657353 h 1657353"/>
              <a:gd name="connsiteX3" fmla="*/ 0 w 1656184"/>
              <a:gd name="connsiteY3" fmla="*/ 1657353 h 1657353"/>
              <a:gd name="connsiteX4" fmla="*/ 0 w 1656184"/>
              <a:gd name="connsiteY4" fmla="*/ 0 h 1657353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6184 w 1656184"/>
              <a:gd name="connsiteY2" fmla="*/ 3045 h 1660398"/>
              <a:gd name="connsiteX3" fmla="*/ 1654103 w 1656184"/>
              <a:gd name="connsiteY3" fmla="*/ 1165225 h 1660398"/>
              <a:gd name="connsiteX4" fmla="*/ 1656184 w 1656184"/>
              <a:gd name="connsiteY4" fmla="*/ 1660398 h 1660398"/>
              <a:gd name="connsiteX5" fmla="*/ 0 w 1656184"/>
              <a:gd name="connsiteY5" fmla="*/ 1660398 h 1660398"/>
              <a:gd name="connsiteX6" fmla="*/ 0 w 1656184"/>
              <a:gd name="connsiteY6" fmla="*/ 3045 h 1660398"/>
              <a:gd name="connsiteX0" fmla="*/ 0 w 1656184"/>
              <a:gd name="connsiteY0" fmla="*/ 3045 h 1660398"/>
              <a:gd name="connsiteX1" fmla="*/ 492053 w 1656184"/>
              <a:gd name="connsiteY1" fmla="*/ 0 h 1660398"/>
              <a:gd name="connsiteX2" fmla="*/ 1654103 w 1656184"/>
              <a:gd name="connsiteY2" fmla="*/ 1165225 h 1660398"/>
              <a:gd name="connsiteX3" fmla="*/ 1656184 w 1656184"/>
              <a:gd name="connsiteY3" fmla="*/ 1660398 h 1660398"/>
              <a:gd name="connsiteX4" fmla="*/ 0 w 1656184"/>
              <a:gd name="connsiteY4" fmla="*/ 1660398 h 1660398"/>
              <a:gd name="connsiteX5" fmla="*/ 0 w 1656184"/>
              <a:gd name="connsiteY5" fmla="*/ 3045 h 166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184" h="1660398">
                <a:moveTo>
                  <a:pt x="0" y="3045"/>
                </a:moveTo>
                <a:lnTo>
                  <a:pt x="492053" y="0"/>
                </a:lnTo>
                <a:lnTo>
                  <a:pt x="1654103" y="1165225"/>
                </a:lnTo>
                <a:cubicBezTo>
                  <a:pt x="1654797" y="1330283"/>
                  <a:pt x="1655490" y="1495340"/>
                  <a:pt x="1656184" y="1660398"/>
                </a:cubicBezTo>
                <a:lnTo>
                  <a:pt x="0" y="1660398"/>
                </a:lnTo>
                <a:lnTo>
                  <a:pt x="0" y="304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6660232" y="1767939"/>
            <a:ext cx="1969315" cy="1969315"/>
            <a:chOff x="6660232" y="1767939"/>
            <a:chExt cx="1969315" cy="1969315"/>
          </a:xfrm>
        </p:grpSpPr>
        <p:cxnSp>
          <p:nvCxnSpPr>
            <p:cNvPr id="40" name="Conector de seta reta 39"/>
            <p:cNvCxnSpPr/>
            <p:nvPr/>
          </p:nvCxnSpPr>
          <p:spPr>
            <a:xfrm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rot="5400000" flipV="1">
              <a:off x="7644890" y="1767939"/>
              <a:ext cx="0" cy="1969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>
            <a:off x="7152561" y="1767939"/>
            <a:ext cx="1476987" cy="147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5" idx="2"/>
          </p:cNvCxnSpPr>
          <p:nvPr/>
        </p:nvCxnSpPr>
        <p:spPr>
          <a:xfrm>
            <a:off x="7965358" y="1419622"/>
            <a:ext cx="0" cy="10824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neurônio </a:t>
            </a:r>
            <a:r>
              <a:rPr lang="pt-BR" dirty="0" smtClean="0"/>
              <a:t>biológico</a:t>
            </a:r>
          </a:p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 smtClean="0"/>
              <a:t>Pitts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/>
              <a:t>Algoritmo de aprendizado do </a:t>
            </a:r>
            <a:r>
              <a:rPr lang="pt-BR" dirty="0" err="1"/>
              <a:t>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i="1" dirty="0"/>
                  <a:t>t</a:t>
                </a:r>
                <a:r>
                  <a:rPr lang="pt-BR" dirty="0"/>
                  <a:t> de </a:t>
                </a:r>
                <a:r>
                  <a:rPr lang="pt-BR" i="1" dirty="0"/>
                  <a:t>1</a:t>
                </a:r>
                <a:r>
                  <a:rPr lang="pt-BR" dirty="0"/>
                  <a:t> até </a:t>
                </a:r>
                <a:r>
                  <a:rPr lang="pt-BR" i="1" dirty="0" err="1"/>
                  <a:t>max_epocas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Para </a:t>
                </a:r>
                <a:r>
                  <a:rPr lang="pt-BR" dirty="0" smtClean="0"/>
                  <a:t>todo </a:t>
                </a:r>
                <a:r>
                  <a:rPr lang="pt-BR" b="1" i="1" dirty="0" smtClean="0"/>
                  <a:t>x</a:t>
                </a:r>
                <a:r>
                  <a:rPr lang="pt-BR" dirty="0" smtClean="0"/>
                  <a:t>, </a:t>
                </a:r>
                <a:r>
                  <a:rPr lang="pt-BR" i="1" dirty="0"/>
                  <a:t>y</a:t>
                </a:r>
                <a:r>
                  <a:rPr lang="pt-BR" dirty="0"/>
                  <a:t> em (</a:t>
                </a:r>
                <a:r>
                  <a:rPr lang="pt-BR" b="1" i="1" dirty="0"/>
                  <a:t>X</a:t>
                </a:r>
                <a:r>
                  <a:rPr lang="pt-BR" i="1" dirty="0"/>
                  <a:t>, </a:t>
                </a:r>
                <a:r>
                  <a:rPr lang="pt-BR" b="1" i="1" dirty="0"/>
                  <a:t>y</a:t>
                </a:r>
                <a:r>
                  <a:rPr lang="pt-BR" dirty="0"/>
                  <a:t>):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</m:oMath>
                </a14:m>
                <a:endParaRPr lang="pt-B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é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/2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𝑚</m:t>
                        </m:r>
                        <m:r>
                          <a:rPr lang="pt-BR">
                            <a:latin typeface="Cambria Math"/>
                          </a:rPr>
                          <m:t>í</m:t>
                        </m:r>
                        <m:r>
                          <a:rPr lang="pt-BR">
                            <a:latin typeface="Cambria Math"/>
                          </a:rPr>
                          <m:t>𝑛𝑖𝑚𝑜</m:t>
                        </m:r>
                      </m:sub>
                    </m:sSub>
                  </m:oMath>
                </a14:m>
                <a:r>
                  <a:rPr lang="pt-BR" dirty="0" smtClean="0"/>
                  <a:t>, interromper </a:t>
                </a:r>
                <a:r>
                  <a:rPr lang="pt-BR" dirty="0"/>
                  <a:t>o </a:t>
                </a:r>
                <a:r>
                  <a:rPr lang="pt-BR" dirty="0" smtClean="0"/>
                  <a:t>laço.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...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X : dados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>
                    <a:solidFill>
                      <a:schemeClr val="tx1"/>
                    </a:solidFill>
                  </a:rPr>
                  <a:t>y :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rótulos </a:t>
                </a:r>
                <a:r>
                  <a:rPr lang="pt-BR" sz="1200" dirty="0">
                    <a:solidFill>
                      <a:schemeClr val="tx1"/>
                    </a:solidFill>
                  </a:rPr>
                  <a:t>do conjunto de treinamento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 : taxa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aprendizado</a:t>
                </a:r>
                <a:endParaRPr lang="pt-BR" sz="12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 err="1">
                    <a:solidFill>
                      <a:schemeClr val="tx1"/>
                    </a:solidFill>
                  </a:rPr>
                  <a:t>max_epocas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Número máximo de épocas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i="1" dirty="0">
                    <a:solidFill>
                      <a:schemeClr val="tx1"/>
                    </a:solidFill>
                  </a:rPr>
                  <a:t>w </a:t>
                </a:r>
                <a:r>
                  <a:rPr lang="pt-BR" sz="1200" dirty="0">
                    <a:solidFill>
                      <a:schemeClr val="tx1"/>
                    </a:solidFill>
                  </a:rPr>
                  <a:t>e </a:t>
                </a:r>
                <a:r>
                  <a:rPr lang="pt-BR" sz="1200" i="1" dirty="0">
                    <a:solidFill>
                      <a:schemeClr val="tx1"/>
                    </a:solidFill>
                  </a:rPr>
                  <a:t>b</a:t>
                </a:r>
                <a:r>
                  <a:rPr lang="pt-BR" sz="1200" dirty="0">
                    <a:solidFill>
                      <a:schemeClr val="tx1"/>
                    </a:solidFill>
                  </a:rPr>
                  <a:t> : pesos e bias – iniciados aleatoriamente</a:t>
                </a:r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2" y="3651870"/>
                <a:ext cx="3625541" cy="1015663"/>
              </a:xfrm>
              <a:prstGeom prst="rect">
                <a:avLst/>
              </a:prstGeom>
              <a:blipFill rotWithShape="1">
                <a:blip r:embed="rId21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Produto interno: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𝑛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Função de ativação: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>
                                <a:latin typeface="Cambria Math"/>
                              </a:rPr>
                              <m:t>1,  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pt-BR">
                                <a:latin typeface="Cambria Math"/>
                              </a:rPr>
                              <m:t>0,  </m:t>
                            </m:r>
                            <m:r>
                              <a:rPr lang="pt-BR">
                                <a:latin typeface="Cambria Math"/>
                              </a:rPr>
                              <m:t>𝑣</m:t>
                            </m:r>
                            <m:r>
                              <a:rPr lang="pt-BR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Erro: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Valor  utilizado para atualizar 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dos pesos: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𝑖</m:t>
                            </m:r>
                            <m:r>
                              <a:rPr lang="pt-BR">
                                <a:latin typeface="Cambria Math"/>
                              </a:rPr>
                              <m:t>,0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∆</m:t>
                        </m:r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𝑖</m:t>
                        </m:r>
                        <m:r>
                          <a:rPr lang="pt-BR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,  </m:t>
                    </m:r>
                    <m:r>
                      <a:rPr lang="pt-BR">
                        <a:latin typeface="Cambria Math"/>
                      </a:rPr>
                      <m:t>𝑝𝑎𝑟𝑎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𝑖</m:t>
                    </m:r>
                    <m:r>
                      <a:rPr lang="pt-BR">
                        <a:latin typeface="Cambria Math"/>
                      </a:rPr>
                      <m:t>=0, 1, …, </m:t>
                    </m:r>
                    <m:r>
                      <a:rPr lang="pt-BR">
                        <a:latin typeface="Cambria Math"/>
                      </a:rPr>
                      <m:t>𝑛</m:t>
                    </m:r>
                    <m:r>
                      <a:rPr lang="pt-BR">
                        <a:latin typeface="Cambria Math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Atualização do bias: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𝑡</m:t>
                            </m:r>
                            <m:r>
                              <a:rPr lang="pt-BR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𝜂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2199709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tângulo 46"/>
            <p:cNvSpPr/>
            <p:nvPr/>
          </p:nvSpPr>
          <p:spPr>
            <a:xfrm>
              <a:off x="899292" y="2943792"/>
              <a:ext cx="57636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...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4" name="Retâ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714" r="-1429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Conector de seta reta 50"/>
            <p:cNvCxnSpPr>
              <a:stCxn id="46" idx="3"/>
              <a:endCxn id="43" idx="2"/>
            </p:cNvCxnSpPr>
            <p:nvPr/>
          </p:nvCxnSpPr>
          <p:spPr>
            <a:xfrm>
              <a:off x="1475656" y="2379709"/>
              <a:ext cx="1839820" cy="3720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2056970"/>
                  <a:ext cx="788871" cy="47715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35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Perceptron</a:t>
            </a:r>
            <a:r>
              <a:rPr lang="pt-BR" dirty="0" smtClean="0"/>
              <a:t> de camada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0: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</m:t>
                        </m:r>
                        <m:r>
                          <a:rPr lang="pt-BR" b="0" i="0" dirty="0" smtClean="0">
                            <a:latin typeface="Cambria Math"/>
                          </a:rPr>
                          <m:t>.6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 b="0" i="0" smtClean="0">
                        <a:latin typeface="Cambria Math"/>
                      </a:rPr>
                      <m:t>0.6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=0.0+0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𝑣</m:t>
                    </m:r>
                    <m:r>
                      <a:rPr lang="pt-BR">
                        <a:latin typeface="Cambria Math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</m:t>
                    </m:r>
                    <m:r>
                      <a:rPr lang="pt-BR" b="0" i="0" smtClean="0">
                        <a:latin typeface="Cambria Math"/>
                      </a:rPr>
                      <m:t>.6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5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=0.0+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4504095" y="699542"/>
            <a:ext cx="4748425" cy="2400481"/>
            <a:chOff x="689364" y="915566"/>
            <a:chExt cx="6414140" cy="3242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𝐱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tângulo de cantos arredondados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64" y="915566"/>
                  <a:ext cx="1041667" cy="3242553"/>
                </a:xfrm>
                <a:prstGeom prst="roundRect">
                  <a:avLst>
                    <a:gd name="adj" fmla="val 29103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tângulo de cantos arredondados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30" y="915566"/>
                  <a:ext cx="1800201" cy="3242553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de cantos arredondados 41"/>
                <p:cNvSpPr/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tângulo de cantos arredondados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33" y="915566"/>
                  <a:ext cx="2480928" cy="3242553"/>
                </a:xfrm>
                <a:prstGeom prst="roundRect">
                  <a:avLst>
                    <a:gd name="adj" fmla="val 11376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lipse 42"/>
                <p:cNvSpPr/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Elips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76" y="2391750"/>
                  <a:ext cx="720000" cy="720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>
              <a:off x="5475178" y="275175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1455626"/>
                  <a:ext cx="576364" cy="360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48" name="Retângulo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92" y="3687874"/>
                  <a:ext cx="576364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>
              <a:stCxn id="43" idx="6"/>
            </p:cNvCxnSpPr>
            <p:nvPr/>
          </p:nvCxnSpPr>
          <p:spPr>
            <a:xfrm>
              <a:off x="4035476" y="2751750"/>
              <a:ext cx="719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Conector de seta reta 49"/>
            <p:cNvCxnSpPr>
              <a:stCxn id="45" idx="3"/>
              <a:endCxn id="43" idx="1"/>
            </p:cNvCxnSpPr>
            <p:nvPr/>
          </p:nvCxnSpPr>
          <p:spPr>
            <a:xfrm>
              <a:off x="1475656" y="1635626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de seta reta 51"/>
            <p:cNvCxnSpPr>
              <a:stCxn id="48" idx="3"/>
              <a:endCxn id="43" idx="3"/>
            </p:cNvCxnSpPr>
            <p:nvPr/>
          </p:nvCxnSpPr>
          <p:spPr>
            <a:xfrm flipV="1">
              <a:off x="1475656" y="3006308"/>
              <a:ext cx="1945262" cy="8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223" y="2296152"/>
                  <a:ext cx="589575" cy="45731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356" y="2308631"/>
                  <a:ext cx="588189" cy="4573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8333" b="-17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46" y="1492372"/>
                  <a:ext cx="795281" cy="47715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ixaDeTexto 56"/>
                <p:cNvSpPr txBox="1"/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88" y="2791680"/>
                  <a:ext cx="1078073" cy="47715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ângulo 57"/>
                <p:cNvSpPr/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pt-BR" sz="1600" b="1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8" name="Retângu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78" y="2391026"/>
                  <a:ext cx="720000" cy="7200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4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sz="1600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𝐞</m:t>
                        </m:r>
                      </m:oMath>
                    </m:oMathPara>
                  </a14:m>
                  <a:endParaRPr lang="pt-BR" sz="1600" b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de cantos arredondados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1" y="915566"/>
                  <a:ext cx="1091343" cy="3242553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59"/>
            <p:cNvSpPr/>
            <p:nvPr/>
          </p:nvSpPr>
          <p:spPr>
            <a:xfrm>
              <a:off x="2021882" y="1455627"/>
              <a:ext cx="873894" cy="24842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ângulo 60"/>
                <p:cNvSpPr/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00" y="1455627"/>
                  <a:ext cx="720000" cy="360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>
              <a:stCxn id="61" idx="2"/>
            </p:cNvCxnSpPr>
            <p:nvPr/>
          </p:nvCxnSpPr>
          <p:spPr>
            <a:xfrm>
              <a:off x="3698200" y="1815626"/>
              <a:ext cx="0" cy="576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pt-B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798474"/>
                  <a:ext cx="581261" cy="4573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2" y="1521742"/>
                  <a:ext cx="720000" cy="3600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09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64"/>
            <p:cNvCxnSpPr>
              <a:stCxn id="64" idx="2"/>
            </p:cNvCxnSpPr>
            <p:nvPr/>
          </p:nvCxnSpPr>
          <p:spPr>
            <a:xfrm>
              <a:off x="6577902" y="1881742"/>
              <a:ext cx="0" cy="4979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angulado 65"/>
            <p:cNvCxnSpPr>
              <a:stCxn id="67" idx="2"/>
              <a:endCxn id="60" idx="2"/>
            </p:cNvCxnSpPr>
            <p:nvPr/>
          </p:nvCxnSpPr>
          <p:spPr>
            <a:xfrm rot="5400000">
              <a:off x="4103439" y="1465439"/>
              <a:ext cx="829854" cy="4119074"/>
            </a:xfrm>
            <a:prstGeom prst="bentConnector3">
              <a:avLst>
                <a:gd name="adj1" fmla="val 153546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600" i="1" dirty="0">
                    <a:solidFill>
                      <a:schemeClr val="tx1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34" name="Retâ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03" y="2390049"/>
                  <a:ext cx="720000" cy="7200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CaixaDeTexto 83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981240" y="13223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1</a:t>
                </a:r>
                <a:r>
                  <a:rPr lang="pt-BR" i="1" dirty="0" smtClean="0"/>
                  <a:t>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</m:oMath>
                </a14:m>
                <a:r>
                  <a:rPr lang="pt-BR" dirty="0" smtClean="0"/>
                  <a:t>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=0.2+0.</m:t>
                    </m:r>
                    <m:r>
                      <a:rPr lang="pt-BR" b="0" i="0" smtClean="0">
                        <a:latin typeface="Cambria Math"/>
                      </a:rPr>
                      <m:t>5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0.7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r>
                      <a:rPr lang="pt-BR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−1.0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=0.9+0.1×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</m:oMath>
                </a14:m>
                <a:r>
                  <a:rPr lang="pt-BR" dirty="0" smtClean="0"/>
                  <a:t>4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=1.0+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733749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6319242" y="3827088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</a:t>
                </a:r>
                <a:r>
                  <a:rPr lang="pt-BR" i="1" dirty="0" smtClean="0"/>
                  <a:t>2:</a:t>
                </a:r>
              </a:p>
              <a:p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0.5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=1.0,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&gt;0.0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=0.0−1.0=−1.0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=−1.0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.1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−1.0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=2.0+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−1.0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" t="-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6319242" y="4027511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8004597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i="1" dirty="0" smtClean="0"/>
                  <a:t>Época 0:</a:t>
                </a:r>
              </a:p>
              <a:p>
                <a:pPr lvl="1"/>
                <a:r>
                  <a:rPr lang="pt-BR" i="1" dirty="0"/>
                  <a:t>Iteração 3</a:t>
                </a:r>
                <a:r>
                  <a:rPr lang="pt-BR" i="1" dirty="0" smtClean="0"/>
                  <a:t>:</a:t>
                </a:r>
              </a:p>
              <a:p>
                <a:pPr lvl="1"/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𝐱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/>
                                    </a:rPr>
                                    <m:t>1,0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 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𝐛</m:t>
                    </m:r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dirty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dirty="0">
                            <a:latin typeface="Cambria Math"/>
                          </a:rPr>
                          <m:t>0.</m:t>
                        </m:r>
                        <m:r>
                          <a:rPr lang="pt-BR" b="0" i="1" dirty="0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𝐱𝐰</m:t>
                    </m:r>
                    <m:r>
                      <a:rPr lang="pt-B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1.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=0.1+0.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4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.0,     </m:t>
                    </m:r>
                    <m:r>
                      <a:rPr lang="pt-BR">
                        <a:latin typeface="Cambria Math"/>
                      </a:rPr>
                      <m:t>𝑝𝑜𝑖𝑠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&gt;</m:t>
                    </m:r>
                    <m:r>
                      <a:rPr lang="pt-BR">
                        <a:latin typeface="Cambria Math"/>
                      </a:rPr>
                      <m:t>0.0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𝑦</m:t>
                    </m:r>
                    <m:r>
                      <a:rPr lang="pt-BR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=1.0−</m:t>
                    </m:r>
                    <m:r>
                      <a:rPr lang="pt-BR" b="0" i="0" smtClean="0">
                        <a:latin typeface="Cambria Math"/>
                      </a:rPr>
                      <m:t>1</m:t>
                    </m:r>
                    <m:r>
                      <a:rPr lang="pt-BR">
                        <a:latin typeface="Cambria Math"/>
                      </a:rPr>
                      <m:t>.0=</m:t>
                    </m:r>
                    <m:r>
                      <a:rPr lang="pt-BR" b="0" i="0" smtClean="0">
                        <a:latin typeface="Cambria Math"/>
                      </a:rPr>
                      <m:t>0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𝐞𝐱</m:t>
                    </m:r>
                    <m:r>
                      <a:rPr lang="pt-BR">
                        <a:latin typeface="Cambria Math"/>
                      </a:rPr>
                      <m:t>=0.0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r>
                      <a:rPr lang="pt-BR">
                        <a:latin typeface="Cambria Math"/>
                      </a:rPr>
                      <m:t>∆</m:t>
                    </m:r>
                    <m:r>
                      <a:rPr lang="pt-BR">
                        <a:latin typeface="Cambria Math"/>
                      </a:rPr>
                      <m:t>𝐰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𝐰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>
                                  <a:latin typeface="Cambria Math"/>
                                </a:rPr>
                                <m:t>0.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+</m:t>
                    </m:r>
                    <m:r>
                      <a:rPr lang="pt-BR">
                        <a:latin typeface="Cambria Math"/>
                      </a:rPr>
                      <m:t>𝜂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+0.1×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/>
                          </a:rPr>
                          <m:t>0</m:t>
                        </m:r>
                        <m:r>
                          <a:rPr lang="pt-BR">
                            <a:latin typeface="Cambria Math"/>
                          </a:rPr>
                          <m:t>.0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=0.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é</m:t>
                        </m:r>
                        <m:r>
                          <a:rPr lang="pt-BR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=3.0+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>
                                <a:latin typeface="Cambria Math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pt-BR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 b="0" i="0" smtClean="0">
                        <a:latin typeface="Cambria Math"/>
                      </a:rPr>
                      <m:t>3</m:t>
                    </m:r>
                    <m:r>
                      <a:rPr lang="pt-BR">
                        <a:latin typeface="Cambria Math"/>
                      </a:rPr>
                      <m:t>.0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5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588534" y="15556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559680" y="25624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6981240" y="132238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6319242" y="4227934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8275444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Perceptron</a:t>
            </a:r>
            <a:r>
              <a:rPr lang="pt-BR" dirty="0"/>
              <a:t> de camada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500" i="1" dirty="0" smtClean="0"/>
                  <a:t>Fim da Época 0.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é</m:t>
                        </m:r>
                        <m:r>
                          <a:rPr lang="pt-BR" sz="1500" i="1">
                            <a:latin typeface="Cambria Math"/>
                          </a:rPr>
                          <m:t>𝑝𝑜𝑐𝑎</m:t>
                        </m:r>
                      </m:sub>
                    </m:sSub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1500" i="1">
                                <a:latin typeface="Cambria Math"/>
                              </a:rPr>
                              <m:t>é</m:t>
                            </m:r>
                            <m:r>
                              <a:rPr lang="pt-BR" sz="1500" i="1">
                                <a:latin typeface="Cambria Math"/>
                              </a:rPr>
                              <m:t>𝑝𝑜𝑐𝑎</m:t>
                            </m:r>
                          </m:sub>
                        </m:sSub>
                      </m:num>
                      <m:den>
                        <m:r>
                          <a:rPr lang="pt-BR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1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1500" b="0" i="1" smtClean="0">
                            <a:latin typeface="Cambria Math"/>
                          </a:rPr>
                          <m:t>3.0</m:t>
                        </m:r>
                      </m:num>
                      <m:den>
                        <m:r>
                          <a:rPr lang="pt-BR" sz="15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500" b="0" i="1" smtClean="0">
                        <a:latin typeface="Cambria Math"/>
                      </a:rPr>
                      <m:t>=1.5</m:t>
                    </m:r>
                  </m:oMath>
                </a14:m>
                <a:endParaRPr lang="pt-BR" sz="1500" dirty="0"/>
              </a:p>
              <a:p>
                <a:pPr lvl="1"/>
                <a:endParaRPr lang="pt-BR" sz="1500" dirty="0" smtClean="0"/>
              </a:p>
              <a:p>
                <a:r>
                  <a:rPr lang="pt-BR" sz="1500" i="1" dirty="0" smtClean="0"/>
                  <a:t>Época 1:</a:t>
                </a:r>
              </a:p>
              <a:p>
                <a:pPr lvl="1"/>
                <a:r>
                  <a:rPr lang="pt-BR" sz="1500" i="1" dirty="0" smtClean="0"/>
                  <a:t>Iteração 0:</a:t>
                </a:r>
              </a:p>
              <a:p>
                <a:pPr lvl="2"/>
                <a:r>
                  <a:rPr lang="pt-BR" sz="1500" i="1" dirty="0" smtClean="0"/>
                  <a:t>Repetir </a:t>
                </a:r>
                <a:r>
                  <a:rPr lang="pt-BR" sz="1500" i="1" dirty="0"/>
                  <a:t>até atingir o limite de épocas ou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o </a:t>
                </a:r>
                <a:r>
                  <a:rPr lang="pt-BR" sz="1500" i="1" dirty="0"/>
                  <a:t>erro da época ficar abaixo de um </a:t>
                </a:r>
                <a:r>
                  <a:rPr lang="pt-BR" sz="1500" i="1" dirty="0" smtClean="0"/>
                  <a:t/>
                </a:r>
                <a:br>
                  <a:rPr lang="pt-BR" sz="1500" i="1" dirty="0" smtClean="0"/>
                </a:br>
                <a:r>
                  <a:rPr lang="pt-BR" sz="1500" i="1" dirty="0" smtClean="0"/>
                  <a:t>limiar </a:t>
                </a:r>
                <a:r>
                  <a:rPr lang="pt-BR" sz="1500" i="1" dirty="0"/>
                  <a:t>pré-definido</a:t>
                </a:r>
                <a:r>
                  <a:rPr lang="pt-BR" sz="1500" i="1" dirty="0" smtClean="0"/>
                  <a:t>...</a:t>
                </a:r>
                <a:endParaRPr lang="pt-BR" sz="1500" i="1" dirty="0"/>
              </a:p>
              <a:p>
                <a:endParaRPr lang="pt-BR" sz="15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" t="-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de cantos arredondados 39"/>
              <p:cNvSpPr/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de cantos arredondados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699542"/>
                <a:ext cx="771152" cy="2400481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de cantos arredondados 40"/>
              <p:cNvSpPr/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de cantos arredondado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46" y="699542"/>
                <a:ext cx="1332699" cy="2400481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de cantos arredondados 41"/>
              <p:cNvSpPr/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de cantos arredondados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47" y="699542"/>
                <a:ext cx="1836645" cy="2400481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ipse 42"/>
              <p:cNvSpPr/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Elips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21" y="1792370"/>
                <a:ext cx="533020" cy="53302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/>
          <p:nvPr/>
        </p:nvCxnSpPr>
        <p:spPr>
          <a:xfrm>
            <a:off x="8047061" y="2058880"/>
            <a:ext cx="533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1099352"/>
                <a:ext cx="426686" cy="266510"/>
              </a:xfrm>
              <a:prstGeom prst="rect">
                <a:avLst/>
              </a:prstGeom>
              <a:blipFill rotWithShape="1">
                <a:blip r:embed="rId7"/>
                <a:stretch>
                  <a:fillRect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/>
          <p:cNvSpPr/>
          <p:nvPr/>
        </p:nvSpPr>
        <p:spPr>
          <a:xfrm>
            <a:off x="4659506" y="2201050"/>
            <a:ext cx="426686" cy="26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...</a:t>
            </a:r>
            <a:endParaRPr lang="pt-B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6" y="2751898"/>
                <a:ext cx="426686" cy="266510"/>
              </a:xfrm>
              <a:prstGeom prst="rect">
                <a:avLst/>
              </a:prstGeom>
              <a:blipFill rotWithShape="1">
                <a:blip r:embed="rId8"/>
                <a:stretch>
                  <a:fillRect l="-14286" r="-2857" b="-11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/>
          <p:cNvCxnSpPr>
            <a:stCxn id="43" idx="6"/>
          </p:cNvCxnSpPr>
          <p:nvPr/>
        </p:nvCxnSpPr>
        <p:spPr>
          <a:xfrm>
            <a:off x="6981241" y="2058880"/>
            <a:ext cx="53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de seta reta 49"/>
          <p:cNvCxnSpPr>
            <a:stCxn id="45" idx="3"/>
            <a:endCxn id="43" idx="1"/>
          </p:cNvCxnSpPr>
          <p:nvPr/>
        </p:nvCxnSpPr>
        <p:spPr>
          <a:xfrm>
            <a:off x="5086192" y="1232607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>
            <a:stCxn id="48" idx="3"/>
            <a:endCxn id="43" idx="3"/>
          </p:cNvCxnSpPr>
          <p:nvPr/>
        </p:nvCxnSpPr>
        <p:spPr>
          <a:xfrm flipV="1">
            <a:off x="5086192" y="2247331"/>
            <a:ext cx="1440088" cy="637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90" y="1721598"/>
                <a:ext cx="4364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62" y="1730836"/>
                <a:ext cx="435440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8451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83" y="1126555"/>
                <a:ext cx="588751" cy="3532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72" y="2088440"/>
                <a:ext cx="798104" cy="3532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6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41" y="1791834"/>
                <a:ext cx="533020" cy="533020"/>
              </a:xfrm>
              <a:prstGeom prst="rect">
                <a:avLst/>
              </a:prstGeom>
              <a:blipFill rotWithShape="1">
                <a:blip r:embed="rId13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de cantos arredondados 58"/>
              <p:cNvSpPr/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sz="1600" b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9" name="Retângulo de cantos arredondados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92" y="699542"/>
                <a:ext cx="807928" cy="2400481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5490566" y="1099352"/>
            <a:ext cx="646949" cy="1839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44" y="1099352"/>
                <a:ext cx="533020" cy="266510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>
            <a:stCxn id="61" idx="2"/>
          </p:cNvCxnSpPr>
          <p:nvPr/>
        </p:nvCxnSpPr>
        <p:spPr>
          <a:xfrm>
            <a:off x="6731554" y="1365862"/>
            <a:ext cx="0" cy="426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30" y="1353164"/>
                <a:ext cx="43031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148298"/>
                <a:ext cx="533020" cy="266510"/>
              </a:xfrm>
              <a:prstGeom prst="rect">
                <a:avLst/>
              </a:prstGeom>
              <a:blipFill rotWithShape="1">
                <a:blip r:embed="rId17"/>
                <a:stretch>
                  <a:fillRect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>
            <a:stCxn id="64" idx="2"/>
          </p:cNvCxnSpPr>
          <p:nvPr/>
        </p:nvCxnSpPr>
        <p:spPr>
          <a:xfrm>
            <a:off x="8863414" y="1414808"/>
            <a:ext cx="0" cy="368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67" idx="2"/>
            <a:endCxn id="60" idx="2"/>
          </p:cNvCxnSpPr>
          <p:nvPr/>
        </p:nvCxnSpPr>
        <p:spPr>
          <a:xfrm rot="5400000">
            <a:off x="7031554" y="1106616"/>
            <a:ext cx="614346" cy="3049374"/>
          </a:xfrm>
          <a:prstGeom prst="bentConnector3">
            <a:avLst>
              <a:gd name="adj1" fmla="val 153546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6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04" y="1791110"/>
                <a:ext cx="533020" cy="5330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5994695" y="3581012"/>
            <a:ext cx="2688065" cy="886012"/>
            <a:chOff x="1255267" y="4072765"/>
            <a:chExt cx="2688065" cy="886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1255267" y="4072765"/>
                  <a:ext cx="1099404" cy="886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67" y="4072765"/>
                  <a:ext cx="912750" cy="7159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/>
                <p:cNvSpPr/>
                <p:nvPr/>
              </p:nvSpPr>
              <p:spPr>
                <a:xfrm>
                  <a:off x="2324556" y="4299942"/>
                  <a:ext cx="16187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ângulo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56" y="4299942"/>
                  <a:ext cx="1317990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CaixaDeTexto 77"/>
          <p:cNvSpPr txBox="1"/>
          <p:nvPr/>
        </p:nvSpPr>
        <p:spPr>
          <a:xfrm>
            <a:off x="5700224" y="1555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671370" y="25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7092930" y="132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Ink Free" panose="03080402000500000000" pitchFamily="66" charset="0"/>
              </a:rPr>
              <a:t>?</a:t>
            </a:r>
            <a:endParaRPr lang="pt-BR" dirty="0">
              <a:latin typeface="Ink Free" panose="03080402000500000000" pitchFamily="66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223280" y="2649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Ink Free" panose="03080402000500000000" pitchFamily="66" charset="0"/>
              </a:rPr>
              <a:t>0</a:t>
            </a:r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208853" y="9965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7004499" y="261610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AND</a:t>
            </a:r>
            <a:endParaRPr lang="pt-BR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19242" y="3626665"/>
            <a:ext cx="793907" cy="215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7462901" y="3810886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Moacir</a:t>
            </a:r>
            <a:r>
              <a:rPr lang="en-US" dirty="0"/>
              <a:t> </a:t>
            </a:r>
            <a:r>
              <a:rPr lang="en-US" dirty="0" err="1"/>
              <a:t>Ponti</a:t>
            </a:r>
            <a:r>
              <a:rPr lang="en-US" dirty="0"/>
              <a:t> (ICMC-USP</a:t>
            </a:r>
            <a:r>
              <a:rPr lang="en-US" dirty="0" smtClean="0"/>
              <a:t>). </a:t>
            </a:r>
            <a:r>
              <a:rPr lang="pt-BR" b="1" dirty="0"/>
              <a:t>Material para o minicurso </a:t>
            </a:r>
            <a:r>
              <a:rPr lang="pt-BR" b="1" i="1" dirty="0" err="1"/>
              <a:t>Deep</a:t>
            </a:r>
            <a:r>
              <a:rPr lang="pt-BR" b="1" i="1" dirty="0"/>
              <a:t> Learning</a:t>
            </a:r>
            <a:endParaRPr lang="pt-BR" b="1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Learn </a:t>
            </a:r>
            <a:r>
              <a:rPr lang="en-US" dirty="0" err="1"/>
              <a:t>TensorFlow</a:t>
            </a:r>
            <a:r>
              <a:rPr lang="en-US" dirty="0"/>
              <a:t> and deep learning, without a Ph.D.</a:t>
            </a:r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Recognition</a:t>
            </a:r>
          </a:p>
          <a:p>
            <a:pPr lvl="1"/>
            <a:r>
              <a:rPr lang="en-US" dirty="0">
                <a:hlinkClick r:id="rId4"/>
              </a:rPr>
              <a:t>http://cs231n.github.io/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/>
              <a:t> </a:t>
            </a:r>
            <a:r>
              <a:rPr lang="en-US" smtClean="0"/>
              <a:t>e Courville</a:t>
            </a:r>
            <a:r>
              <a:rPr lang="en-US" dirty="0"/>
              <a:t>. Deep Learning.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{Redes Neurais Artificiais},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biológico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1028" name="Picture 4" descr="https://upload.wikimedia.org/wikipedia/commons/3/36/Components_of_neur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5914" r="3584" b="6551"/>
          <a:stretch/>
        </p:blipFill>
        <p:spPr bwMode="auto">
          <a:xfrm>
            <a:off x="1144367" y="547763"/>
            <a:ext cx="68552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4698271"/>
            <a:ext cx="4382143" cy="226591"/>
          </a:xfrm>
          <a:prstGeom prst="rect">
            <a:avLst/>
          </a:prstGeom>
        </p:spPr>
        <p:txBody>
          <a:bodyPr wrap="none" lIns="72000" tIns="36000" rIns="72000" bIns="36000">
            <a:spAutoFit/>
          </a:bodyPr>
          <a:lstStyle/>
          <a:p>
            <a:r>
              <a:rPr lang="en-US" sz="1000" i="1" dirty="0" smtClean="0"/>
              <a:t>“</a:t>
            </a:r>
            <a:r>
              <a:rPr lang="en-US" sz="1000" i="1" dirty="0"/>
              <a:t> Diagram of basic neuron and </a:t>
            </a:r>
            <a:r>
              <a:rPr lang="en-US" sz="1000" i="1" dirty="0" smtClean="0"/>
              <a:t>components”. </a:t>
            </a:r>
            <a:r>
              <a:rPr lang="pt-BR" sz="1000" i="1" dirty="0" smtClean="0"/>
              <a:t>Jennifer </a:t>
            </a:r>
            <a:r>
              <a:rPr lang="pt-BR" sz="1000" i="1" dirty="0" err="1" smtClean="0"/>
              <a:t>Walinga</a:t>
            </a:r>
            <a:r>
              <a:rPr lang="pt-BR" sz="1000" i="1" dirty="0" smtClean="0"/>
              <a:t>. Licença </a:t>
            </a:r>
            <a:r>
              <a:rPr lang="pt-BR" sz="1000" b="1" i="1" dirty="0"/>
              <a:t>BY-SA </a:t>
            </a:r>
            <a:r>
              <a:rPr lang="pt-BR" sz="1000" b="1" i="1" dirty="0" smtClean="0"/>
              <a:t>4.0</a:t>
            </a:r>
            <a:r>
              <a:rPr lang="pt-BR" sz="1000" i="1" dirty="0" smtClean="0"/>
              <a:t>.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27271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pic>
        <p:nvPicPr>
          <p:cNvPr id="6" name="Picture 2" descr="https://cdn-images-1.medium.com/max/800/1*kwEAIIMOQXMFQNj18sLD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03" y="2756917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-images-1.medium.com/max/800/1*niQ2zeoE2beFlfnp7Wshxg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7914" r="6959" b="48398"/>
          <a:stretch/>
        </p:blipFill>
        <p:spPr bwMode="auto">
          <a:xfrm>
            <a:off x="5428603" y="589434"/>
            <a:ext cx="22779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940152" y="2434654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Walter </a:t>
            </a:r>
            <a:r>
              <a:rPr lang="pt-BR" sz="1400" i="1" dirty="0" err="1"/>
              <a:t>Pitts</a:t>
            </a:r>
            <a:endParaRPr lang="pt-BR" sz="1400" i="1" dirty="0"/>
          </a:p>
        </p:txBody>
      </p:sp>
      <p:sp>
        <p:nvSpPr>
          <p:cNvPr id="9" name="Retângulo 8"/>
          <p:cNvSpPr/>
          <p:nvPr/>
        </p:nvSpPr>
        <p:spPr>
          <a:xfrm>
            <a:off x="5940153" y="4602137"/>
            <a:ext cx="1766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/>
              <a:t>Warren </a:t>
            </a:r>
            <a:r>
              <a:rPr lang="pt-BR" sz="1400" i="1" dirty="0" err="1"/>
              <a:t>McCulloch</a:t>
            </a:r>
            <a:endParaRPr lang="pt-BR" sz="1400" i="1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6127" r="33524" b="7980"/>
          <a:stretch/>
        </p:blipFill>
        <p:spPr bwMode="auto">
          <a:xfrm>
            <a:off x="1436037" y="589434"/>
            <a:ext cx="34303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3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3070196" y="1479479"/>
            <a:ext cx="2543094" cy="2543094"/>
            <a:chOff x="3312796" y="1597917"/>
            <a:chExt cx="2306218" cy="2306218"/>
          </a:xfrm>
        </p:grpSpPr>
        <p:sp>
          <p:nvSpPr>
            <p:cNvPr id="26" name="Elipse 25"/>
            <p:cNvSpPr/>
            <p:nvPr/>
          </p:nvSpPr>
          <p:spPr>
            <a:xfrm>
              <a:off x="3312796" y="1597917"/>
              <a:ext cx="2306218" cy="230621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465905" y="1597917"/>
              <a:ext cx="0" cy="230621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 flipV="1">
            <a:off x="8012583" y="2121750"/>
            <a:ext cx="0" cy="126000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7382583" y="2751750"/>
            <a:ext cx="126000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flipV="1">
            <a:off x="7382583" y="2436750"/>
            <a:ext cx="1293873" cy="315000"/>
          </a:xfrm>
          <a:prstGeom prst="bentConnector3">
            <a:avLst>
              <a:gd name="adj1" fmla="val 7061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8564808" y="2758973"/>
            <a:ext cx="72768" cy="288147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r"/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5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5738361" y="1455626"/>
            <a:ext cx="156994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NEURÔNIO</a:t>
            </a:r>
            <a:endParaRPr lang="pt-BR" sz="2400" b="1" dirty="0">
              <a:solidFill>
                <a:srgbClr val="C00000"/>
              </a:solidFill>
            </a:endParaRPr>
          </a:p>
        </p:txBody>
      </p:sp>
      <p:cxnSp>
        <p:nvCxnSpPr>
          <p:cNvPr id="35" name="Conector de seta reta 34"/>
          <p:cNvCxnSpPr>
            <a:stCxn id="34" idx="1"/>
            <a:endCxn id="26" idx="7"/>
          </p:cNvCxnSpPr>
          <p:nvPr/>
        </p:nvCxnSpPr>
        <p:spPr>
          <a:xfrm flipH="1">
            <a:off x="5240863" y="1684226"/>
            <a:ext cx="497498" cy="167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>
            <a:stCxn id="37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neurônio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4" y="915566"/>
                <a:ext cx="1041667" cy="3242553"/>
              </a:xfrm>
              <a:prstGeom prst="roundRect">
                <a:avLst>
                  <a:gd name="adj" fmla="val 29103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de cantos arredondados 6"/>
              <p:cNvSpPr/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de cantos arredondado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30" y="915566"/>
                <a:ext cx="1800201" cy="32425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de cantos arredondados 7"/>
              <p:cNvSpPr/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tângulo de cantos arredondado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32" y="915566"/>
                <a:ext cx="2507881" cy="3242553"/>
              </a:xfrm>
              <a:prstGeom prst="roundRect">
                <a:avLst>
                  <a:gd name="adj" fmla="val 11376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ipse 8"/>
              <p:cNvSpPr/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76" y="2391750"/>
                <a:ext cx="720000" cy="720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5475178" y="275175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1455626"/>
                <a:ext cx="576364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2199709"/>
                <a:ext cx="576364" cy="360000"/>
              </a:xfrm>
              <a:prstGeom prst="rect">
                <a:avLst/>
              </a:prstGeom>
              <a:blipFill rotWithShape="1">
                <a:blip r:embed="rId7"/>
                <a:stretch>
                  <a:fillRect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899292" y="2943792"/>
            <a:ext cx="57636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" y="3687874"/>
                <a:ext cx="576364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4255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stCxn id="9" idx="6"/>
          </p:cNvCxnSpPr>
          <p:nvPr/>
        </p:nvCxnSpPr>
        <p:spPr>
          <a:xfrm>
            <a:off x="4035476" y="2751750"/>
            <a:ext cx="7197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ctor de seta reta 15"/>
          <p:cNvCxnSpPr>
            <a:stCxn id="11" idx="3"/>
            <a:endCxn id="9" idx="1"/>
          </p:cNvCxnSpPr>
          <p:nvPr/>
        </p:nvCxnSpPr>
        <p:spPr>
          <a:xfrm>
            <a:off x="1475656" y="1635626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ector de seta reta 16"/>
          <p:cNvCxnSpPr>
            <a:stCxn id="12" idx="3"/>
            <a:endCxn id="9" idx="2"/>
          </p:cNvCxnSpPr>
          <p:nvPr/>
        </p:nvCxnSpPr>
        <p:spPr>
          <a:xfrm>
            <a:off x="1475656" y="2379709"/>
            <a:ext cx="1839820" cy="372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ctor de seta reta 17"/>
          <p:cNvCxnSpPr>
            <a:stCxn id="14" idx="3"/>
            <a:endCxn id="9" idx="3"/>
          </p:cNvCxnSpPr>
          <p:nvPr/>
        </p:nvCxnSpPr>
        <p:spPr>
          <a:xfrm flipV="1">
            <a:off x="1475656" y="3006308"/>
            <a:ext cx="1945262" cy="861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18" y="2382418"/>
                <a:ext cx="46769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6" y="2394897"/>
                <a:ext cx="4677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298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1632482"/>
                <a:ext cx="640175" cy="3859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17" y="2197080"/>
                <a:ext cx="634854" cy="3859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−1,0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158" y="2931790"/>
                <a:ext cx="873894" cy="3859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b="1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8" y="2391026"/>
                <a:ext cx="720000" cy="720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7382583" y="2121750"/>
            <a:ext cx="1293873" cy="1260000"/>
            <a:chOff x="5620749" y="3034246"/>
            <a:chExt cx="1293873" cy="1260000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6250749" y="3034246"/>
              <a:ext cx="0" cy="1260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5620749" y="3664246"/>
              <a:ext cx="126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/>
            <p:nvPr/>
          </p:nvCxnSpPr>
          <p:spPr>
            <a:xfrm flipV="1">
              <a:off x="5620749" y="3349246"/>
              <a:ext cx="1293873" cy="315000"/>
            </a:xfrm>
            <a:prstGeom prst="bentConnector3">
              <a:avLst>
                <a:gd name="adj1" fmla="val 706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/>
          <p:cNvSpPr/>
          <p:nvPr/>
        </p:nvSpPr>
        <p:spPr>
          <a:xfrm>
            <a:off x="3866153" y="3723878"/>
            <a:ext cx="193908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p</a:t>
            </a:r>
            <a:r>
              <a:rPr lang="pt-BR" sz="2400" b="1" i="1" dirty="0" smtClean="0">
                <a:solidFill>
                  <a:schemeClr val="tx1"/>
                </a:solidFill>
              </a:rPr>
              <a:t>esos fixos...</a:t>
            </a:r>
            <a:endParaRPr lang="pt-BR" sz="2400" b="1" i="1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/>
          <p:cNvCxnSpPr>
            <a:stCxn id="36" idx="1"/>
          </p:cNvCxnSpPr>
          <p:nvPr/>
        </p:nvCxnSpPr>
        <p:spPr>
          <a:xfrm flipH="1" flipV="1">
            <a:off x="2631131" y="2903046"/>
            <a:ext cx="1235022" cy="10494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0" y="3115662"/>
                <a:ext cx="37414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>
            <a:stCxn id="38" idx="0"/>
          </p:cNvCxnSpPr>
          <p:nvPr/>
        </p:nvCxnSpPr>
        <p:spPr>
          <a:xfrm flipV="1">
            <a:off x="8300760" y="2819400"/>
            <a:ext cx="0" cy="296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19" y="2128973"/>
                <a:ext cx="291609" cy="288147"/>
              </a:xfrm>
              <a:prstGeom prst="rect">
                <a:avLst/>
              </a:prstGeom>
              <a:blipFill rotWithShape="1">
                <a:blip r:embed="rId16"/>
                <a:stretch>
                  <a:fillRect r="-31250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67" y="2758973"/>
                <a:ext cx="291609" cy="2881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32629</TotalTime>
  <Words>3425</Words>
  <Application>Microsoft Office PowerPoint</Application>
  <PresentationFormat>Apresentação na tela (16:9)</PresentationFormat>
  <Paragraphs>605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16 – Redes Neurais Artificiais</vt:lpstr>
      <vt:lpstr>Roteiro</vt:lpstr>
      <vt:lpstr>O neurônio biológico</vt:lpstr>
      <vt:lpstr>O neurônio biológico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neurônio de McCulloch e Pitts</vt:lpstr>
      <vt:lpstr>O Perceptron</vt:lpstr>
      <vt:lpstr>O Perceptron</vt:lpstr>
      <vt:lpstr>Perceptron de camada simples</vt:lpstr>
      <vt:lpstr>Perceptron de camada simples</vt:lpstr>
      <vt:lpstr>Perceptron de camada simples</vt:lpstr>
      <vt:lpstr>Perceptron de camada simples</vt:lpstr>
      <vt:lpstr>Algoritmo de aprendizado do Perceptron</vt:lpstr>
      <vt:lpstr>Algoritmo de aprendizado do Perceptron</vt:lpstr>
      <vt:lpstr>Algoritmo de aprendizado do Perceptron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Exemplo: Perceptron de camada simples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291</cp:revision>
  <dcterms:created xsi:type="dcterms:W3CDTF">2020-06-26T12:40:46Z</dcterms:created>
  <dcterms:modified xsi:type="dcterms:W3CDTF">2024-01-28T18:30:39Z</dcterms:modified>
</cp:coreProperties>
</file>