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7" r:id="rId2"/>
    <p:sldId id="288" r:id="rId3"/>
    <p:sldId id="323" r:id="rId4"/>
    <p:sldId id="345" r:id="rId5"/>
    <p:sldId id="324" r:id="rId6"/>
    <p:sldId id="325" r:id="rId7"/>
    <p:sldId id="326" r:id="rId8"/>
    <p:sldId id="346" r:id="rId9"/>
    <p:sldId id="327" r:id="rId10"/>
    <p:sldId id="328" r:id="rId11"/>
    <p:sldId id="335" r:id="rId12"/>
    <p:sldId id="336" r:id="rId13"/>
    <p:sldId id="337" r:id="rId14"/>
    <p:sldId id="339" r:id="rId15"/>
    <p:sldId id="340" r:id="rId16"/>
    <p:sldId id="344" r:id="rId17"/>
    <p:sldId id="334" r:id="rId18"/>
    <p:sldId id="343" r:id="rId19"/>
    <p:sldId id="314" r:id="rId20"/>
    <p:sldId id="330" r:id="rId21"/>
    <p:sldId id="332" r:id="rId22"/>
    <p:sldId id="331" r:id="rId23"/>
    <p:sldId id="341" r:id="rId24"/>
    <p:sldId id="322" r:id="rId25"/>
    <p:sldId id="347" r:id="rId26"/>
    <p:sldId id="291" r:id="rId2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0000"/>
    <a:srgbClr val="E46C0A"/>
    <a:srgbClr val="000000"/>
    <a:srgbClr val="006600"/>
    <a:srgbClr val="C3A63B"/>
    <a:srgbClr val="791D1F"/>
    <a:srgbClr val="0000FF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660"/>
  </p:normalViewPr>
  <p:slideViewPr>
    <p:cSldViewPr>
      <p:cViewPr>
        <p:scale>
          <a:sx n="75" d="100"/>
          <a:sy n="75" d="100"/>
        </p:scale>
        <p:origin x="-2988" y="-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A35CA-E3D3-4ACB-A462-75ED08E3FC98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E1B8B-6C05-4250-BF23-69834D840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44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s://www.image-n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discovery/convolutional-neural-network-matlab.html" TargetMode="Externa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compbiomed.2019.10354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udo.icmc.usp.br/pessoas/moacir/p17sibgrapi-tutoria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Aula </a:t>
            </a:r>
            <a:r>
              <a:rPr lang="pt-BR" dirty="0" smtClean="0"/>
              <a:t>17 </a:t>
            </a:r>
            <a:r>
              <a:rPr lang="pt-BR" dirty="0"/>
              <a:t>– </a:t>
            </a:r>
            <a:r>
              <a:rPr lang="pt-BR" dirty="0" smtClean="0"/>
              <a:t>Redes Neurais Convolucionais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</a:t>
            </a:r>
            <a:r>
              <a:rPr lang="pt-BR" sz="2200" dirty="0" smtClean="0">
                <a:solidFill>
                  <a:prstClr val="white"/>
                </a:solidFill>
                <a:ea typeface="+mn-ea"/>
                <a:cs typeface="+mn-cs"/>
              </a:rPr>
              <a:t>2023-1)</a:t>
            </a:r>
            <a:endParaRPr lang="pt-BR" sz="2200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LeNet-5 (1998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0" y="903911"/>
            <a:ext cx="9144000" cy="3680191"/>
            <a:chOff x="0" y="1123807"/>
            <a:chExt cx="9144000" cy="3680191"/>
          </a:xfrm>
        </p:grpSpPr>
        <p:sp>
          <p:nvSpPr>
            <p:cNvPr id="13" name="Retângulo 12"/>
            <p:cNvSpPr/>
            <p:nvPr/>
          </p:nvSpPr>
          <p:spPr>
            <a:xfrm>
              <a:off x="0" y="1123807"/>
              <a:ext cx="9144000" cy="3680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2" descr="https://world4jason.gitbooks.io/research-log/content/deepLearning/CNN/img/lene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7860"/>
              <a:ext cx="9144000" cy="31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lecu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1248851"/>
              <a:ext cx="1547664" cy="1578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/>
            <p:cNvSpPr/>
            <p:nvPr/>
          </p:nvSpPr>
          <p:spPr>
            <a:xfrm>
              <a:off x="8027667" y="2814196"/>
              <a:ext cx="10380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sz="1400" b="1" dirty="0" err="1"/>
                <a:t>Yann</a:t>
              </a:r>
              <a:r>
                <a:rPr lang="pt-BR" sz="1400" b="1" dirty="0"/>
                <a:t> </a:t>
              </a:r>
              <a:r>
                <a:rPr lang="pt-BR" sz="1400" b="1" dirty="0" err="1"/>
                <a:t>LeCun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7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AlexNet</a:t>
            </a:r>
            <a:r>
              <a:rPr lang="pt-BR" dirty="0" smtClean="0"/>
              <a:t> (2012)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https://cdn-images-1.medium.com/max/800/1*qyc21qM0oxWEuRaj-XJKc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91440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Inception</a:t>
            </a:r>
            <a:r>
              <a:rPr lang="pt-BR" dirty="0"/>
              <a:t> (</a:t>
            </a:r>
            <a:r>
              <a:rPr lang="pt-BR" dirty="0" err="1"/>
              <a:t>GoogLeNet</a:t>
            </a:r>
            <a:r>
              <a:rPr lang="pt-BR" dirty="0"/>
              <a:t>) (2014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https://cdn-images-1.medium.com/max/2000/1*ZFPOSAted10TPd3hBQU8i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27622"/>
            <a:ext cx="9144000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0" y="712163"/>
            <a:ext cx="9144000" cy="1931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2816150"/>
            <a:ext cx="9144000" cy="195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</a:t>
            </a:r>
            <a:r>
              <a:rPr lang="pt-BR" dirty="0" err="1" smtClean="0"/>
              <a:t>Inception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271564" y="712163"/>
            <a:ext cx="6600873" cy="1931823"/>
            <a:chOff x="701280" y="699542"/>
            <a:chExt cx="6600873" cy="1931823"/>
          </a:xfrm>
        </p:grpSpPr>
        <p:pic>
          <p:nvPicPr>
            <p:cNvPr id="6" name="Picture 8" descr="https://cdn-images-1.medium.com/max/800/1*U_McJnp7Fnif-lw9iIC5B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672" y="699542"/>
              <a:ext cx="3072481" cy="193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https://cdn-images-1.medium.com/max/800/1*DKjGRDd_lJeUfVlY50ojO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80" y="828183"/>
              <a:ext cx="3024000" cy="1674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1272368" y="2816149"/>
            <a:ext cx="6600069" cy="1959702"/>
            <a:chOff x="701280" y="2859782"/>
            <a:chExt cx="6600069" cy="1959702"/>
          </a:xfrm>
        </p:grpSpPr>
        <p:pic>
          <p:nvPicPr>
            <p:cNvPr id="8" name="Picture 12" descr="https://cdn-images-1.medium.com/max/800/1*RzvmmEQH_87qKWYBFIG_D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6" y="2987093"/>
              <a:ext cx="1865873" cy="1705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https://cdn-images-1.medium.com/max/800/1*hTwo-hy9BUZ1bYkzisL1K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80" y="2859782"/>
              <a:ext cx="1645928" cy="1959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https://cdn-images-1.medium.com/max/800/1*DVXTxBwe_KUvpEs3ZXXFb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241" y="3065543"/>
              <a:ext cx="1952201" cy="1548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71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VGG (2014) e </a:t>
            </a:r>
            <a:r>
              <a:rPr lang="pt-BR" dirty="0" err="1"/>
              <a:t>ResNet</a:t>
            </a:r>
            <a:r>
              <a:rPr lang="pt-BR" dirty="0"/>
              <a:t> (2015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0" y="826974"/>
            <a:ext cx="9144000" cy="3834066"/>
            <a:chOff x="0" y="983312"/>
            <a:chExt cx="9144000" cy="3834066"/>
          </a:xfrm>
        </p:grpSpPr>
        <p:sp>
          <p:nvSpPr>
            <p:cNvPr id="7" name="Retângulo 6"/>
            <p:cNvSpPr/>
            <p:nvPr/>
          </p:nvSpPr>
          <p:spPr>
            <a:xfrm>
              <a:off x="0" y="983312"/>
              <a:ext cx="9144000" cy="3834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2" descr="34 layer resn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654968" y="-1248989"/>
              <a:ext cx="3834065" cy="8298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00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e ambientes de desenvolvimento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treinamento de </a:t>
            </a:r>
            <a:r>
              <a:rPr lang="pt-BR" dirty="0" err="1" smtClean="0"/>
              <a:t>CNNs</a:t>
            </a:r>
            <a:r>
              <a:rPr lang="pt-BR" dirty="0" smtClean="0"/>
              <a:t> possui </a:t>
            </a:r>
            <a:r>
              <a:rPr lang="pt-BR" dirty="0"/>
              <a:t>alto custo computacional.</a:t>
            </a:r>
          </a:p>
          <a:p>
            <a:pPr lvl="1"/>
            <a:r>
              <a:rPr lang="pt-BR" dirty="0"/>
              <a:t>Recomenda-se que sejam treinados usando </a:t>
            </a:r>
            <a:r>
              <a:rPr lang="pt-BR" dirty="0" err="1"/>
              <a:t>GPUs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 Google </a:t>
            </a:r>
            <a:r>
              <a:rPr lang="pt-BR" dirty="0" err="1" smtClean="0"/>
              <a:t>Colab</a:t>
            </a:r>
            <a:r>
              <a:rPr lang="pt-BR" dirty="0" smtClean="0"/>
              <a:t> fornece acesso à </a:t>
            </a:r>
            <a:r>
              <a:rPr lang="pt-BR" dirty="0" err="1" smtClean="0"/>
              <a:t>GPUs</a:t>
            </a:r>
            <a:r>
              <a:rPr lang="pt-BR" dirty="0" smtClean="0"/>
              <a:t> (com algumas restrições).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e ambientes de desenvolvimento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2080087"/>
            <a:ext cx="9144000" cy="1931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503548" y="2249271"/>
            <a:ext cx="7761212" cy="1762639"/>
            <a:chOff x="503548" y="1947280"/>
            <a:chExt cx="7761212" cy="1762639"/>
          </a:xfrm>
        </p:grpSpPr>
        <p:pic>
          <p:nvPicPr>
            <p:cNvPr id="6" name="Picture 2" descr="Resultado de imagem para gtx titan xp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86" b="20043"/>
            <a:stretch/>
          </p:blipFill>
          <p:spPr bwMode="auto">
            <a:xfrm>
              <a:off x="503548" y="2089319"/>
              <a:ext cx="3773466" cy="1478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EVGA GeForce GTX 1080 Ti Founders Edi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947280"/>
              <a:ext cx="3332720" cy="1762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53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Bibliotecas </a:t>
            </a:r>
            <a:r>
              <a:rPr lang="pt-BR" dirty="0"/>
              <a:t>e ambientes de desenvolvimento</a:t>
            </a:r>
            <a:r>
              <a:rPr lang="pt-BR" dirty="0" smtClean="0"/>
              <a:t> 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AutoShape 2" descr="ícone Pytorch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r>
              <a:rPr lang="pt-BR" dirty="0" smtClean="0"/>
              <a:t>Principais bibliotecas para </a:t>
            </a:r>
            <a:r>
              <a:rPr lang="pt-BR" dirty="0" err="1" smtClean="0"/>
              <a:t>Deep</a:t>
            </a:r>
            <a:r>
              <a:rPr lang="pt-BR" dirty="0" smtClean="0"/>
              <a:t> Learning e Redes Neurais Convolucionais</a:t>
            </a:r>
          </a:p>
          <a:p>
            <a:pPr lvl="1"/>
            <a:r>
              <a:rPr lang="pt-BR" dirty="0" err="1" smtClean="0"/>
              <a:t>PyTorch</a:t>
            </a:r>
            <a:endParaRPr lang="pt-BR" dirty="0" smtClean="0"/>
          </a:p>
          <a:p>
            <a:pPr lvl="2"/>
            <a:r>
              <a:rPr lang="pt-BR" dirty="0">
                <a:hlinkClick r:id="rId2"/>
              </a:rPr>
              <a:t>https://pytorch.org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dirty="0" err="1" smtClean="0"/>
              <a:t>Tensorflow</a:t>
            </a:r>
            <a:endParaRPr lang="pt-BR" dirty="0" smtClean="0"/>
          </a:p>
          <a:p>
            <a:pPr lvl="2"/>
            <a:r>
              <a:rPr lang="pt-BR" dirty="0">
                <a:hlinkClick r:id="rId3"/>
              </a:rPr>
              <a:t>https://www.tensorflow.org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595468" y="2571750"/>
            <a:ext cx="7888188" cy="1800200"/>
            <a:chOff x="595468" y="684722"/>
            <a:chExt cx="7888188" cy="1800200"/>
          </a:xfrm>
        </p:grpSpPr>
        <p:pic>
          <p:nvPicPr>
            <p:cNvPr id="12" name="Picture 3" descr="C:\Users\joaof\Desktop\pytorch_logo_icon_16982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256" y="684722"/>
              <a:ext cx="3600400" cy="18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joaof\Desktop\tensorflow_logo_icon_17059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68" y="684722"/>
              <a:ext cx="3600400" cy="18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82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Bibliotecas </a:t>
            </a:r>
            <a:r>
              <a:rPr lang="pt-BR" dirty="0"/>
              <a:t>e ambientes de desenvolvimento</a:t>
            </a:r>
            <a:r>
              <a:rPr lang="pt-BR" dirty="0" smtClean="0"/>
              <a:t> 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AutoShape 2" descr="ícone Pytorch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r>
              <a:rPr lang="pt-BR" b="1" dirty="0" smtClean="0"/>
              <a:t>Anaconda </a:t>
            </a:r>
            <a:r>
              <a:rPr lang="pt-BR" b="1" dirty="0" err="1" smtClean="0"/>
              <a:t>Distribution</a:t>
            </a:r>
            <a:r>
              <a:rPr lang="pt-BR" b="1" dirty="0" smtClean="0"/>
              <a:t>:</a:t>
            </a:r>
          </a:p>
          <a:p>
            <a:pPr lvl="1"/>
            <a:r>
              <a:rPr lang="pt-BR" dirty="0"/>
              <a:t>Distribuição Python com suporte às </a:t>
            </a:r>
            <a:r>
              <a:rPr lang="pt-BR" dirty="0" smtClean="0"/>
              <a:t>principais bibliotecas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www.anaconda.com/products/distribution</a:t>
            </a:r>
            <a:r>
              <a:rPr lang="pt-BR" dirty="0" smtClean="0"/>
              <a:t> </a:t>
            </a:r>
          </a:p>
          <a:p>
            <a:r>
              <a:rPr lang="pt-BR" b="1" dirty="0" smtClean="0"/>
              <a:t>Google </a:t>
            </a:r>
            <a:r>
              <a:rPr lang="pt-BR" b="1" dirty="0" err="1" smtClean="0"/>
              <a:t>Colab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Ambiente de execução em nuvem com </a:t>
            </a:r>
            <a:r>
              <a:rPr lang="pt-BR" dirty="0" err="1" smtClean="0"/>
              <a:t>GPUs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colab.research.google.com</a:t>
            </a:r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539552" y="2643758"/>
            <a:ext cx="8064896" cy="2174354"/>
            <a:chOff x="539552" y="2701652"/>
            <a:chExt cx="8064896" cy="2174354"/>
          </a:xfrm>
        </p:grpSpPr>
        <p:pic>
          <p:nvPicPr>
            <p:cNvPr id="17" name="Picture 4" descr="Anaconda | Anaconda Distributi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917676"/>
              <a:ext cx="3730153" cy="195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Google Colab | Logopedia | Fando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939" y="2701652"/>
              <a:ext cx="4430509" cy="195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77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 de imagens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</a:t>
            </a:r>
            <a:r>
              <a:rPr lang="pt-BR" dirty="0" err="1"/>
              <a:t>multiplas</a:t>
            </a:r>
            <a:r>
              <a:rPr lang="pt-BR" dirty="0"/>
              <a:t> camadas (MLP</a:t>
            </a:r>
            <a:r>
              <a:rPr lang="pt-BR" dirty="0" smtClean="0"/>
              <a:t>)</a:t>
            </a:r>
          </a:p>
          <a:p>
            <a:r>
              <a:rPr lang="pt-BR" dirty="0"/>
              <a:t>Redes Neurais Convolucionais (</a:t>
            </a:r>
            <a:r>
              <a:rPr lang="pt-BR" dirty="0" err="1"/>
              <a:t>CNNs</a:t>
            </a:r>
            <a:r>
              <a:rPr lang="pt-BR" dirty="0" smtClean="0"/>
              <a:t>)</a:t>
            </a:r>
          </a:p>
          <a:p>
            <a:r>
              <a:rPr lang="pt-BR" dirty="0"/>
              <a:t>Camada </a:t>
            </a:r>
            <a:r>
              <a:rPr lang="pt-BR" dirty="0" err="1" smtClean="0"/>
              <a:t>convolucional</a:t>
            </a:r>
            <a:endParaRPr lang="pt-BR" dirty="0" smtClean="0"/>
          </a:p>
          <a:p>
            <a:r>
              <a:rPr lang="pt-BR" dirty="0"/>
              <a:t>Camada de </a:t>
            </a:r>
            <a:r>
              <a:rPr lang="pt-BR" dirty="0" err="1" smtClean="0"/>
              <a:t>pooling</a:t>
            </a:r>
            <a:endParaRPr lang="pt-BR" dirty="0" smtClean="0"/>
          </a:p>
          <a:p>
            <a:r>
              <a:rPr lang="pt-BR" dirty="0"/>
              <a:t>Modelos </a:t>
            </a:r>
            <a:endParaRPr lang="pt-BR" dirty="0" smtClean="0"/>
          </a:p>
          <a:p>
            <a:r>
              <a:rPr lang="pt-BR" dirty="0" smtClean="0"/>
              <a:t>Bibliotecas </a:t>
            </a:r>
            <a:r>
              <a:rPr lang="pt-BR" dirty="0"/>
              <a:t>e ambientes de </a:t>
            </a:r>
            <a:r>
              <a:rPr lang="pt-BR" dirty="0" smtClean="0"/>
              <a:t>desenvolvimento</a:t>
            </a:r>
          </a:p>
          <a:p>
            <a:r>
              <a:rPr lang="pt-BR" dirty="0"/>
              <a:t>Conjuntos de imagens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MNIST</a:t>
            </a:r>
          </a:p>
          <a:p>
            <a:pPr lvl="1"/>
            <a:r>
              <a:rPr lang="pt-BR" dirty="0">
                <a:hlinkClick r:id="rId2"/>
              </a:rPr>
              <a:t>http://yann.lecun.com/exdb/mnist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/>
              <a:t>60,000 training images</a:t>
            </a:r>
          </a:p>
          <a:p>
            <a:pPr lvl="1"/>
            <a:r>
              <a:rPr lang="en-US" dirty="0"/>
              <a:t>10,000 testing images</a:t>
            </a:r>
          </a:p>
          <a:p>
            <a:pPr lvl="1"/>
            <a:r>
              <a:rPr lang="en-US" dirty="0" smtClean="0"/>
              <a:t>28 x 28 </a:t>
            </a:r>
            <a:r>
              <a:rPr lang="en-US" dirty="0"/>
              <a:t>pixels</a:t>
            </a:r>
          </a:p>
          <a:p>
            <a:pPr lvl="1"/>
            <a:r>
              <a:rPr lang="pt-BR" dirty="0"/>
              <a:t>Níveis de cinza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MNIST sample imag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7614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Cats</a:t>
            </a:r>
            <a:r>
              <a:rPr lang="pt-BR" dirty="0"/>
              <a:t> vs. </a:t>
            </a:r>
            <a:r>
              <a:rPr lang="pt-BR" dirty="0" smtClean="0"/>
              <a:t>Dogs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www.kaggle.com/c/dogs-vs-cats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/>
              <a:t>25,000 images </a:t>
            </a:r>
            <a:r>
              <a:rPr lang="en-US" dirty="0" smtClean="0"/>
              <a:t>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smtClean="0"/>
              <a:t>12,500 </a:t>
            </a:r>
            <a:r>
              <a:rPr lang="en-US" dirty="0"/>
              <a:t>imagens de teste</a:t>
            </a:r>
          </a:p>
          <a:p>
            <a:pPr lvl="1"/>
            <a:r>
              <a:rPr lang="en-US" dirty="0"/>
              <a:t>2 classes</a:t>
            </a:r>
          </a:p>
          <a:p>
            <a:pPr lvl="1"/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tamanhos</a:t>
            </a:r>
            <a:endParaRPr lang="en-US" dirty="0"/>
          </a:p>
          <a:p>
            <a:pPr lvl="1"/>
            <a:r>
              <a:rPr lang="en-US" dirty="0"/>
              <a:t>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https://cdn-images-1.medium.com/max/1600/0*sjYTU6WHrP093bm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6568"/>
          <a:stretch/>
        </p:blipFill>
        <p:spPr bwMode="auto">
          <a:xfrm>
            <a:off x="2922210" y="1995686"/>
            <a:ext cx="604788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CIFAR10</a:t>
            </a:r>
          </a:p>
          <a:p>
            <a:pPr lvl="1"/>
            <a:r>
              <a:rPr lang="pt-BR" dirty="0">
                <a:hlinkClick r:id="rId2"/>
              </a:rPr>
              <a:t>https://www.cs.toronto.edu/~</a:t>
            </a:r>
            <a:r>
              <a:rPr lang="pt-BR" dirty="0" smtClean="0">
                <a:hlinkClick r:id="rId2"/>
              </a:rPr>
              <a:t>kriz/cifar.html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/>
              <a:t>50,000 training images</a:t>
            </a:r>
          </a:p>
          <a:p>
            <a:pPr lvl="1"/>
            <a:r>
              <a:rPr lang="en-US" dirty="0"/>
              <a:t>10,000 testing images</a:t>
            </a:r>
          </a:p>
          <a:p>
            <a:pPr lvl="1"/>
            <a:r>
              <a:rPr lang="en-US" dirty="0"/>
              <a:t>10 classes</a:t>
            </a:r>
          </a:p>
          <a:p>
            <a:pPr lvl="1"/>
            <a:r>
              <a:rPr lang="en-US" dirty="0"/>
              <a:t>32 x 32 pixels</a:t>
            </a:r>
          </a:p>
          <a:p>
            <a:pPr lvl="1"/>
            <a:r>
              <a:rPr lang="en-US" dirty="0"/>
              <a:t>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Resultado de imagem para cifar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22" y="1315715"/>
            <a:ext cx="440554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ImageNet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https://www.image-net.org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 smtClean="0"/>
              <a:t>~1,000,000 imagens</a:t>
            </a:r>
            <a:endParaRPr lang="en-US" dirty="0"/>
          </a:p>
          <a:p>
            <a:pPr lvl="1"/>
            <a:r>
              <a:rPr lang="en-US" dirty="0" smtClean="0"/>
              <a:t>1,000 classes</a:t>
            </a:r>
            <a:endParaRPr lang="en-US" dirty="0"/>
          </a:p>
          <a:p>
            <a:pPr lvl="1"/>
            <a:r>
              <a:rPr lang="en-US" dirty="0" smtClean="0"/>
              <a:t>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5122" name="Picture 2" descr="ImageNet Dataset | Papers With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04" y="732769"/>
            <a:ext cx="4022476" cy="4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mage-net.org/static_files/index_fil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29178"/>
            <a:ext cx="3118496" cy="42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</a:t>
            </a:r>
            <a:r>
              <a:rPr lang="en-US" dirty="0"/>
              <a:t>. </a:t>
            </a:r>
            <a:r>
              <a:rPr lang="en-US" dirty="0" err="1"/>
              <a:t>Moacir</a:t>
            </a:r>
            <a:r>
              <a:rPr lang="en-US" dirty="0"/>
              <a:t> </a:t>
            </a:r>
            <a:r>
              <a:rPr lang="en-US" dirty="0" err="1"/>
              <a:t>Ponti</a:t>
            </a:r>
            <a:r>
              <a:rPr lang="en-US" dirty="0"/>
              <a:t> (ICMC-USP</a:t>
            </a:r>
            <a:r>
              <a:rPr lang="en-US" dirty="0" smtClean="0"/>
              <a:t>). </a:t>
            </a:r>
            <a:r>
              <a:rPr lang="pt-BR" b="1" dirty="0"/>
              <a:t>Material para o minicurso </a:t>
            </a:r>
            <a:r>
              <a:rPr lang="pt-BR" b="1" i="1" dirty="0" err="1"/>
              <a:t>Deep</a:t>
            </a:r>
            <a:r>
              <a:rPr lang="pt-BR" b="1" i="1" dirty="0"/>
              <a:t> Learning</a:t>
            </a:r>
            <a:endParaRPr lang="pt-BR" b="1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/>
              <a:t>Learn </a:t>
            </a:r>
            <a:r>
              <a:rPr lang="en-US" dirty="0" err="1"/>
              <a:t>TensorFlow</a:t>
            </a:r>
            <a:r>
              <a:rPr lang="en-US" dirty="0"/>
              <a:t> and deep learning, without a Ph.D.</a:t>
            </a:r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Courville</a:t>
            </a:r>
            <a:r>
              <a:rPr lang="en-US" dirty="0"/>
              <a:t>. Deep Learning.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  <a:endParaRPr lang="en-US" dirty="0" smtClean="0"/>
          </a:p>
          <a:p>
            <a:r>
              <a:rPr lang="pt-BR" dirty="0" smtClean="0"/>
              <a:t>The </a:t>
            </a:r>
            <a:r>
              <a:rPr lang="pt-BR" dirty="0" err="1"/>
              <a:t>MathWorks</a:t>
            </a:r>
            <a:r>
              <a:rPr lang="pt-BR" dirty="0"/>
              <a:t>, </a:t>
            </a:r>
            <a:r>
              <a:rPr lang="pt-BR" dirty="0" smtClean="0"/>
              <a:t>Inc. </a:t>
            </a:r>
            <a:r>
              <a:rPr lang="en-US" dirty="0" smtClean="0"/>
              <a:t>What </a:t>
            </a:r>
            <a:r>
              <a:rPr lang="en-US" dirty="0"/>
              <a:t>is a Convolutional Neural Network</a:t>
            </a:r>
            <a:r>
              <a:rPr lang="en-US" dirty="0" smtClean="0"/>
              <a:t>? 3 </a:t>
            </a:r>
            <a:r>
              <a:rPr lang="en-US" dirty="0"/>
              <a:t>things you need to </a:t>
            </a:r>
            <a:r>
              <a:rPr lang="en-US" dirty="0" smtClean="0"/>
              <a:t>know.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www.mathworks.com/discovery/convolutional-neural-network-matlab.html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Rodrigues, L. F.; </a:t>
            </a:r>
            <a:r>
              <a:rPr lang="en-US" dirty="0" err="1"/>
              <a:t>Naldi</a:t>
            </a:r>
            <a:r>
              <a:rPr lang="en-US" dirty="0"/>
              <a:t> M. C., </a:t>
            </a:r>
            <a:r>
              <a:rPr lang="en-US" b="1" dirty="0"/>
              <a:t>Mari, J. F.</a:t>
            </a:r>
            <a:r>
              <a:rPr lang="en-US" dirty="0"/>
              <a:t> </a:t>
            </a:r>
            <a:r>
              <a:rPr lang="en-US" i="1" dirty="0"/>
              <a:t>Comparing convolutional neural networks and preprocessing techniques for HEp-2 cell classification in immunofluorescence images.</a:t>
            </a:r>
            <a:r>
              <a:rPr lang="en-US" dirty="0"/>
              <a:t> </a:t>
            </a:r>
            <a:r>
              <a:rPr lang="en-US" b="1" dirty="0"/>
              <a:t>Computers in Biology and Medicine</a:t>
            </a:r>
            <a:r>
              <a:rPr lang="en-US" dirty="0"/>
              <a:t>, 2019.</a:t>
            </a:r>
          </a:p>
          <a:p>
            <a:pPr lvl="1"/>
            <a:r>
              <a:rPr lang="pt-BR" u="sng" dirty="0">
                <a:hlinkClick r:id="rId2" tooltip="Persistent link using digital object identifier"/>
              </a:rPr>
              <a:t>https://doi.org/10.1016/j.compbiomed.2019.103542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da disciplina!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pt-BR" sz="900" dirty="0"/>
              <a:t>Redes Neurais Convolucionais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2023},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1200" i="1" dirty="0" smtClean="0"/>
              <a:t> </a:t>
            </a:r>
            <a:endParaRPr lang="pt-BR" sz="1200" i="1" dirty="0"/>
          </a:p>
        </p:txBody>
      </p:sp>
      <p:sp>
        <p:nvSpPr>
          <p:cNvPr id="9" name="Retângulo 8"/>
          <p:cNvSpPr/>
          <p:nvPr/>
        </p:nvSpPr>
        <p:spPr>
          <a:xfrm>
            <a:off x="0" y="1042953"/>
            <a:ext cx="9144000" cy="3402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r>
              <a:rPr lang="pt-BR" dirty="0" smtClean="0"/>
              <a:t> de </a:t>
            </a:r>
            <a:r>
              <a:rPr lang="pt-BR" dirty="0" err="1" smtClean="0"/>
              <a:t>multiplas</a:t>
            </a:r>
            <a:r>
              <a:rPr lang="pt-BR" dirty="0" smtClean="0"/>
              <a:t> camadas (MLP)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522454" y="1042953"/>
            <a:ext cx="6099092" cy="3402108"/>
            <a:chOff x="1083866" y="1617914"/>
            <a:chExt cx="6099092" cy="340210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0" t="30153" r="37250" b="41188"/>
            <a:stretch/>
          </p:blipFill>
          <p:spPr bwMode="auto">
            <a:xfrm>
              <a:off x="1083866" y="1617914"/>
              <a:ext cx="3384376" cy="99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6" t="30652" r="39083" b="9489"/>
            <a:stretch/>
          </p:blipFill>
          <p:spPr bwMode="auto">
            <a:xfrm>
              <a:off x="2063749" y="1761930"/>
              <a:ext cx="5119209" cy="325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tângulo 9"/>
          <p:cNvSpPr/>
          <p:nvPr/>
        </p:nvSpPr>
        <p:spPr>
          <a:xfrm>
            <a:off x="1522454" y="4701793"/>
            <a:ext cx="76215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dirty="0"/>
              <a:t>Learn </a:t>
            </a:r>
            <a:r>
              <a:rPr lang="en-US" sz="1000" i="1" dirty="0" err="1"/>
              <a:t>TensorFlow</a:t>
            </a:r>
            <a:r>
              <a:rPr lang="en-US" sz="1000" i="1" dirty="0"/>
              <a:t> and deep learning, without a Ph.D.</a:t>
            </a:r>
          </a:p>
        </p:txBody>
      </p:sp>
      <p:sp>
        <p:nvSpPr>
          <p:cNvPr id="11" name="Retângulo 10"/>
          <p:cNvSpPr/>
          <p:nvPr/>
        </p:nvSpPr>
        <p:spPr>
          <a:xfrm rot="2065537">
            <a:off x="6659676" y="2222499"/>
            <a:ext cx="1055975" cy="12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 rot="19383731">
            <a:off x="6000977" y="3103259"/>
            <a:ext cx="1055975" cy="409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Convolucionais (</a:t>
            </a:r>
            <a:r>
              <a:rPr lang="pt-BR" dirty="0" err="1" smtClean="0"/>
              <a:t>CNNs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8" name="Cubo 7"/>
          <p:cNvSpPr/>
          <p:nvPr/>
        </p:nvSpPr>
        <p:spPr>
          <a:xfrm>
            <a:off x="1188723" y="1800666"/>
            <a:ext cx="1224136" cy="1944215"/>
          </a:xfrm>
          <a:prstGeom prst="cube">
            <a:avLst>
              <a:gd name="adj" fmla="val 4193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125460" y="1800666"/>
            <a:ext cx="622496" cy="1944215"/>
            <a:chOff x="4597576" y="1532027"/>
            <a:chExt cx="622496" cy="1944215"/>
          </a:xfrm>
        </p:grpSpPr>
        <p:sp>
          <p:nvSpPr>
            <p:cNvPr id="10" name="Cubo 9"/>
            <p:cNvSpPr/>
            <p:nvPr/>
          </p:nvSpPr>
          <p:spPr>
            <a:xfrm>
              <a:off x="4597576" y="1532027"/>
              <a:ext cx="504056" cy="1944215"/>
            </a:xfrm>
            <a:prstGeom prst="cub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ubo 10"/>
            <p:cNvSpPr/>
            <p:nvPr/>
          </p:nvSpPr>
          <p:spPr>
            <a:xfrm>
              <a:off x="4656796" y="1532027"/>
              <a:ext cx="504056" cy="1944215"/>
            </a:xfrm>
            <a:prstGeom prst="cub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ubo 11"/>
            <p:cNvSpPr/>
            <p:nvPr/>
          </p:nvSpPr>
          <p:spPr>
            <a:xfrm>
              <a:off x="4716016" y="1532027"/>
              <a:ext cx="504056" cy="1944215"/>
            </a:xfrm>
            <a:prstGeom prst="cub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ubo 12"/>
          <p:cNvSpPr/>
          <p:nvPr/>
        </p:nvSpPr>
        <p:spPr>
          <a:xfrm>
            <a:off x="2853626" y="2184133"/>
            <a:ext cx="936104" cy="1177281"/>
          </a:xfrm>
          <a:prstGeom prst="cube">
            <a:avLst>
              <a:gd name="adj" fmla="val 2777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4230497" y="2184133"/>
            <a:ext cx="936104" cy="1177281"/>
          </a:xfrm>
          <a:prstGeom prst="cube">
            <a:avLst>
              <a:gd name="adj" fmla="val 2777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5607368" y="2414929"/>
            <a:ext cx="936104" cy="715689"/>
          </a:xfrm>
          <a:prstGeom prst="cube">
            <a:avLst>
              <a:gd name="adj" fmla="val 2777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6984239" y="1245605"/>
            <a:ext cx="216000" cy="3054337"/>
            <a:chOff x="7646640" y="1317613"/>
            <a:chExt cx="216000" cy="3054337"/>
          </a:xfrm>
          <a:solidFill>
            <a:schemeClr val="bg1">
              <a:lumMod val="65000"/>
            </a:schemeClr>
          </a:solidFill>
        </p:grpSpPr>
        <p:sp>
          <p:nvSpPr>
            <p:cNvPr id="17" name="Elipse 16"/>
            <p:cNvSpPr/>
            <p:nvPr/>
          </p:nvSpPr>
          <p:spPr>
            <a:xfrm>
              <a:off x="7646640" y="1317613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7646640" y="1575644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7646640" y="1833675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7646640" y="2091706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7646640" y="2349737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7646640" y="2607768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7646640" y="2865799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7646640" y="3123830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7646640" y="3381861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7646640" y="3639892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7646640" y="3897923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646640" y="4155950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641006" y="1761667"/>
            <a:ext cx="216000" cy="2022213"/>
            <a:chOff x="7646640" y="2349737"/>
            <a:chExt cx="216000" cy="2022213"/>
          </a:xfrm>
          <a:solidFill>
            <a:schemeClr val="bg1">
              <a:lumMod val="65000"/>
            </a:schemeClr>
          </a:solidFill>
        </p:grpSpPr>
        <p:sp>
          <p:nvSpPr>
            <p:cNvPr id="30" name="Elipse 29"/>
            <p:cNvSpPr/>
            <p:nvPr/>
          </p:nvSpPr>
          <p:spPr>
            <a:xfrm>
              <a:off x="7646640" y="2349737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7646640" y="2607768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646640" y="2865799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7646640" y="3123830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7646640" y="3381861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7646640" y="3639892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646640" y="3897923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7646640" y="4155950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Conector reto 37"/>
          <p:cNvCxnSpPr>
            <a:stCxn id="17" idx="6"/>
            <a:endCxn id="30" idx="2"/>
          </p:cNvCxnSpPr>
          <p:nvPr/>
        </p:nvCxnSpPr>
        <p:spPr>
          <a:xfrm>
            <a:off x="7200239" y="1353605"/>
            <a:ext cx="440767" cy="51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7" idx="6"/>
            <a:endCxn id="31" idx="2"/>
          </p:cNvCxnSpPr>
          <p:nvPr/>
        </p:nvCxnSpPr>
        <p:spPr>
          <a:xfrm>
            <a:off x="7200239" y="1353605"/>
            <a:ext cx="440767" cy="774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7" idx="6"/>
            <a:endCxn id="32" idx="2"/>
          </p:cNvCxnSpPr>
          <p:nvPr/>
        </p:nvCxnSpPr>
        <p:spPr>
          <a:xfrm>
            <a:off x="7200239" y="1353605"/>
            <a:ext cx="440767" cy="1032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7" idx="6"/>
            <a:endCxn id="33" idx="2"/>
          </p:cNvCxnSpPr>
          <p:nvPr/>
        </p:nvCxnSpPr>
        <p:spPr>
          <a:xfrm>
            <a:off x="7200239" y="1353605"/>
            <a:ext cx="440767" cy="1290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17" idx="6"/>
            <a:endCxn id="34" idx="2"/>
          </p:cNvCxnSpPr>
          <p:nvPr/>
        </p:nvCxnSpPr>
        <p:spPr>
          <a:xfrm>
            <a:off x="7200239" y="1353605"/>
            <a:ext cx="440767" cy="1548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7" idx="6"/>
            <a:endCxn id="35" idx="2"/>
          </p:cNvCxnSpPr>
          <p:nvPr/>
        </p:nvCxnSpPr>
        <p:spPr>
          <a:xfrm>
            <a:off x="7200239" y="1353605"/>
            <a:ext cx="440767" cy="18062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7" idx="6"/>
            <a:endCxn id="36" idx="2"/>
          </p:cNvCxnSpPr>
          <p:nvPr/>
        </p:nvCxnSpPr>
        <p:spPr>
          <a:xfrm>
            <a:off x="7200239" y="1353605"/>
            <a:ext cx="440767" cy="2064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7" idx="6"/>
            <a:endCxn id="37" idx="2"/>
          </p:cNvCxnSpPr>
          <p:nvPr/>
        </p:nvCxnSpPr>
        <p:spPr>
          <a:xfrm>
            <a:off x="7200239" y="1353605"/>
            <a:ext cx="440767" cy="23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28" idx="6"/>
            <a:endCxn id="37" idx="2"/>
          </p:cNvCxnSpPr>
          <p:nvPr/>
        </p:nvCxnSpPr>
        <p:spPr>
          <a:xfrm flipV="1">
            <a:off x="7200239" y="3675880"/>
            <a:ext cx="440767" cy="51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28" idx="6"/>
            <a:endCxn id="36" idx="2"/>
          </p:cNvCxnSpPr>
          <p:nvPr/>
        </p:nvCxnSpPr>
        <p:spPr>
          <a:xfrm flipV="1">
            <a:off x="7200239" y="3417853"/>
            <a:ext cx="440767" cy="774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28" idx="6"/>
            <a:endCxn id="35" idx="2"/>
          </p:cNvCxnSpPr>
          <p:nvPr/>
        </p:nvCxnSpPr>
        <p:spPr>
          <a:xfrm flipV="1">
            <a:off x="7200239" y="3159822"/>
            <a:ext cx="440767" cy="1032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28" idx="6"/>
            <a:endCxn id="34" idx="2"/>
          </p:cNvCxnSpPr>
          <p:nvPr/>
        </p:nvCxnSpPr>
        <p:spPr>
          <a:xfrm flipV="1">
            <a:off x="7200239" y="2901791"/>
            <a:ext cx="440767" cy="1290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33" idx="2"/>
            <a:endCxn id="28" idx="6"/>
          </p:cNvCxnSpPr>
          <p:nvPr/>
        </p:nvCxnSpPr>
        <p:spPr>
          <a:xfrm flipH="1">
            <a:off x="7200239" y="2643760"/>
            <a:ext cx="440767" cy="154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30" idx="2"/>
            <a:endCxn id="28" idx="6"/>
          </p:cNvCxnSpPr>
          <p:nvPr/>
        </p:nvCxnSpPr>
        <p:spPr>
          <a:xfrm flipH="1">
            <a:off x="7200239" y="1869667"/>
            <a:ext cx="440767" cy="23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31" idx="2"/>
            <a:endCxn id="28" idx="6"/>
          </p:cNvCxnSpPr>
          <p:nvPr/>
        </p:nvCxnSpPr>
        <p:spPr>
          <a:xfrm flipH="1">
            <a:off x="7200239" y="2127698"/>
            <a:ext cx="440767" cy="2064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32" idx="2"/>
            <a:endCxn id="28" idx="6"/>
          </p:cNvCxnSpPr>
          <p:nvPr/>
        </p:nvCxnSpPr>
        <p:spPr>
          <a:xfrm flipH="1">
            <a:off x="7200239" y="2385729"/>
            <a:ext cx="440767" cy="1806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30" idx="6"/>
            <a:endCxn id="71" idx="2"/>
          </p:cNvCxnSpPr>
          <p:nvPr/>
        </p:nvCxnSpPr>
        <p:spPr>
          <a:xfrm>
            <a:off x="7857006" y="1869667"/>
            <a:ext cx="440770" cy="387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30" idx="6"/>
            <a:endCxn id="72" idx="2"/>
          </p:cNvCxnSpPr>
          <p:nvPr/>
        </p:nvCxnSpPr>
        <p:spPr>
          <a:xfrm>
            <a:off x="7857006" y="1869667"/>
            <a:ext cx="440770" cy="645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30" idx="6"/>
            <a:endCxn id="73" idx="2"/>
          </p:cNvCxnSpPr>
          <p:nvPr/>
        </p:nvCxnSpPr>
        <p:spPr>
          <a:xfrm>
            <a:off x="7857006" y="1869667"/>
            <a:ext cx="440770" cy="90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30" idx="6"/>
            <a:endCxn id="74" idx="2"/>
          </p:cNvCxnSpPr>
          <p:nvPr/>
        </p:nvCxnSpPr>
        <p:spPr>
          <a:xfrm>
            <a:off x="7857006" y="1869667"/>
            <a:ext cx="440770" cy="116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75" idx="2"/>
            <a:endCxn id="30" idx="6"/>
          </p:cNvCxnSpPr>
          <p:nvPr/>
        </p:nvCxnSpPr>
        <p:spPr>
          <a:xfrm flipH="1" flipV="1">
            <a:off x="7857006" y="1869667"/>
            <a:ext cx="440770" cy="1419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37" idx="6"/>
            <a:endCxn id="75" idx="2"/>
          </p:cNvCxnSpPr>
          <p:nvPr/>
        </p:nvCxnSpPr>
        <p:spPr>
          <a:xfrm flipV="1">
            <a:off x="7857006" y="3288835"/>
            <a:ext cx="440770" cy="387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37" idx="6"/>
            <a:endCxn id="74" idx="2"/>
          </p:cNvCxnSpPr>
          <p:nvPr/>
        </p:nvCxnSpPr>
        <p:spPr>
          <a:xfrm flipV="1">
            <a:off x="7857006" y="3030804"/>
            <a:ext cx="440770" cy="645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37" idx="6"/>
            <a:endCxn id="73" idx="2"/>
          </p:cNvCxnSpPr>
          <p:nvPr/>
        </p:nvCxnSpPr>
        <p:spPr>
          <a:xfrm flipV="1">
            <a:off x="7857006" y="2772773"/>
            <a:ext cx="440770" cy="903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37" idx="6"/>
            <a:endCxn id="72" idx="2"/>
          </p:cNvCxnSpPr>
          <p:nvPr/>
        </p:nvCxnSpPr>
        <p:spPr>
          <a:xfrm flipV="1">
            <a:off x="7857006" y="2514742"/>
            <a:ext cx="440770" cy="1161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37" idx="6"/>
            <a:endCxn id="71" idx="2"/>
          </p:cNvCxnSpPr>
          <p:nvPr/>
        </p:nvCxnSpPr>
        <p:spPr>
          <a:xfrm flipV="1">
            <a:off x="7857006" y="2256711"/>
            <a:ext cx="440770" cy="141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8297776" y="2148711"/>
            <a:ext cx="792172" cy="1248124"/>
            <a:chOff x="8375552" y="2148711"/>
            <a:chExt cx="792172" cy="1248124"/>
          </a:xfrm>
        </p:grpSpPr>
        <p:grpSp>
          <p:nvGrpSpPr>
            <p:cNvPr id="65" name="Grupo 64"/>
            <p:cNvGrpSpPr/>
            <p:nvPr/>
          </p:nvGrpSpPr>
          <p:grpSpPr>
            <a:xfrm>
              <a:off x="8375552" y="2148711"/>
              <a:ext cx="216000" cy="1248124"/>
              <a:chOff x="7646640" y="2349737"/>
              <a:chExt cx="216000" cy="1248124"/>
            </a:xfrm>
            <a:solidFill>
              <a:schemeClr val="bg1">
                <a:lumMod val="65000"/>
              </a:schemeClr>
            </a:solidFill>
          </p:grpSpPr>
          <p:sp>
            <p:nvSpPr>
              <p:cNvPr id="71" name="Elipse 70"/>
              <p:cNvSpPr/>
              <p:nvPr/>
            </p:nvSpPr>
            <p:spPr>
              <a:xfrm>
                <a:off x="7646640" y="2349737"/>
                <a:ext cx="216000" cy="21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646640" y="2607768"/>
                <a:ext cx="216000" cy="21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7646640" y="2865799"/>
                <a:ext cx="216000" cy="21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7646640" y="3123830"/>
                <a:ext cx="216000" cy="21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7646640" y="3381861"/>
                <a:ext cx="216000" cy="21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6" name="Retângulo 65"/>
            <p:cNvSpPr/>
            <p:nvPr/>
          </p:nvSpPr>
          <p:spPr>
            <a:xfrm>
              <a:off x="8615276" y="2148711"/>
              <a:ext cx="552448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pt-BR" sz="1000" dirty="0" smtClean="0">
                  <a:solidFill>
                    <a:schemeClr val="tx1"/>
                  </a:solidFill>
                </a:rPr>
                <a:t>Classe 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8615276" y="3180835"/>
              <a:ext cx="552448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pt-BR" sz="1000" dirty="0" smtClean="0">
                  <a:solidFill>
                    <a:schemeClr val="tx1"/>
                  </a:solidFill>
                </a:rPr>
                <a:t>Classe 5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8615276" y="2922804"/>
              <a:ext cx="552448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pt-BR" sz="1000" dirty="0" smtClean="0">
                  <a:solidFill>
                    <a:schemeClr val="tx1"/>
                  </a:solidFill>
                </a:rPr>
                <a:t>Classe 4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615276" y="2664773"/>
              <a:ext cx="552448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pt-BR" sz="1000" dirty="0" smtClean="0">
                  <a:solidFill>
                    <a:schemeClr val="tx1"/>
                  </a:solidFill>
                </a:rPr>
                <a:t>Classe 3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615276" y="2406742"/>
              <a:ext cx="552448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pt-BR" sz="1000" dirty="0" smtClean="0">
                  <a:solidFill>
                    <a:schemeClr val="tx1"/>
                  </a:solidFill>
                </a:rPr>
                <a:t>Classe 2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etângulo 75"/>
          <p:cNvSpPr/>
          <p:nvPr/>
        </p:nvSpPr>
        <p:spPr>
          <a:xfrm>
            <a:off x="1099858" y="720521"/>
            <a:ext cx="1401866" cy="33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c</a:t>
            </a:r>
            <a:r>
              <a:rPr lang="pt-BR" sz="1300" dirty="0" smtClean="0">
                <a:solidFill>
                  <a:schemeClr val="tx1"/>
                </a:solidFill>
              </a:rPr>
              <a:t>amada </a:t>
            </a:r>
            <a:r>
              <a:rPr lang="pt-BR" sz="1300" dirty="0" err="1" smtClean="0">
                <a:solidFill>
                  <a:schemeClr val="tx1"/>
                </a:solidFill>
              </a:rPr>
              <a:t>convolucional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2718910" y="720521"/>
            <a:ext cx="1205536" cy="33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c</a:t>
            </a:r>
            <a:r>
              <a:rPr lang="pt-BR" sz="1300" dirty="0" smtClean="0">
                <a:solidFill>
                  <a:schemeClr val="tx1"/>
                </a:solidFill>
              </a:rPr>
              <a:t>amada de </a:t>
            </a:r>
            <a:r>
              <a:rPr lang="pt-BR" sz="1300" dirty="0" err="1" smtClean="0">
                <a:solidFill>
                  <a:schemeClr val="tx1"/>
                </a:solidFill>
              </a:rPr>
              <a:t>pooling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5472652" y="720521"/>
            <a:ext cx="1205536" cy="33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c</a:t>
            </a:r>
            <a:r>
              <a:rPr lang="pt-BR" sz="1300" dirty="0" smtClean="0">
                <a:solidFill>
                  <a:schemeClr val="tx1"/>
                </a:solidFill>
              </a:rPr>
              <a:t>amada de </a:t>
            </a:r>
            <a:r>
              <a:rPr lang="pt-BR" sz="1300" dirty="0" err="1" smtClean="0">
                <a:solidFill>
                  <a:schemeClr val="tx1"/>
                </a:solidFill>
              </a:rPr>
              <a:t>pooling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3924446" y="720521"/>
            <a:ext cx="1548206" cy="33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c</a:t>
            </a:r>
            <a:r>
              <a:rPr lang="pt-BR" sz="1300" dirty="0" smtClean="0">
                <a:solidFill>
                  <a:schemeClr val="tx1"/>
                </a:solidFill>
              </a:rPr>
              <a:t>amada </a:t>
            </a:r>
            <a:r>
              <a:rPr lang="pt-BR" sz="1300" dirty="0" err="1" smtClean="0">
                <a:solidFill>
                  <a:schemeClr val="tx1"/>
                </a:solidFill>
              </a:rPr>
              <a:t>convolucional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-116140" y="720521"/>
            <a:ext cx="1105696" cy="33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c</a:t>
            </a:r>
            <a:r>
              <a:rPr lang="pt-BR" sz="1300" dirty="0" smtClean="0">
                <a:solidFill>
                  <a:schemeClr val="tx1"/>
                </a:solidFill>
              </a:rPr>
              <a:t>amada de entrada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6435470" y="720521"/>
            <a:ext cx="1970306" cy="33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c</a:t>
            </a:r>
            <a:r>
              <a:rPr lang="pt-BR" sz="1300" dirty="0" smtClean="0">
                <a:solidFill>
                  <a:schemeClr val="tx1"/>
                </a:solidFill>
              </a:rPr>
              <a:t>amada completamente conectada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8297776" y="720521"/>
            <a:ext cx="792172" cy="33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c</a:t>
            </a:r>
            <a:r>
              <a:rPr lang="pt-BR" sz="1300" dirty="0" smtClean="0">
                <a:solidFill>
                  <a:schemeClr val="tx1"/>
                </a:solidFill>
              </a:rPr>
              <a:t>amada </a:t>
            </a:r>
            <a:r>
              <a:rPr lang="pt-BR" sz="1300" dirty="0" err="1" smtClean="0">
                <a:solidFill>
                  <a:schemeClr val="tx1"/>
                </a:solidFill>
              </a:rPr>
              <a:t>softmax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83" name="Cubo 82"/>
          <p:cNvSpPr/>
          <p:nvPr/>
        </p:nvSpPr>
        <p:spPr>
          <a:xfrm>
            <a:off x="2033102" y="2805512"/>
            <a:ext cx="108582" cy="418814"/>
          </a:xfrm>
          <a:prstGeom prst="cub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ubo 83"/>
          <p:cNvSpPr/>
          <p:nvPr/>
        </p:nvSpPr>
        <p:spPr>
          <a:xfrm>
            <a:off x="3645660" y="2436979"/>
            <a:ext cx="68176" cy="262966"/>
          </a:xfrm>
          <a:prstGeom prst="cub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ubo 84"/>
          <p:cNvSpPr/>
          <p:nvPr/>
        </p:nvSpPr>
        <p:spPr>
          <a:xfrm>
            <a:off x="4978211" y="2872814"/>
            <a:ext cx="68176" cy="262966"/>
          </a:xfrm>
          <a:prstGeom prst="cub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 reto 85"/>
          <p:cNvCxnSpPr>
            <a:endCxn id="17" idx="2"/>
          </p:cNvCxnSpPr>
          <p:nvPr/>
        </p:nvCxnSpPr>
        <p:spPr>
          <a:xfrm flipV="1">
            <a:off x="5806204" y="1353605"/>
            <a:ext cx="1178035" cy="1060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endCxn id="28" idx="2"/>
          </p:cNvCxnSpPr>
          <p:nvPr/>
        </p:nvCxnSpPr>
        <p:spPr>
          <a:xfrm>
            <a:off x="6349129" y="3128963"/>
            <a:ext cx="635110" cy="1062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rma livre 87"/>
          <p:cNvSpPr/>
          <p:nvPr/>
        </p:nvSpPr>
        <p:spPr>
          <a:xfrm>
            <a:off x="2146222" y="2793791"/>
            <a:ext cx="1109663" cy="313740"/>
          </a:xfrm>
          <a:custGeom>
            <a:avLst/>
            <a:gdLst>
              <a:gd name="connsiteX0" fmla="*/ 2381 w 1112044"/>
              <a:gd name="connsiteY0" fmla="*/ 0 h 304800"/>
              <a:gd name="connsiteX1" fmla="*/ 1112044 w 1112044"/>
              <a:gd name="connsiteY1" fmla="*/ 107157 h 304800"/>
              <a:gd name="connsiteX2" fmla="*/ 0 w 1112044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044" h="304800">
                <a:moveTo>
                  <a:pt x="2381" y="0"/>
                </a:moveTo>
                <a:lnTo>
                  <a:pt x="1112044" y="107157"/>
                </a:lnTo>
                <a:lnTo>
                  <a:pt x="0" y="304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Forma livre 88"/>
          <p:cNvSpPr/>
          <p:nvPr/>
        </p:nvSpPr>
        <p:spPr>
          <a:xfrm>
            <a:off x="2031923" y="2902744"/>
            <a:ext cx="1221581" cy="323850"/>
          </a:xfrm>
          <a:custGeom>
            <a:avLst/>
            <a:gdLst>
              <a:gd name="connsiteX0" fmla="*/ 4763 w 1221581"/>
              <a:gd name="connsiteY0" fmla="*/ 14287 h 323850"/>
              <a:gd name="connsiteX1" fmla="*/ 1221581 w 1221581"/>
              <a:gd name="connsiteY1" fmla="*/ 0 h 323850"/>
              <a:gd name="connsiteX2" fmla="*/ 0 w 1221581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581" h="323850">
                <a:moveTo>
                  <a:pt x="4763" y="14287"/>
                </a:moveTo>
                <a:lnTo>
                  <a:pt x="1221581" y="0"/>
                </a:lnTo>
                <a:lnTo>
                  <a:pt x="0" y="3238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0" name="Conector reto 89"/>
          <p:cNvCxnSpPr/>
          <p:nvPr/>
        </p:nvCxnSpPr>
        <p:spPr>
          <a:xfrm>
            <a:off x="2972938" y="2697754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3085164" y="2697754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2916825" y="2697754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3141277" y="2697754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>
            <a:off x="3197390" y="2697754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>
            <a:off x="3029051" y="2697754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orma livre 95"/>
          <p:cNvSpPr/>
          <p:nvPr/>
        </p:nvSpPr>
        <p:spPr>
          <a:xfrm>
            <a:off x="3715468" y="2421731"/>
            <a:ext cx="838200" cy="238126"/>
          </a:xfrm>
          <a:custGeom>
            <a:avLst/>
            <a:gdLst>
              <a:gd name="connsiteX0" fmla="*/ 0 w 842963"/>
              <a:gd name="connsiteY0" fmla="*/ 0 h 216693"/>
              <a:gd name="connsiteX1" fmla="*/ 842963 w 842963"/>
              <a:gd name="connsiteY1" fmla="*/ 216693 h 216693"/>
              <a:gd name="connsiteX2" fmla="*/ 4763 w 842963"/>
              <a:gd name="connsiteY2" fmla="*/ 183356 h 21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963" h="216693">
                <a:moveTo>
                  <a:pt x="0" y="0"/>
                </a:moveTo>
                <a:lnTo>
                  <a:pt x="842963" y="216693"/>
                </a:lnTo>
                <a:lnTo>
                  <a:pt x="4763" y="18335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Forma livre 96"/>
          <p:cNvSpPr/>
          <p:nvPr/>
        </p:nvSpPr>
        <p:spPr>
          <a:xfrm>
            <a:off x="3636886" y="2500313"/>
            <a:ext cx="916781" cy="214312"/>
          </a:xfrm>
          <a:custGeom>
            <a:avLst/>
            <a:gdLst>
              <a:gd name="connsiteX0" fmla="*/ 4763 w 912019"/>
              <a:gd name="connsiteY0" fmla="*/ 0 h 204787"/>
              <a:gd name="connsiteX1" fmla="*/ 912019 w 912019"/>
              <a:gd name="connsiteY1" fmla="*/ 161925 h 204787"/>
              <a:gd name="connsiteX2" fmla="*/ 0 w 912019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019" h="204787">
                <a:moveTo>
                  <a:pt x="4763" y="0"/>
                </a:moveTo>
                <a:lnTo>
                  <a:pt x="912019" y="161925"/>
                </a:lnTo>
                <a:lnTo>
                  <a:pt x="0" y="2047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8" name="Conector reto 97"/>
          <p:cNvCxnSpPr/>
          <p:nvPr/>
        </p:nvCxnSpPr>
        <p:spPr>
          <a:xfrm>
            <a:off x="4273101" y="2499742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>
            <a:off x="4385327" y="2499742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>
            <a:off x="4441440" y="2499742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4497553" y="2499742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4329214" y="2499742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orma livre 102"/>
          <p:cNvSpPr/>
          <p:nvPr/>
        </p:nvSpPr>
        <p:spPr>
          <a:xfrm>
            <a:off x="5048967" y="2833689"/>
            <a:ext cx="981075" cy="226218"/>
          </a:xfrm>
          <a:custGeom>
            <a:avLst/>
            <a:gdLst>
              <a:gd name="connsiteX0" fmla="*/ 7144 w 981075"/>
              <a:gd name="connsiteY0" fmla="*/ 23813 h 219075"/>
              <a:gd name="connsiteX1" fmla="*/ 981075 w 981075"/>
              <a:gd name="connsiteY1" fmla="*/ 0 h 219075"/>
              <a:gd name="connsiteX2" fmla="*/ 0 w 981075"/>
              <a:gd name="connsiteY2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219075">
                <a:moveTo>
                  <a:pt x="7144" y="23813"/>
                </a:moveTo>
                <a:lnTo>
                  <a:pt x="981075" y="0"/>
                </a:lnTo>
                <a:lnTo>
                  <a:pt x="0" y="21907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Forma livre 103"/>
          <p:cNvSpPr/>
          <p:nvPr/>
        </p:nvSpPr>
        <p:spPr>
          <a:xfrm>
            <a:off x="4970386" y="2836069"/>
            <a:ext cx="1054893" cy="304800"/>
          </a:xfrm>
          <a:custGeom>
            <a:avLst/>
            <a:gdLst>
              <a:gd name="connsiteX0" fmla="*/ 2381 w 1054893"/>
              <a:gd name="connsiteY0" fmla="*/ 104775 h 304800"/>
              <a:gd name="connsiteX1" fmla="*/ 1054893 w 1054893"/>
              <a:gd name="connsiteY1" fmla="*/ 0 h 304800"/>
              <a:gd name="connsiteX2" fmla="*/ 0 w 1054893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893" h="304800">
                <a:moveTo>
                  <a:pt x="2381" y="104775"/>
                </a:moveTo>
                <a:lnTo>
                  <a:pt x="1054893" y="0"/>
                </a:lnTo>
                <a:lnTo>
                  <a:pt x="0" y="304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/>
          <p:cNvCxnSpPr/>
          <p:nvPr/>
        </p:nvCxnSpPr>
        <p:spPr>
          <a:xfrm>
            <a:off x="5637250" y="2642466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/>
          <p:nvPr/>
        </p:nvCxnSpPr>
        <p:spPr>
          <a:xfrm>
            <a:off x="5749476" y="2642466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>
            <a:off x="5861702" y="2642466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>
            <a:off x="5693363" y="2642466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>
            <a:off x="5917815" y="2642466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>
            <a:off x="5973928" y="2642466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>
            <a:off x="5805589" y="2642466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o 111"/>
          <p:cNvGrpSpPr/>
          <p:nvPr/>
        </p:nvGrpSpPr>
        <p:grpSpPr>
          <a:xfrm>
            <a:off x="298051" y="2405509"/>
            <a:ext cx="404570" cy="789093"/>
            <a:chOff x="5472152" y="663590"/>
            <a:chExt cx="1152024" cy="1152024"/>
          </a:xfrm>
        </p:grpSpPr>
        <p:sp>
          <p:nvSpPr>
            <p:cNvPr id="113" name="Elipse 112"/>
            <p:cNvSpPr/>
            <p:nvPr/>
          </p:nvSpPr>
          <p:spPr>
            <a:xfrm>
              <a:off x="5472152" y="997253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5806936" y="66359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6156176" y="997253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5814112" y="134761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5806936" y="990077"/>
              <a:ext cx="482352" cy="4823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8" name="Cubo 117"/>
          <p:cNvSpPr/>
          <p:nvPr/>
        </p:nvSpPr>
        <p:spPr>
          <a:xfrm>
            <a:off x="455359" y="2133467"/>
            <a:ext cx="108582" cy="418814"/>
          </a:xfrm>
          <a:prstGeom prst="cub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Forma livre 118"/>
          <p:cNvSpPr/>
          <p:nvPr/>
        </p:nvSpPr>
        <p:spPr>
          <a:xfrm>
            <a:off x="571651" y="2130177"/>
            <a:ext cx="1077119" cy="373857"/>
          </a:xfrm>
          <a:custGeom>
            <a:avLst/>
            <a:gdLst>
              <a:gd name="connsiteX0" fmla="*/ 0 w 1089025"/>
              <a:gd name="connsiteY0" fmla="*/ 0 h 361950"/>
              <a:gd name="connsiteX1" fmla="*/ 1089025 w 1089025"/>
              <a:gd name="connsiteY1" fmla="*/ 361950 h 361950"/>
              <a:gd name="connsiteX2" fmla="*/ 0 w 1089025"/>
              <a:gd name="connsiteY2" fmla="*/ 307975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025" h="361950">
                <a:moveTo>
                  <a:pt x="0" y="0"/>
                </a:moveTo>
                <a:lnTo>
                  <a:pt x="1089025" y="361950"/>
                </a:lnTo>
                <a:lnTo>
                  <a:pt x="0" y="30797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Forma livre 119"/>
          <p:cNvSpPr/>
          <p:nvPr/>
        </p:nvSpPr>
        <p:spPr>
          <a:xfrm>
            <a:off x="445446" y="2255590"/>
            <a:ext cx="1200150" cy="314325"/>
          </a:xfrm>
          <a:custGeom>
            <a:avLst/>
            <a:gdLst>
              <a:gd name="connsiteX0" fmla="*/ 0 w 1190625"/>
              <a:gd name="connsiteY0" fmla="*/ 0 h 311150"/>
              <a:gd name="connsiteX1" fmla="*/ 1190625 w 1190625"/>
              <a:gd name="connsiteY1" fmla="*/ 241300 h 311150"/>
              <a:gd name="connsiteX2" fmla="*/ 0 w 1190625"/>
              <a:gd name="connsiteY2" fmla="*/ 3111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311150">
                <a:moveTo>
                  <a:pt x="0" y="0"/>
                </a:moveTo>
                <a:lnTo>
                  <a:pt x="1190625" y="241300"/>
                </a:lnTo>
                <a:lnTo>
                  <a:pt x="0" y="3111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1" name="Conector reto 120"/>
          <p:cNvCxnSpPr/>
          <p:nvPr/>
        </p:nvCxnSpPr>
        <p:spPr>
          <a:xfrm>
            <a:off x="1258558" y="2350831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/>
          <p:cNvCxnSpPr/>
          <p:nvPr/>
        </p:nvCxnSpPr>
        <p:spPr>
          <a:xfrm>
            <a:off x="1370784" y="2350831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/>
          <p:nvPr/>
        </p:nvCxnSpPr>
        <p:spPr>
          <a:xfrm>
            <a:off x="1483010" y="2350831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>
            <a:off x="1314671" y="2350831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/>
          <p:nvPr/>
        </p:nvCxnSpPr>
        <p:spPr>
          <a:xfrm>
            <a:off x="1539123" y="2350831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/>
          <p:nvPr/>
        </p:nvCxnSpPr>
        <p:spPr>
          <a:xfrm>
            <a:off x="1595236" y="2350831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/>
          <p:nvPr/>
        </p:nvCxnSpPr>
        <p:spPr>
          <a:xfrm>
            <a:off x="1426897" y="2350831"/>
            <a:ext cx="0" cy="4200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 127"/>
          <p:cNvSpPr/>
          <p:nvPr/>
        </p:nvSpPr>
        <p:spPr>
          <a:xfrm>
            <a:off x="2368353" y="4349090"/>
            <a:ext cx="2870958" cy="33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Aprendizagem de características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6985737" y="4349090"/>
            <a:ext cx="1854139" cy="33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Classificação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857470" y="1203598"/>
            <a:ext cx="5892725" cy="3138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/>
          <p:cNvSpPr/>
          <p:nvPr/>
        </p:nvSpPr>
        <p:spPr>
          <a:xfrm>
            <a:off x="6750194" y="1201371"/>
            <a:ext cx="2325225" cy="3138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Conector reto 131"/>
          <p:cNvCxnSpPr/>
          <p:nvPr/>
        </p:nvCxnSpPr>
        <p:spPr>
          <a:xfrm>
            <a:off x="2853625" y="3505414"/>
            <a:ext cx="6753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/>
          <p:cNvCxnSpPr/>
          <p:nvPr/>
        </p:nvCxnSpPr>
        <p:spPr>
          <a:xfrm>
            <a:off x="4230497" y="3505414"/>
            <a:ext cx="6796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/>
          <p:nvPr/>
        </p:nvCxnSpPr>
        <p:spPr>
          <a:xfrm>
            <a:off x="5607368" y="3272137"/>
            <a:ext cx="7359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2853625" y="3505414"/>
            <a:ext cx="6753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/>
          <p:cNvCxnSpPr/>
          <p:nvPr/>
        </p:nvCxnSpPr>
        <p:spPr>
          <a:xfrm>
            <a:off x="1188723" y="3888881"/>
            <a:ext cx="709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ângulo 136"/>
          <p:cNvSpPr/>
          <p:nvPr/>
        </p:nvSpPr>
        <p:spPr>
          <a:xfrm>
            <a:off x="2853626" y="3506089"/>
            <a:ext cx="675387" cy="23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BR" sz="1100" i="1" dirty="0" smtClean="0">
                <a:solidFill>
                  <a:schemeClr val="tx1"/>
                </a:solidFill>
              </a:rPr>
              <a:t>p</a:t>
            </a:r>
            <a:r>
              <a:rPr lang="pt-BR" sz="1100" dirty="0" smtClean="0">
                <a:solidFill>
                  <a:schemeClr val="tx1"/>
                </a:solidFill>
              </a:rPr>
              <a:t> canais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1201429" y="3893122"/>
            <a:ext cx="697221" cy="23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BR" sz="1100" i="1" dirty="0" smtClean="0">
                <a:solidFill>
                  <a:schemeClr val="tx1"/>
                </a:solidFill>
              </a:rPr>
              <a:t>p</a:t>
            </a:r>
            <a:r>
              <a:rPr lang="pt-BR" sz="1100" dirty="0" smtClean="0">
                <a:solidFill>
                  <a:schemeClr val="tx1"/>
                </a:solidFill>
              </a:rPr>
              <a:t> canais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4232623" y="3506089"/>
            <a:ext cx="675387" cy="23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BR" sz="1100" i="1" dirty="0" smtClean="0">
                <a:solidFill>
                  <a:schemeClr val="tx1"/>
                </a:solidFill>
              </a:rPr>
              <a:t>q</a:t>
            </a:r>
            <a:r>
              <a:rPr lang="pt-BR" sz="1100" dirty="0" smtClean="0">
                <a:solidFill>
                  <a:schemeClr val="tx1"/>
                </a:solidFill>
              </a:rPr>
              <a:t> canais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5607368" y="3271439"/>
            <a:ext cx="735941" cy="23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BR" sz="1100" i="1" dirty="0" smtClean="0">
                <a:solidFill>
                  <a:schemeClr val="tx1"/>
                </a:solidFill>
              </a:rPr>
              <a:t>q</a:t>
            </a:r>
            <a:r>
              <a:rPr lang="pt-BR" sz="1100" dirty="0" smtClean="0">
                <a:solidFill>
                  <a:schemeClr val="tx1"/>
                </a:solidFill>
              </a:rPr>
              <a:t> canais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19964" y="1960581"/>
            <a:ext cx="625541" cy="23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BR" sz="1100" i="1" dirty="0" smtClean="0">
                <a:solidFill>
                  <a:schemeClr val="tx1"/>
                </a:solidFill>
              </a:rPr>
              <a:t>p filtros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3759249" y="2179749"/>
            <a:ext cx="595597" cy="23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BR" sz="1100" i="1" dirty="0">
                <a:solidFill>
                  <a:schemeClr val="tx1"/>
                </a:solidFill>
              </a:rPr>
              <a:t>q</a:t>
            </a:r>
            <a:r>
              <a:rPr lang="pt-BR" sz="1100" i="1" dirty="0" smtClean="0">
                <a:solidFill>
                  <a:schemeClr val="tx1"/>
                </a:solidFill>
              </a:rPr>
              <a:t> filtros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Convolucionais (</a:t>
            </a:r>
            <a:r>
              <a:rPr lang="pt-BR" dirty="0" err="1" smtClean="0"/>
              <a:t>CNNs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26798" r="10572" b="15753"/>
          <a:stretch/>
        </p:blipFill>
        <p:spPr bwMode="auto">
          <a:xfrm>
            <a:off x="0" y="1020092"/>
            <a:ext cx="9144000" cy="3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4701793"/>
            <a:ext cx="86764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000" i="1" dirty="0" smtClean="0"/>
              <a:t>Moacir </a:t>
            </a:r>
            <a:r>
              <a:rPr lang="pt-BR" sz="1000" i="1" dirty="0" err="1" smtClean="0"/>
              <a:t>Ponti</a:t>
            </a:r>
            <a:r>
              <a:rPr lang="pt-BR" sz="1000" i="1" dirty="0" smtClean="0"/>
              <a:t>. </a:t>
            </a:r>
            <a:r>
              <a:rPr lang="pt-BR" sz="1000" i="1" dirty="0" smtClean="0">
                <a:hlinkClick r:id="rId3"/>
              </a:rPr>
              <a:t>http</a:t>
            </a:r>
            <a:r>
              <a:rPr lang="pt-BR" sz="1000" i="1" dirty="0">
                <a:hlinkClick r:id="rId3"/>
              </a:rPr>
              <a:t>://conteudo.icmc.usp.br/pessoas/moacir/p17sibgrapi-tutorial</a:t>
            </a:r>
            <a:r>
              <a:rPr lang="pt-BR" sz="1000" i="1" dirty="0" smtClean="0">
                <a:hlinkClick r:id="rId3"/>
              </a:rPr>
              <a:t>/</a:t>
            </a:r>
            <a:r>
              <a:rPr lang="pt-BR" sz="1000" i="1" dirty="0" smtClean="0"/>
              <a:t> </a:t>
            </a:r>
            <a:endParaRPr lang="pt-BR" sz="1000" i="1" dirty="0"/>
          </a:p>
        </p:txBody>
      </p:sp>
    </p:spTree>
    <p:extLst>
      <p:ext uri="{BB962C8B-B14F-4D97-AF65-F5344CB8AC3E}">
        <p14:creationId xmlns:p14="http://schemas.microsoft.com/office/powerpoint/2010/main" val="30982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</a:t>
            </a:r>
            <a:r>
              <a:rPr lang="pt-BR" dirty="0" err="1"/>
              <a:t>convolucional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111" name="Espaço Reservado para Conteúdo 2"/>
          <p:cNvSpPr txBox="1">
            <a:spLocks/>
          </p:cNvSpPr>
          <p:nvPr/>
        </p:nvSpPr>
        <p:spPr>
          <a:xfrm>
            <a:off x="0" y="559493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mtClean="0"/>
              <a:t> </a:t>
            </a:r>
            <a:endParaRPr lang="pt-BR" dirty="0"/>
          </a:p>
        </p:txBody>
      </p:sp>
      <p:sp>
        <p:nvSpPr>
          <p:cNvPr id="112" name="Cubo 111"/>
          <p:cNvSpPr/>
          <p:nvPr/>
        </p:nvSpPr>
        <p:spPr>
          <a:xfrm>
            <a:off x="7596336" y="361863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13" name="Cubo 112"/>
          <p:cNvSpPr/>
          <p:nvPr/>
        </p:nvSpPr>
        <p:spPr>
          <a:xfrm>
            <a:off x="7687537" y="361863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14" name="Cubo 113"/>
          <p:cNvSpPr/>
          <p:nvPr/>
        </p:nvSpPr>
        <p:spPr>
          <a:xfrm>
            <a:off x="8335801" y="361863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15" name="Cubo 114"/>
          <p:cNvSpPr/>
          <p:nvPr/>
        </p:nvSpPr>
        <p:spPr>
          <a:xfrm>
            <a:off x="7596336" y="3618639"/>
            <a:ext cx="1021348" cy="766011"/>
          </a:xfrm>
          <a:prstGeom prst="cube">
            <a:avLst/>
          </a:prstGeom>
          <a:solidFill>
            <a:srgbClr val="C0C0C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tângulo 115"/>
              <p:cNvSpPr/>
              <p:nvPr/>
            </p:nvSpPr>
            <p:spPr>
              <a:xfrm>
                <a:off x="7786354" y="3213093"/>
                <a:ext cx="831329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/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tângulo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354" y="3213093"/>
                <a:ext cx="831329" cy="374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tângulo 116"/>
          <p:cNvSpPr/>
          <p:nvPr/>
        </p:nvSpPr>
        <p:spPr>
          <a:xfrm>
            <a:off x="2123729" y="675780"/>
            <a:ext cx="4783198" cy="2393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tângulo 117"/>
              <p:cNvSpPr/>
              <p:nvPr/>
            </p:nvSpPr>
            <p:spPr>
              <a:xfrm>
                <a:off x="2680610" y="1299374"/>
                <a:ext cx="833883" cy="374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tângulo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10" y="1299374"/>
                <a:ext cx="833883" cy="374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tângulo 118"/>
              <p:cNvSpPr/>
              <p:nvPr/>
            </p:nvSpPr>
            <p:spPr>
              <a:xfrm>
                <a:off x="5331302" y="1987844"/>
                <a:ext cx="638252" cy="355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tângulo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02" y="1987844"/>
                <a:ext cx="638252" cy="3558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Conector angulado 119"/>
          <p:cNvCxnSpPr>
            <a:stCxn id="140" idx="3"/>
            <a:endCxn id="151" idx="0"/>
          </p:cNvCxnSpPr>
          <p:nvPr/>
        </p:nvCxnSpPr>
        <p:spPr>
          <a:xfrm>
            <a:off x="3353461" y="772563"/>
            <a:ext cx="307163" cy="47592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137" idx="3"/>
            <a:endCxn id="152" idx="0"/>
          </p:cNvCxnSpPr>
          <p:nvPr/>
        </p:nvCxnSpPr>
        <p:spPr>
          <a:xfrm>
            <a:off x="3353461" y="874920"/>
            <a:ext cx="392378" cy="37357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do 121"/>
          <p:cNvCxnSpPr>
            <a:stCxn id="135" idx="3"/>
            <a:endCxn id="153" idx="0"/>
          </p:cNvCxnSpPr>
          <p:nvPr/>
        </p:nvCxnSpPr>
        <p:spPr>
          <a:xfrm>
            <a:off x="3353461" y="1079633"/>
            <a:ext cx="1149812" cy="16885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bo 122"/>
          <p:cNvSpPr/>
          <p:nvPr/>
        </p:nvSpPr>
        <p:spPr>
          <a:xfrm>
            <a:off x="5521802" y="2357282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24" name="Cubo 123"/>
          <p:cNvSpPr/>
          <p:nvPr/>
        </p:nvSpPr>
        <p:spPr>
          <a:xfrm>
            <a:off x="4863178" y="216577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25" name="Cubo 124"/>
          <p:cNvSpPr/>
          <p:nvPr/>
        </p:nvSpPr>
        <p:spPr>
          <a:xfrm>
            <a:off x="5974317" y="216577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tângulo 125"/>
              <p:cNvSpPr/>
              <p:nvPr/>
            </p:nvSpPr>
            <p:spPr>
              <a:xfrm>
                <a:off x="2137970" y="2333965"/>
                <a:ext cx="1044516" cy="339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Retângulo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70" y="2333965"/>
                <a:ext cx="1044516" cy="339388"/>
              </a:xfrm>
              <a:prstGeom prst="rect">
                <a:avLst/>
              </a:prstGeom>
              <a:blipFill rotWithShape="1">
                <a:blip r:embed="rId5"/>
                <a:stretch>
                  <a:fillRect r="-13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tângulo 126"/>
              <p:cNvSpPr/>
              <p:nvPr/>
            </p:nvSpPr>
            <p:spPr>
              <a:xfrm>
                <a:off x="4546565" y="1227733"/>
                <a:ext cx="1393587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Retângulo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65" y="1227733"/>
                <a:ext cx="1393587" cy="6116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tângulo 127"/>
              <p:cNvSpPr/>
              <p:nvPr/>
            </p:nvSpPr>
            <p:spPr>
              <a:xfrm>
                <a:off x="5066339" y="670968"/>
                <a:ext cx="1881925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Retângulo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39" y="670968"/>
                <a:ext cx="1881925" cy="61164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128"/>
              <p:cNvSpPr txBox="1"/>
              <p:nvPr/>
            </p:nvSpPr>
            <p:spPr>
              <a:xfrm>
                <a:off x="4481812" y="2018546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12" y="2018546"/>
                <a:ext cx="590675" cy="539571"/>
              </a:xfrm>
              <a:prstGeom prst="rect">
                <a:avLst/>
              </a:prstGeom>
              <a:blipFill rotWithShape="1">
                <a:blip r:embed="rId8"/>
                <a:stretch>
                  <a:fillRect l="-80412" t="-115730" r="-87629" b="-1629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ector de seta reta 129"/>
          <p:cNvCxnSpPr>
            <a:stCxn id="200" idx="2"/>
            <a:endCxn id="124" idx="0"/>
          </p:cNvCxnSpPr>
          <p:nvPr/>
        </p:nvCxnSpPr>
        <p:spPr>
          <a:xfrm>
            <a:off x="5096445" y="1780101"/>
            <a:ext cx="3014" cy="3856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/>
          <p:nvPr/>
        </p:nvCxnSpPr>
        <p:spPr>
          <a:xfrm>
            <a:off x="4451151" y="2548785"/>
            <a:ext cx="4120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/>
          <p:cNvCxnSpPr/>
          <p:nvPr/>
        </p:nvCxnSpPr>
        <p:spPr>
          <a:xfrm>
            <a:off x="5145061" y="2548785"/>
            <a:ext cx="376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/>
          <p:nvPr/>
        </p:nvCxnSpPr>
        <p:spPr>
          <a:xfrm>
            <a:off x="5700500" y="2548785"/>
            <a:ext cx="2738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tângulo 133"/>
              <p:cNvSpPr/>
              <p:nvPr/>
            </p:nvSpPr>
            <p:spPr>
              <a:xfrm>
                <a:off x="5126398" y="2119054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Retângulo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98" y="2119054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tângulo 134"/>
          <p:cNvSpPr/>
          <p:nvPr/>
        </p:nvSpPr>
        <p:spPr>
          <a:xfrm flipV="1">
            <a:off x="3067825" y="1028497"/>
            <a:ext cx="285638" cy="10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3104225" y="982811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*</a:t>
            </a:r>
            <a:endParaRPr lang="pt-BR" sz="1600" dirty="0"/>
          </a:p>
        </p:txBody>
      </p:sp>
      <p:sp>
        <p:nvSpPr>
          <p:cNvPr id="137" name="Retângulo 136"/>
          <p:cNvSpPr/>
          <p:nvPr/>
        </p:nvSpPr>
        <p:spPr>
          <a:xfrm flipV="1">
            <a:off x="3067825" y="823784"/>
            <a:ext cx="285638" cy="10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38" name="CaixaDeTexto 137"/>
          <p:cNvSpPr txBox="1"/>
          <p:nvPr/>
        </p:nvSpPr>
        <p:spPr>
          <a:xfrm>
            <a:off x="3102805" y="777618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*</a:t>
            </a:r>
            <a:endParaRPr lang="pt-BR" sz="1600" dirty="0"/>
          </a:p>
        </p:txBody>
      </p:sp>
      <p:grpSp>
        <p:nvGrpSpPr>
          <p:cNvPr id="139" name="Grupo 138"/>
          <p:cNvGrpSpPr/>
          <p:nvPr/>
        </p:nvGrpSpPr>
        <p:grpSpPr>
          <a:xfrm>
            <a:off x="3067825" y="670968"/>
            <a:ext cx="323658" cy="338554"/>
            <a:chOff x="2555776" y="188640"/>
            <a:chExt cx="456326" cy="477328"/>
          </a:xfrm>
          <a:noFill/>
        </p:grpSpPr>
        <p:sp>
          <p:nvSpPr>
            <p:cNvPr id="140" name="Retângulo 139"/>
            <p:cNvSpPr/>
            <p:nvPr/>
          </p:nvSpPr>
          <p:spPr>
            <a:xfrm flipV="1">
              <a:off x="2555776" y="259783"/>
              <a:ext cx="402722" cy="144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tx1"/>
                </a:solidFill>
              </a:endParaRP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2607096" y="188640"/>
              <a:ext cx="405006" cy="47732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*</a:t>
              </a:r>
              <a:endParaRPr lang="pt-BR" sz="1600" dirty="0"/>
            </a:p>
          </p:txBody>
        </p:sp>
      </p:grpSp>
      <p:sp>
        <p:nvSpPr>
          <p:cNvPr id="142" name="Retângulo 141"/>
          <p:cNvSpPr/>
          <p:nvPr/>
        </p:nvSpPr>
        <p:spPr>
          <a:xfrm flipV="1">
            <a:off x="3067823" y="926141"/>
            <a:ext cx="285638" cy="10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43" name="CaixaDeTexto 142"/>
          <p:cNvSpPr txBox="1"/>
          <p:nvPr/>
        </p:nvSpPr>
        <p:spPr>
          <a:xfrm>
            <a:off x="3068517" y="786790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tângulo 143"/>
              <p:cNvSpPr/>
              <p:nvPr/>
            </p:nvSpPr>
            <p:spPr>
              <a:xfrm>
                <a:off x="1967012" y="2624013"/>
                <a:ext cx="13769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=1, …,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4" name="Retângulo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12" y="2624013"/>
                <a:ext cx="137690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Cubo 144"/>
          <p:cNvSpPr/>
          <p:nvPr/>
        </p:nvSpPr>
        <p:spPr>
          <a:xfrm>
            <a:off x="3324326" y="2165780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6" name="Cubo 145"/>
          <p:cNvSpPr/>
          <p:nvPr/>
        </p:nvSpPr>
        <p:spPr>
          <a:xfrm>
            <a:off x="3415527" y="2165780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7" name="Cubo 146"/>
          <p:cNvSpPr/>
          <p:nvPr/>
        </p:nvSpPr>
        <p:spPr>
          <a:xfrm>
            <a:off x="4169913" y="2165780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8" name="Cubo 147"/>
          <p:cNvSpPr/>
          <p:nvPr/>
        </p:nvSpPr>
        <p:spPr>
          <a:xfrm>
            <a:off x="3321432" y="2165780"/>
            <a:ext cx="1129720" cy="766011"/>
          </a:xfrm>
          <a:prstGeom prst="cube">
            <a:avLst/>
          </a:prstGeom>
          <a:solidFill>
            <a:srgbClr val="C0C0C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7981852" y="3832367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3756681" y="2401734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51" name="Cubo 150"/>
          <p:cNvSpPr/>
          <p:nvPr/>
        </p:nvSpPr>
        <p:spPr>
          <a:xfrm>
            <a:off x="3522960" y="1248493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2" name="Cubo 151"/>
          <p:cNvSpPr/>
          <p:nvPr/>
        </p:nvSpPr>
        <p:spPr>
          <a:xfrm>
            <a:off x="3608174" y="1248493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3" name="Cubo 152"/>
          <p:cNvSpPr/>
          <p:nvPr/>
        </p:nvSpPr>
        <p:spPr>
          <a:xfrm>
            <a:off x="4365609" y="1248493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4" name="Cubo 153"/>
          <p:cNvSpPr/>
          <p:nvPr/>
        </p:nvSpPr>
        <p:spPr>
          <a:xfrm>
            <a:off x="3522960" y="1248493"/>
            <a:ext cx="1021348" cy="383006"/>
          </a:xfrm>
          <a:prstGeom prst="cube">
            <a:avLst/>
          </a:prstGeom>
          <a:solidFill>
            <a:srgbClr val="C0C0C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5" name="CaixaDeTexto 154"/>
          <p:cNvSpPr txBox="1"/>
          <p:nvPr/>
        </p:nvSpPr>
        <p:spPr>
          <a:xfrm>
            <a:off x="3919601" y="1310870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tângulo 155"/>
              <p:cNvSpPr/>
              <p:nvPr/>
            </p:nvSpPr>
            <p:spPr>
              <a:xfrm>
                <a:off x="573138" y="1519566"/>
                <a:ext cx="843746" cy="34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/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Retângulo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8" y="1519566"/>
                <a:ext cx="843746" cy="3429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Cubo 156"/>
          <p:cNvSpPr/>
          <p:nvPr/>
        </p:nvSpPr>
        <p:spPr>
          <a:xfrm>
            <a:off x="395536" y="1893834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8" name="Cubo 157"/>
          <p:cNvSpPr/>
          <p:nvPr/>
        </p:nvSpPr>
        <p:spPr>
          <a:xfrm>
            <a:off x="486737" y="1893834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9" name="Cubo 158"/>
          <p:cNvSpPr/>
          <p:nvPr/>
        </p:nvSpPr>
        <p:spPr>
          <a:xfrm>
            <a:off x="1135002" y="1893834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0" name="Cubo 159"/>
          <p:cNvSpPr/>
          <p:nvPr/>
        </p:nvSpPr>
        <p:spPr>
          <a:xfrm>
            <a:off x="395536" y="1893834"/>
            <a:ext cx="1021348" cy="766011"/>
          </a:xfrm>
          <a:prstGeom prst="cube">
            <a:avLst/>
          </a:prstGeom>
          <a:solidFill>
            <a:srgbClr val="C0C0C0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1" name="CaixaDeTexto 160"/>
          <p:cNvSpPr txBox="1"/>
          <p:nvPr/>
        </p:nvSpPr>
        <p:spPr>
          <a:xfrm>
            <a:off x="768619" y="2119054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7082354" y="3723878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cxnSp>
        <p:nvCxnSpPr>
          <p:cNvPr id="163" name="Conector angulado 162"/>
          <p:cNvCxnSpPr>
            <a:stCxn id="203" idx="3"/>
            <a:endCxn id="112" idx="0"/>
          </p:cNvCxnSpPr>
          <p:nvPr/>
        </p:nvCxnSpPr>
        <p:spPr>
          <a:xfrm>
            <a:off x="6768569" y="2550362"/>
            <a:ext cx="1064048" cy="106827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do 163"/>
          <p:cNvCxnSpPr>
            <a:stCxn id="158" idx="0"/>
            <a:endCxn id="137" idx="1"/>
          </p:cNvCxnSpPr>
          <p:nvPr/>
        </p:nvCxnSpPr>
        <p:spPr>
          <a:xfrm rot="5400000" flipH="1" flipV="1">
            <a:off x="1385963" y="211975"/>
            <a:ext cx="1018915" cy="234480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do 164"/>
          <p:cNvCxnSpPr>
            <a:stCxn id="159" idx="0"/>
            <a:endCxn id="135" idx="1"/>
          </p:cNvCxnSpPr>
          <p:nvPr/>
        </p:nvCxnSpPr>
        <p:spPr>
          <a:xfrm rot="5400000" flipH="1" flipV="1">
            <a:off x="1812452" y="638463"/>
            <a:ext cx="814202" cy="169654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do 165"/>
          <p:cNvCxnSpPr>
            <a:stCxn id="157" idx="0"/>
            <a:endCxn id="140" idx="1"/>
          </p:cNvCxnSpPr>
          <p:nvPr/>
        </p:nvCxnSpPr>
        <p:spPr>
          <a:xfrm rot="5400000" flipH="1" flipV="1">
            <a:off x="1289185" y="115196"/>
            <a:ext cx="1121271" cy="243600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tângulo 166"/>
          <p:cNvSpPr/>
          <p:nvPr/>
        </p:nvSpPr>
        <p:spPr>
          <a:xfrm>
            <a:off x="2130136" y="3821350"/>
            <a:ext cx="4776790" cy="34649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/>
              </a:solidFill>
            </a:endParaRPr>
          </a:p>
        </p:txBody>
      </p:sp>
      <p:cxnSp>
        <p:nvCxnSpPr>
          <p:cNvPr id="168" name="Conector angulado 167"/>
          <p:cNvCxnSpPr>
            <a:stCxn id="173" idx="3"/>
            <a:endCxn id="113" idx="0"/>
          </p:cNvCxnSpPr>
          <p:nvPr/>
        </p:nvCxnSpPr>
        <p:spPr>
          <a:xfrm>
            <a:off x="6906926" y="3424791"/>
            <a:ext cx="1016892" cy="19384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ixaDeTexto 168"/>
          <p:cNvSpPr txBox="1"/>
          <p:nvPr/>
        </p:nvSpPr>
        <p:spPr>
          <a:xfrm>
            <a:off x="4224666" y="3520048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sp>
        <p:nvSpPr>
          <p:cNvPr id="170" name="CaixaDeTexto 169"/>
          <p:cNvSpPr txBox="1"/>
          <p:nvPr/>
        </p:nvSpPr>
        <p:spPr>
          <a:xfrm>
            <a:off x="2130136" y="1845716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latin typeface="Cambria Math" pitchFamily="18" charset="0"/>
                <a:ea typeface="Cambria Math" pitchFamily="18" charset="0"/>
              </a:rPr>
              <a:t>k=1</a:t>
            </a:r>
            <a:endParaRPr lang="pt-BR" sz="1600" b="1" i="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tângulo 170"/>
              <p:cNvSpPr/>
              <p:nvPr/>
            </p:nvSpPr>
            <p:spPr>
              <a:xfrm>
                <a:off x="3206777" y="3255097"/>
                <a:ext cx="748538" cy="339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Retâ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77" y="3255097"/>
                <a:ext cx="748538" cy="33938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tângulo 171"/>
              <p:cNvSpPr/>
              <p:nvPr/>
            </p:nvSpPr>
            <p:spPr>
              <a:xfrm>
                <a:off x="4481812" y="3196247"/>
                <a:ext cx="2085956" cy="470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Retângulo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12" y="3196247"/>
                <a:ext cx="2085956" cy="470322"/>
              </a:xfrm>
              <a:prstGeom prst="rect">
                <a:avLst/>
              </a:prstGeom>
              <a:blipFill rotWithShape="1">
                <a:blip r:embed="rId13"/>
                <a:stretch>
                  <a:fillRect l="-22515" t="-133766" b="-2038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tângulo 172"/>
          <p:cNvSpPr/>
          <p:nvPr/>
        </p:nvSpPr>
        <p:spPr>
          <a:xfrm>
            <a:off x="2124458" y="3144193"/>
            <a:ext cx="4782468" cy="5611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74" name="CaixaDeTexto 173"/>
          <p:cNvSpPr txBox="1"/>
          <p:nvPr/>
        </p:nvSpPr>
        <p:spPr>
          <a:xfrm>
            <a:off x="2172058" y="3270903"/>
            <a:ext cx="506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b="1" i="1" dirty="0" smtClean="0">
                <a:latin typeface="Cambria Math" pitchFamily="18" charset="0"/>
                <a:ea typeface="Cambria Math" pitchFamily="18" charset="0"/>
              </a:rPr>
              <a:t>k=2</a:t>
            </a:r>
            <a:endParaRPr lang="pt-BR" sz="1400" b="1" i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5" name="Conector angulado 174"/>
          <p:cNvCxnSpPr>
            <a:stCxn id="159" idx="3"/>
            <a:endCxn id="186" idx="1"/>
          </p:cNvCxnSpPr>
          <p:nvPr/>
        </p:nvCxnSpPr>
        <p:spPr>
          <a:xfrm rot="16200000" flipH="1">
            <a:off x="596830" y="3243617"/>
            <a:ext cx="2111401" cy="9438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do 175"/>
          <p:cNvCxnSpPr>
            <a:stCxn id="158" idx="3"/>
            <a:endCxn id="173" idx="1"/>
          </p:cNvCxnSpPr>
          <p:nvPr/>
        </p:nvCxnSpPr>
        <p:spPr>
          <a:xfrm rot="16200000" flipH="1">
            <a:off x="945925" y="2246258"/>
            <a:ext cx="764946" cy="15921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do 176"/>
          <p:cNvCxnSpPr>
            <a:stCxn id="157" idx="3"/>
            <a:endCxn id="192" idx="1"/>
          </p:cNvCxnSpPr>
          <p:nvPr/>
        </p:nvCxnSpPr>
        <p:spPr>
          <a:xfrm rot="16200000" flipH="1">
            <a:off x="994525" y="2106456"/>
            <a:ext cx="576545" cy="168332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tângulo 177"/>
              <p:cNvSpPr/>
              <p:nvPr/>
            </p:nvSpPr>
            <p:spPr>
              <a:xfrm>
                <a:off x="6798406" y="559493"/>
                <a:ext cx="2345594" cy="34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1600" b="0" dirty="0" smtClean="0">
                    <a:solidFill>
                      <a:schemeClr val="tx1"/>
                    </a:solidFill>
                  </a:rPr>
                  <a:t>Camada </a:t>
                </a:r>
                <a:r>
                  <a:rPr lang="pt-BR" sz="1600" b="0" dirty="0" err="1" smtClean="0">
                    <a:solidFill>
                      <a:schemeClr val="tx1"/>
                    </a:solidFill>
                  </a:rPr>
                  <a:t>convolucional</a:t>
                </a:r>
                <a:r>
                  <a:rPr lang="pt-BR" sz="16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/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endParaRPr lang="pt-BR" sz="1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8" name="Retângulo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06" y="559493"/>
                <a:ext cx="2345594" cy="342979"/>
              </a:xfrm>
              <a:prstGeom prst="rect">
                <a:avLst/>
              </a:prstGeom>
              <a:blipFill rotWithShape="1">
                <a:blip r:embed="rId14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ector angulado 178"/>
          <p:cNvCxnSpPr>
            <a:stCxn id="159" idx="3"/>
            <a:endCxn id="191" idx="1"/>
          </p:cNvCxnSpPr>
          <p:nvPr/>
        </p:nvCxnSpPr>
        <p:spPr>
          <a:xfrm rot="16200000" flipH="1">
            <a:off x="1175856" y="2664591"/>
            <a:ext cx="953348" cy="9438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do 179"/>
          <p:cNvCxnSpPr>
            <a:stCxn id="158" idx="3"/>
            <a:endCxn id="187" idx="1"/>
          </p:cNvCxnSpPr>
          <p:nvPr/>
        </p:nvCxnSpPr>
        <p:spPr>
          <a:xfrm rot="16200000" flipH="1">
            <a:off x="366899" y="2825284"/>
            <a:ext cx="1922999" cy="15921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do 180"/>
          <p:cNvCxnSpPr>
            <a:stCxn id="157" idx="3"/>
            <a:endCxn id="189" idx="1"/>
          </p:cNvCxnSpPr>
          <p:nvPr/>
        </p:nvCxnSpPr>
        <p:spPr>
          <a:xfrm rot="16200000" flipH="1">
            <a:off x="415498" y="2685483"/>
            <a:ext cx="1734598" cy="168332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do 181"/>
          <p:cNvCxnSpPr>
            <a:stCxn id="187" idx="3"/>
            <a:endCxn id="114" idx="3"/>
          </p:cNvCxnSpPr>
          <p:nvPr/>
        </p:nvCxnSpPr>
        <p:spPr>
          <a:xfrm flipV="1">
            <a:off x="6906926" y="4384650"/>
            <a:ext cx="1474476" cy="19819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tângulo 182"/>
              <p:cNvSpPr/>
              <p:nvPr/>
            </p:nvSpPr>
            <p:spPr>
              <a:xfrm>
                <a:off x="3206777" y="4413150"/>
                <a:ext cx="769378" cy="338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3" name="Retângulo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77" y="4413150"/>
                <a:ext cx="769378" cy="33836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tângulo 183"/>
              <p:cNvSpPr/>
              <p:nvPr/>
            </p:nvSpPr>
            <p:spPr>
              <a:xfrm>
                <a:off x="4481812" y="4354300"/>
                <a:ext cx="2095574" cy="470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𝑵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pt-B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Retângulo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12" y="4354300"/>
                <a:ext cx="2095574" cy="470322"/>
              </a:xfrm>
              <a:prstGeom prst="rect">
                <a:avLst/>
              </a:prstGeom>
              <a:blipFill rotWithShape="1">
                <a:blip r:embed="rId16"/>
                <a:stretch>
                  <a:fillRect l="-22384" t="-133766" b="-2038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tângulo 184"/>
          <p:cNvSpPr/>
          <p:nvPr/>
        </p:nvSpPr>
        <p:spPr>
          <a:xfrm>
            <a:off x="2124458" y="4486111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86" name="Retângulo 185"/>
          <p:cNvSpPr/>
          <p:nvPr/>
        </p:nvSpPr>
        <p:spPr>
          <a:xfrm>
            <a:off x="2124458" y="4679049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87" name="Retângulo 186"/>
          <p:cNvSpPr/>
          <p:nvPr/>
        </p:nvSpPr>
        <p:spPr>
          <a:xfrm>
            <a:off x="2124458" y="4302246"/>
            <a:ext cx="4782468" cy="5611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88" name="CaixaDeTexto 187"/>
          <p:cNvSpPr txBox="1"/>
          <p:nvPr/>
        </p:nvSpPr>
        <p:spPr>
          <a:xfrm>
            <a:off x="2172058" y="4428956"/>
            <a:ext cx="5293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b="1" i="1" dirty="0" smtClean="0">
                <a:latin typeface="Cambria Math" pitchFamily="18" charset="0"/>
                <a:ea typeface="Cambria Math" pitchFamily="18" charset="0"/>
              </a:rPr>
              <a:t>k=N</a:t>
            </a:r>
            <a:endParaRPr lang="pt-BR" sz="1400" b="1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9" name="Retângulo 188"/>
          <p:cNvSpPr/>
          <p:nvPr/>
        </p:nvSpPr>
        <p:spPr>
          <a:xfrm>
            <a:off x="2124458" y="4302246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90" name="Retângulo 189"/>
          <p:cNvSpPr/>
          <p:nvPr/>
        </p:nvSpPr>
        <p:spPr>
          <a:xfrm>
            <a:off x="2124458" y="3328058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91" name="Retângulo 190"/>
          <p:cNvSpPr/>
          <p:nvPr/>
        </p:nvSpPr>
        <p:spPr>
          <a:xfrm>
            <a:off x="2124458" y="3520996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92" name="Retângulo 191"/>
          <p:cNvSpPr/>
          <p:nvPr/>
        </p:nvSpPr>
        <p:spPr>
          <a:xfrm>
            <a:off x="2124458" y="3144193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93" name="CaixaDeTexto 192"/>
          <p:cNvSpPr txBox="1"/>
          <p:nvPr/>
        </p:nvSpPr>
        <p:spPr>
          <a:xfrm>
            <a:off x="1652531" y="3306966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94" name="CaixaDeTexto 193"/>
          <p:cNvSpPr txBox="1"/>
          <p:nvPr/>
        </p:nvSpPr>
        <p:spPr>
          <a:xfrm>
            <a:off x="1652531" y="4469663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cxnSp>
        <p:nvCxnSpPr>
          <p:cNvPr id="195" name="Conector de seta reta 194"/>
          <p:cNvCxnSpPr>
            <a:stCxn id="152" idx="3"/>
            <a:endCxn id="146" idx="0"/>
          </p:cNvCxnSpPr>
          <p:nvPr/>
        </p:nvCxnSpPr>
        <p:spPr>
          <a:xfrm>
            <a:off x="3649208" y="1631499"/>
            <a:ext cx="2600" cy="5342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de seta reta 195"/>
          <p:cNvCxnSpPr>
            <a:stCxn id="153" idx="3"/>
            <a:endCxn id="147" idx="0"/>
          </p:cNvCxnSpPr>
          <p:nvPr/>
        </p:nvCxnSpPr>
        <p:spPr>
          <a:xfrm flipH="1">
            <a:off x="4406194" y="1631499"/>
            <a:ext cx="449" cy="5342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de seta reta 196"/>
          <p:cNvCxnSpPr>
            <a:stCxn id="151" idx="3"/>
            <a:endCxn id="145" idx="0"/>
          </p:cNvCxnSpPr>
          <p:nvPr/>
        </p:nvCxnSpPr>
        <p:spPr>
          <a:xfrm flipH="1">
            <a:off x="3560607" y="1631499"/>
            <a:ext cx="3387" cy="5342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tângulo 197"/>
          <p:cNvSpPr/>
          <p:nvPr/>
        </p:nvSpPr>
        <p:spPr>
          <a:xfrm>
            <a:off x="5752706" y="670968"/>
            <a:ext cx="914400" cy="493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9" name="Conector de seta reta 198"/>
          <p:cNvCxnSpPr>
            <a:stCxn id="198" idx="2"/>
            <a:endCxn id="125" idx="0"/>
          </p:cNvCxnSpPr>
          <p:nvPr/>
        </p:nvCxnSpPr>
        <p:spPr>
          <a:xfrm>
            <a:off x="6209906" y="1164062"/>
            <a:ext cx="692" cy="10017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ângulo 199"/>
          <p:cNvSpPr/>
          <p:nvPr/>
        </p:nvSpPr>
        <p:spPr>
          <a:xfrm>
            <a:off x="4639245" y="1287007"/>
            <a:ext cx="914400" cy="493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1" name="Conector de seta reta 200"/>
          <p:cNvCxnSpPr>
            <a:endCxn id="203" idx="1"/>
          </p:cNvCxnSpPr>
          <p:nvPr/>
        </p:nvCxnSpPr>
        <p:spPr>
          <a:xfrm>
            <a:off x="6256199" y="2548785"/>
            <a:ext cx="188370" cy="15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/>
          <p:cNvGrpSpPr/>
          <p:nvPr/>
        </p:nvGrpSpPr>
        <p:grpSpPr>
          <a:xfrm>
            <a:off x="6441281" y="2385208"/>
            <a:ext cx="327288" cy="327154"/>
            <a:chOff x="6441281" y="2383631"/>
            <a:chExt cx="327288" cy="327154"/>
          </a:xfrm>
        </p:grpSpPr>
        <p:sp>
          <p:nvSpPr>
            <p:cNvPr id="203" name="Retângulo 202"/>
            <p:cNvSpPr/>
            <p:nvPr/>
          </p:nvSpPr>
          <p:spPr>
            <a:xfrm>
              <a:off x="6444569" y="2386785"/>
              <a:ext cx="324000" cy="324000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orma livre 203"/>
            <p:cNvSpPr/>
            <p:nvPr/>
          </p:nvSpPr>
          <p:spPr>
            <a:xfrm>
              <a:off x="6441281" y="2383631"/>
              <a:ext cx="326232" cy="164307"/>
            </a:xfrm>
            <a:custGeom>
              <a:avLst/>
              <a:gdLst>
                <a:gd name="connsiteX0" fmla="*/ 0 w 326232"/>
                <a:gd name="connsiteY0" fmla="*/ 164307 h 164307"/>
                <a:gd name="connsiteX1" fmla="*/ 166688 w 326232"/>
                <a:gd name="connsiteY1" fmla="*/ 161925 h 164307"/>
                <a:gd name="connsiteX2" fmla="*/ 326232 w 326232"/>
                <a:gd name="connsiteY2" fmla="*/ 0 h 16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232" h="164307">
                  <a:moveTo>
                    <a:pt x="0" y="164307"/>
                  </a:moveTo>
                  <a:lnTo>
                    <a:pt x="166688" y="161925"/>
                  </a:lnTo>
                  <a:lnTo>
                    <a:pt x="326232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5" name="Retângulo 204"/>
          <p:cNvSpPr/>
          <p:nvPr/>
        </p:nvSpPr>
        <p:spPr>
          <a:xfrm>
            <a:off x="6333594" y="2142068"/>
            <a:ext cx="5426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0" dirty="0" err="1" smtClean="0">
                <a:solidFill>
                  <a:schemeClr val="tx1"/>
                </a:solidFill>
              </a:rPr>
              <a:t>ReLu</a:t>
            </a:r>
            <a:endParaRPr lang="pt-BR" sz="1050" i="1" dirty="0">
              <a:solidFill>
                <a:schemeClr val="tx1"/>
              </a:solidFill>
            </a:endParaRPr>
          </a:p>
        </p:txBody>
      </p:sp>
      <p:grpSp>
        <p:nvGrpSpPr>
          <p:cNvPr id="206" name="Grupo 205"/>
          <p:cNvGrpSpPr/>
          <p:nvPr/>
        </p:nvGrpSpPr>
        <p:grpSpPr>
          <a:xfrm>
            <a:off x="6560148" y="3286143"/>
            <a:ext cx="260454" cy="260348"/>
            <a:chOff x="6441281" y="2383631"/>
            <a:chExt cx="327288" cy="327154"/>
          </a:xfrm>
        </p:grpSpPr>
        <p:sp>
          <p:nvSpPr>
            <p:cNvPr id="207" name="Retângulo 206"/>
            <p:cNvSpPr/>
            <p:nvPr/>
          </p:nvSpPr>
          <p:spPr>
            <a:xfrm>
              <a:off x="6444569" y="2386785"/>
              <a:ext cx="324000" cy="324000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Forma livre 207"/>
            <p:cNvSpPr/>
            <p:nvPr/>
          </p:nvSpPr>
          <p:spPr>
            <a:xfrm>
              <a:off x="6441281" y="2383631"/>
              <a:ext cx="326232" cy="164307"/>
            </a:xfrm>
            <a:custGeom>
              <a:avLst/>
              <a:gdLst>
                <a:gd name="connsiteX0" fmla="*/ 0 w 326232"/>
                <a:gd name="connsiteY0" fmla="*/ 164307 h 164307"/>
                <a:gd name="connsiteX1" fmla="*/ 166688 w 326232"/>
                <a:gd name="connsiteY1" fmla="*/ 161925 h 164307"/>
                <a:gd name="connsiteX2" fmla="*/ 326232 w 326232"/>
                <a:gd name="connsiteY2" fmla="*/ 0 h 16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232" h="164307">
                  <a:moveTo>
                    <a:pt x="0" y="164307"/>
                  </a:moveTo>
                  <a:lnTo>
                    <a:pt x="166688" y="161925"/>
                  </a:lnTo>
                  <a:lnTo>
                    <a:pt x="326232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9" name="Grupo 208"/>
          <p:cNvGrpSpPr/>
          <p:nvPr/>
        </p:nvGrpSpPr>
        <p:grpSpPr>
          <a:xfrm>
            <a:off x="6560148" y="4448133"/>
            <a:ext cx="260454" cy="260348"/>
            <a:chOff x="6441281" y="2383631"/>
            <a:chExt cx="327288" cy="327154"/>
          </a:xfrm>
        </p:grpSpPr>
        <p:sp>
          <p:nvSpPr>
            <p:cNvPr id="210" name="Retângulo 209"/>
            <p:cNvSpPr/>
            <p:nvPr/>
          </p:nvSpPr>
          <p:spPr>
            <a:xfrm>
              <a:off x="6444569" y="2386785"/>
              <a:ext cx="324000" cy="324000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 210"/>
            <p:cNvSpPr/>
            <p:nvPr/>
          </p:nvSpPr>
          <p:spPr>
            <a:xfrm>
              <a:off x="6441281" y="2383631"/>
              <a:ext cx="326232" cy="164307"/>
            </a:xfrm>
            <a:custGeom>
              <a:avLst/>
              <a:gdLst>
                <a:gd name="connsiteX0" fmla="*/ 0 w 326232"/>
                <a:gd name="connsiteY0" fmla="*/ 164307 h 164307"/>
                <a:gd name="connsiteX1" fmla="*/ 166688 w 326232"/>
                <a:gd name="connsiteY1" fmla="*/ 161925 h 164307"/>
                <a:gd name="connsiteX2" fmla="*/ 326232 w 326232"/>
                <a:gd name="connsiteY2" fmla="*/ 0 h 16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232" h="164307">
                  <a:moveTo>
                    <a:pt x="0" y="164307"/>
                  </a:moveTo>
                  <a:lnTo>
                    <a:pt x="166688" y="161925"/>
                  </a:lnTo>
                  <a:lnTo>
                    <a:pt x="326232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12" name="Conector reto 211"/>
          <p:cNvCxnSpPr/>
          <p:nvPr/>
        </p:nvCxnSpPr>
        <p:spPr>
          <a:xfrm>
            <a:off x="7596336" y="4657305"/>
            <a:ext cx="8298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ângulo 212"/>
          <p:cNvSpPr/>
          <p:nvPr/>
        </p:nvSpPr>
        <p:spPr>
          <a:xfrm>
            <a:off x="7596336" y="4651849"/>
            <a:ext cx="831600" cy="23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BR" sz="1100" i="1" dirty="0" smtClean="0">
                <a:solidFill>
                  <a:schemeClr val="tx1"/>
                </a:solidFill>
              </a:rPr>
              <a:t>N</a:t>
            </a:r>
            <a:r>
              <a:rPr lang="pt-BR" sz="1100" dirty="0" smtClean="0">
                <a:solidFill>
                  <a:schemeClr val="tx1"/>
                </a:solidFill>
              </a:rPr>
              <a:t> canais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</a:t>
            </a:r>
            <a:r>
              <a:rPr lang="pt-BR" dirty="0" err="1" smtClean="0"/>
              <a:t>pooling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6" name="Tabe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14730"/>
              </p:ext>
            </p:extLst>
          </p:nvPr>
        </p:nvGraphicFramePr>
        <p:xfrm>
          <a:off x="1694235" y="935165"/>
          <a:ext cx="1464904" cy="146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226"/>
                <a:gridCol w="366226"/>
                <a:gridCol w="366226"/>
                <a:gridCol w="366226"/>
              </a:tblGrid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  <a:endParaRPr lang="pt-B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0,6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  <a:endParaRPr lang="pt-B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0,9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7" name="Tabe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6395"/>
              </p:ext>
            </p:extLst>
          </p:nvPr>
        </p:nvGraphicFramePr>
        <p:xfrm>
          <a:off x="1684537" y="3093617"/>
          <a:ext cx="1464904" cy="146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226"/>
                <a:gridCol w="366226"/>
                <a:gridCol w="366226"/>
                <a:gridCol w="366226"/>
              </a:tblGrid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0,6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0,9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8" name="Tabe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40221"/>
              </p:ext>
            </p:extLst>
          </p:nvPr>
        </p:nvGraphicFramePr>
        <p:xfrm>
          <a:off x="6742611" y="3459843"/>
          <a:ext cx="732452" cy="732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226"/>
                <a:gridCol w="366226"/>
              </a:tblGrid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9" name="Tabela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46750"/>
              </p:ext>
            </p:extLst>
          </p:nvPr>
        </p:nvGraphicFramePr>
        <p:xfrm>
          <a:off x="6742611" y="1301391"/>
          <a:ext cx="732452" cy="732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226"/>
                <a:gridCol w="366226"/>
              </a:tblGrid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0,7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6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0,9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82" marR="42282" marT="42282" marB="42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0" name="Retângulo 69"/>
          <p:cNvSpPr/>
          <p:nvPr/>
        </p:nvSpPr>
        <p:spPr>
          <a:xfrm>
            <a:off x="4212494" y="1331242"/>
            <a:ext cx="1483396" cy="672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Max-</a:t>
            </a:r>
            <a:r>
              <a:rPr lang="pt-BR" sz="1200" b="1" dirty="0" err="1" smtClean="0">
                <a:solidFill>
                  <a:schemeClr val="tx1"/>
                </a:solidFill>
              </a:rPr>
              <a:t>pooling</a:t>
            </a:r>
            <a:endParaRPr lang="pt-BR" sz="12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(2 x 2)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4207645" y="3489694"/>
            <a:ext cx="1483396" cy="672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tx1"/>
                </a:solidFill>
              </a:rPr>
              <a:t>Average-pooling</a:t>
            </a:r>
            <a:endParaRPr lang="pt-BR" sz="12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(2 x 2)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72" name="Cubo 71"/>
          <p:cNvSpPr/>
          <p:nvPr/>
        </p:nvSpPr>
        <p:spPr>
          <a:xfrm rot="16200000">
            <a:off x="1395726" y="643037"/>
            <a:ext cx="1763450" cy="1750613"/>
          </a:xfrm>
          <a:prstGeom prst="cube">
            <a:avLst>
              <a:gd name="adj" fmla="val 163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>
            <a:off x="1355846" y="2171755"/>
            <a:ext cx="277542" cy="2761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1355846" y="2171755"/>
            <a:ext cx="277542" cy="2761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2259065" y="2421453"/>
            <a:ext cx="3257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Cambria Math" pitchFamily="18" charset="0"/>
                <a:ea typeface="Cambria Math" pitchFamily="18" charset="0"/>
              </a:rPr>
              <a:t>W</a:t>
            </a:r>
            <a:endParaRPr lang="pt-BR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1077956" y="1233296"/>
            <a:ext cx="284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i="1" dirty="0" smtClean="0">
                <a:latin typeface="Cambria Math" pitchFamily="18" charset="0"/>
                <a:ea typeface="Cambria Math" pitchFamily="18" charset="0"/>
              </a:rPr>
              <a:t>H</a:t>
            </a:r>
            <a:endParaRPr lang="pt-BR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1255551" y="2259170"/>
            <a:ext cx="280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D</a:t>
            </a:r>
            <a:endParaRPr lang="pt-BR" sz="1400" i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8" name="Conector de seta reta 77"/>
          <p:cNvCxnSpPr/>
          <p:nvPr/>
        </p:nvCxnSpPr>
        <p:spPr>
          <a:xfrm>
            <a:off x="1691103" y="2472069"/>
            <a:ext cx="146165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1403889" y="636618"/>
            <a:ext cx="283964" cy="1770010"/>
            <a:chOff x="1764506" y="627534"/>
            <a:chExt cx="283964" cy="1770010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1858962" y="725537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>
              <a:off x="1953418" y="823540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1764506" y="627534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>
              <a:off x="2047875" y="921544"/>
              <a:ext cx="595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o 83"/>
          <p:cNvGrpSpPr/>
          <p:nvPr/>
        </p:nvGrpSpPr>
        <p:grpSpPr>
          <a:xfrm rot="16200000" flipV="1">
            <a:off x="2135469" y="-106405"/>
            <a:ext cx="283964" cy="1770010"/>
            <a:chOff x="1764506" y="627534"/>
            <a:chExt cx="283964" cy="1770010"/>
          </a:xfrm>
        </p:grpSpPr>
        <p:cxnSp>
          <p:nvCxnSpPr>
            <p:cNvPr id="85" name="Conector reto 84"/>
            <p:cNvCxnSpPr/>
            <p:nvPr/>
          </p:nvCxnSpPr>
          <p:spPr>
            <a:xfrm>
              <a:off x="1858962" y="725537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1953418" y="823540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1764506" y="627534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>
              <a:off x="2047875" y="921544"/>
              <a:ext cx="595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Conector reto 88"/>
          <p:cNvCxnSpPr/>
          <p:nvPr/>
        </p:nvCxnSpPr>
        <p:spPr>
          <a:xfrm flipH="1" flipV="1">
            <a:off x="1403889" y="644357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 flipH="1" flipV="1">
            <a:off x="1399242" y="2108328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 flipH="1" flipV="1">
            <a:off x="1408035" y="1744518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 flipH="1" flipV="1">
            <a:off x="1408035" y="1380708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 flipV="1">
            <a:off x="1403889" y="1016898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 rot="16200000" flipV="1">
            <a:off x="2131320" y="-91045"/>
            <a:ext cx="296007" cy="1747339"/>
            <a:chOff x="1912259" y="787673"/>
            <a:chExt cx="296007" cy="1747339"/>
          </a:xfrm>
        </p:grpSpPr>
        <p:cxnSp>
          <p:nvCxnSpPr>
            <p:cNvPr id="95" name="Conector reto 94"/>
            <p:cNvCxnSpPr/>
            <p:nvPr/>
          </p:nvCxnSpPr>
          <p:spPr>
            <a:xfrm flipH="1" flipV="1">
              <a:off x="1916906" y="787673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flipH="1" flipV="1">
              <a:off x="1912259" y="2251644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flipH="1" flipV="1">
              <a:off x="1921052" y="1887834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 flipH="1" flipV="1">
              <a:off x="1921052" y="1524024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flipH="1" flipV="1">
              <a:off x="1916906" y="1160214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ector de seta reta 99"/>
          <p:cNvCxnSpPr/>
          <p:nvPr/>
        </p:nvCxnSpPr>
        <p:spPr>
          <a:xfrm flipV="1">
            <a:off x="1330910" y="643412"/>
            <a:ext cx="0" cy="146920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bo 100"/>
          <p:cNvSpPr/>
          <p:nvPr/>
        </p:nvSpPr>
        <p:spPr>
          <a:xfrm rot="16200000">
            <a:off x="1395726" y="2801489"/>
            <a:ext cx="1763450" cy="1750613"/>
          </a:xfrm>
          <a:prstGeom prst="cube">
            <a:avLst>
              <a:gd name="adj" fmla="val 163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cxnSp>
        <p:nvCxnSpPr>
          <p:cNvPr id="102" name="Conector de seta reta 101"/>
          <p:cNvCxnSpPr/>
          <p:nvPr/>
        </p:nvCxnSpPr>
        <p:spPr>
          <a:xfrm>
            <a:off x="1355846" y="4330207"/>
            <a:ext cx="277542" cy="2761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>
            <a:off x="1355846" y="4330207"/>
            <a:ext cx="277542" cy="2761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/>
          <p:cNvSpPr txBox="1"/>
          <p:nvPr/>
        </p:nvSpPr>
        <p:spPr>
          <a:xfrm>
            <a:off x="2259065" y="4579905"/>
            <a:ext cx="3257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Cambria Math" pitchFamily="18" charset="0"/>
                <a:ea typeface="Cambria Math" pitchFamily="18" charset="0"/>
              </a:rPr>
              <a:t>W</a:t>
            </a:r>
            <a:endParaRPr lang="pt-BR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1077956" y="3391748"/>
            <a:ext cx="284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i="1" dirty="0" smtClean="0">
                <a:latin typeface="Cambria Math" pitchFamily="18" charset="0"/>
                <a:ea typeface="Cambria Math" pitchFamily="18" charset="0"/>
              </a:rPr>
              <a:t>H</a:t>
            </a:r>
            <a:endParaRPr lang="pt-BR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1255551" y="4417622"/>
            <a:ext cx="280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D</a:t>
            </a:r>
            <a:endParaRPr lang="pt-BR" sz="1400" i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7" name="Conector de seta reta 106"/>
          <p:cNvCxnSpPr/>
          <p:nvPr/>
        </p:nvCxnSpPr>
        <p:spPr>
          <a:xfrm>
            <a:off x="1691103" y="4630521"/>
            <a:ext cx="146165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o 107"/>
          <p:cNvGrpSpPr/>
          <p:nvPr/>
        </p:nvGrpSpPr>
        <p:grpSpPr>
          <a:xfrm>
            <a:off x="1403889" y="2795070"/>
            <a:ext cx="283964" cy="1770010"/>
            <a:chOff x="1764506" y="627534"/>
            <a:chExt cx="283964" cy="1770010"/>
          </a:xfrm>
        </p:grpSpPr>
        <p:cxnSp>
          <p:nvCxnSpPr>
            <p:cNvPr id="109" name="Conector reto 108"/>
            <p:cNvCxnSpPr/>
            <p:nvPr/>
          </p:nvCxnSpPr>
          <p:spPr>
            <a:xfrm>
              <a:off x="1858962" y="725537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>
            <a:xfrm>
              <a:off x="1953418" y="823540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>
              <a:off x="1764506" y="627534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>
              <a:off x="2047875" y="921544"/>
              <a:ext cx="595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o 112"/>
          <p:cNvGrpSpPr/>
          <p:nvPr/>
        </p:nvGrpSpPr>
        <p:grpSpPr>
          <a:xfrm rot="16200000" flipV="1">
            <a:off x="2135469" y="2052047"/>
            <a:ext cx="283964" cy="1770010"/>
            <a:chOff x="1764506" y="627534"/>
            <a:chExt cx="283964" cy="1770010"/>
          </a:xfrm>
        </p:grpSpPr>
        <p:cxnSp>
          <p:nvCxnSpPr>
            <p:cNvPr id="114" name="Conector reto 113"/>
            <p:cNvCxnSpPr/>
            <p:nvPr/>
          </p:nvCxnSpPr>
          <p:spPr>
            <a:xfrm>
              <a:off x="1858962" y="725537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/>
            <p:cNvCxnSpPr/>
            <p:nvPr/>
          </p:nvCxnSpPr>
          <p:spPr>
            <a:xfrm>
              <a:off x="1953418" y="823540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>
              <a:off x="1764506" y="627534"/>
              <a:ext cx="0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/>
            <p:nvPr/>
          </p:nvCxnSpPr>
          <p:spPr>
            <a:xfrm>
              <a:off x="2047875" y="921544"/>
              <a:ext cx="595" cy="14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Conector reto 117"/>
          <p:cNvCxnSpPr/>
          <p:nvPr/>
        </p:nvCxnSpPr>
        <p:spPr>
          <a:xfrm flipH="1" flipV="1">
            <a:off x="1403889" y="2802809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flipH="1" flipV="1">
            <a:off x="1399242" y="4266780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/>
          <p:cNvCxnSpPr/>
          <p:nvPr/>
        </p:nvCxnSpPr>
        <p:spPr>
          <a:xfrm flipH="1" flipV="1">
            <a:off x="1408035" y="3902970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/>
          <p:cNvCxnSpPr/>
          <p:nvPr/>
        </p:nvCxnSpPr>
        <p:spPr>
          <a:xfrm flipH="1" flipV="1">
            <a:off x="1408035" y="3539160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/>
          <p:cNvCxnSpPr/>
          <p:nvPr/>
        </p:nvCxnSpPr>
        <p:spPr>
          <a:xfrm flipH="1" flipV="1">
            <a:off x="1403889" y="3175350"/>
            <a:ext cx="287214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o 122"/>
          <p:cNvGrpSpPr/>
          <p:nvPr/>
        </p:nvGrpSpPr>
        <p:grpSpPr>
          <a:xfrm rot="16200000" flipV="1">
            <a:off x="2131320" y="2067407"/>
            <a:ext cx="296007" cy="1747339"/>
            <a:chOff x="1912259" y="787673"/>
            <a:chExt cx="296007" cy="1747339"/>
          </a:xfrm>
        </p:grpSpPr>
        <p:cxnSp>
          <p:nvCxnSpPr>
            <p:cNvPr id="124" name="Conector reto 123"/>
            <p:cNvCxnSpPr/>
            <p:nvPr/>
          </p:nvCxnSpPr>
          <p:spPr>
            <a:xfrm flipH="1" flipV="1">
              <a:off x="1916906" y="787673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/>
            <p:cNvCxnSpPr/>
            <p:nvPr/>
          </p:nvCxnSpPr>
          <p:spPr>
            <a:xfrm flipH="1" flipV="1">
              <a:off x="1912259" y="2251644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/>
            <p:cNvCxnSpPr/>
            <p:nvPr/>
          </p:nvCxnSpPr>
          <p:spPr>
            <a:xfrm flipH="1" flipV="1">
              <a:off x="1921052" y="1887834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/>
            <p:nvPr/>
          </p:nvCxnSpPr>
          <p:spPr>
            <a:xfrm flipH="1" flipV="1">
              <a:off x="1921052" y="1524024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/>
            <p:cNvCxnSpPr/>
            <p:nvPr/>
          </p:nvCxnSpPr>
          <p:spPr>
            <a:xfrm flipH="1" flipV="1">
              <a:off x="1916906" y="1160214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Conector de seta reta 128"/>
          <p:cNvCxnSpPr/>
          <p:nvPr/>
        </p:nvCxnSpPr>
        <p:spPr>
          <a:xfrm flipV="1">
            <a:off x="1330910" y="2801864"/>
            <a:ext cx="0" cy="146920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o 129"/>
          <p:cNvGrpSpPr/>
          <p:nvPr/>
        </p:nvGrpSpPr>
        <p:grpSpPr>
          <a:xfrm>
            <a:off x="6292793" y="3159073"/>
            <a:ext cx="1773252" cy="1379746"/>
            <a:chOff x="6546477" y="3159073"/>
            <a:chExt cx="1773252" cy="1379746"/>
          </a:xfrm>
        </p:grpSpPr>
        <p:sp>
          <p:nvSpPr>
            <p:cNvPr id="131" name="CaixaDeTexto 130"/>
            <p:cNvSpPr txBox="1"/>
            <p:nvPr/>
          </p:nvSpPr>
          <p:spPr>
            <a:xfrm>
              <a:off x="7802618" y="3688580"/>
              <a:ext cx="5171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i="1" dirty="0" smtClean="0">
                  <a:latin typeface="Cambria Math" pitchFamily="18" charset="0"/>
                  <a:ea typeface="Cambria Math" pitchFamily="18" charset="0"/>
                </a:rPr>
                <a:t>H/2</a:t>
              </a:r>
              <a:endParaRPr lang="pt-BR" sz="12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2" name="Cubo 131"/>
            <p:cNvSpPr/>
            <p:nvPr/>
          </p:nvSpPr>
          <p:spPr>
            <a:xfrm rot="16200000">
              <a:off x="6702670" y="3165919"/>
              <a:ext cx="1032009" cy="1022313"/>
            </a:xfrm>
            <a:prstGeom prst="cube">
              <a:avLst>
                <a:gd name="adj" fmla="val 2843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>
                <a:solidFill>
                  <a:schemeClr val="tx1"/>
                </a:solidFill>
              </a:endParaRPr>
            </a:p>
          </p:txBody>
        </p:sp>
        <p:cxnSp>
          <p:nvCxnSpPr>
            <p:cNvPr id="133" name="Conector de seta reta 132"/>
            <p:cNvCxnSpPr/>
            <p:nvPr/>
          </p:nvCxnSpPr>
          <p:spPr>
            <a:xfrm>
              <a:off x="6644855" y="3946602"/>
              <a:ext cx="30480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CaixaDeTexto 133"/>
            <p:cNvSpPr txBox="1"/>
            <p:nvPr/>
          </p:nvSpPr>
          <p:spPr>
            <a:xfrm>
              <a:off x="7122557" y="4261820"/>
              <a:ext cx="4860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i="1" dirty="0" smtClean="0">
                  <a:latin typeface="Cambria Math" pitchFamily="18" charset="0"/>
                  <a:ea typeface="Cambria Math" pitchFamily="18" charset="0"/>
                </a:rPr>
                <a:t>W/2</a:t>
              </a:r>
              <a:endParaRPr lang="pt-BR" sz="12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6546477" y="4039191"/>
              <a:ext cx="2804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endParaRPr lang="pt-BR" sz="1400" i="1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36" name="Conector de seta reta 135"/>
            <p:cNvCxnSpPr/>
            <p:nvPr/>
          </p:nvCxnSpPr>
          <p:spPr>
            <a:xfrm>
              <a:off x="7000621" y="4265867"/>
              <a:ext cx="7292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/>
            <p:cNvCxnSpPr/>
            <p:nvPr/>
          </p:nvCxnSpPr>
          <p:spPr>
            <a:xfrm>
              <a:off x="6803717" y="3259073"/>
              <a:ext cx="0" cy="73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>
              <a:off x="6898173" y="3357076"/>
              <a:ext cx="0" cy="73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>
              <a:off x="6709261" y="3161070"/>
              <a:ext cx="0" cy="7413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>
              <a:off x="6992630" y="3455080"/>
              <a:ext cx="0" cy="733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/>
            <p:nvPr/>
          </p:nvCxnSpPr>
          <p:spPr>
            <a:xfrm rot="16200000" flipV="1">
              <a:off x="7267006" y="2979778"/>
              <a:ext cx="0" cy="74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/>
            <p:nvPr/>
          </p:nvCxnSpPr>
          <p:spPr>
            <a:xfrm rot="16200000" flipV="1">
              <a:off x="7169003" y="2885322"/>
              <a:ext cx="0" cy="74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/>
            <p:nvPr/>
          </p:nvCxnSpPr>
          <p:spPr>
            <a:xfrm rot="16200000" flipV="1">
              <a:off x="7365009" y="3074234"/>
              <a:ext cx="0" cy="74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 flipH="1">
              <a:off x="6697819" y="3161071"/>
              <a:ext cx="7408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/>
            <p:nvPr/>
          </p:nvCxnSpPr>
          <p:spPr>
            <a:xfrm flipH="1" flipV="1">
              <a:off x="6709261" y="3168809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/>
            <p:nvPr/>
          </p:nvCxnSpPr>
          <p:spPr>
            <a:xfrm flipH="1" flipV="1">
              <a:off x="6713407" y="3905160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/>
            <p:nvPr/>
          </p:nvCxnSpPr>
          <p:spPr>
            <a:xfrm flipH="1" flipV="1">
              <a:off x="6709261" y="3541350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/>
            <p:nvPr/>
          </p:nvCxnSpPr>
          <p:spPr>
            <a:xfrm rot="16200000" flipH="1">
              <a:off x="6709103" y="3169789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/>
            <p:nvPr/>
          </p:nvCxnSpPr>
          <p:spPr>
            <a:xfrm rot="16200000" flipH="1">
              <a:off x="7072913" y="3160996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/>
            <p:nvPr/>
          </p:nvCxnSpPr>
          <p:spPr>
            <a:xfrm rot="16200000" flipH="1">
              <a:off x="7436723" y="3160996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de seta reta 150"/>
            <p:cNvCxnSpPr/>
            <p:nvPr/>
          </p:nvCxnSpPr>
          <p:spPr>
            <a:xfrm flipV="1">
              <a:off x="7802618" y="3455081"/>
              <a:ext cx="0" cy="7329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o 151"/>
          <p:cNvGrpSpPr/>
          <p:nvPr/>
        </p:nvGrpSpPr>
        <p:grpSpPr>
          <a:xfrm>
            <a:off x="6292793" y="1001235"/>
            <a:ext cx="1773252" cy="1379746"/>
            <a:chOff x="6440161" y="978755"/>
            <a:chExt cx="1773252" cy="1379746"/>
          </a:xfrm>
        </p:grpSpPr>
        <p:sp>
          <p:nvSpPr>
            <p:cNvPr id="153" name="CaixaDeTexto 152"/>
            <p:cNvSpPr txBox="1"/>
            <p:nvPr/>
          </p:nvSpPr>
          <p:spPr>
            <a:xfrm>
              <a:off x="7696302" y="1498141"/>
              <a:ext cx="5171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i="1" dirty="0" smtClean="0">
                  <a:latin typeface="Cambria Math" pitchFamily="18" charset="0"/>
                  <a:ea typeface="Cambria Math" pitchFamily="18" charset="0"/>
                </a:rPr>
                <a:t>H/2</a:t>
              </a:r>
              <a:endParaRPr lang="pt-BR" sz="12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54" name="Cubo 153"/>
            <p:cNvSpPr/>
            <p:nvPr/>
          </p:nvSpPr>
          <p:spPr>
            <a:xfrm rot="16200000">
              <a:off x="6596354" y="985601"/>
              <a:ext cx="1032009" cy="1022313"/>
            </a:xfrm>
            <a:prstGeom prst="cube">
              <a:avLst>
                <a:gd name="adj" fmla="val 2843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>
                <a:solidFill>
                  <a:schemeClr val="tx1"/>
                </a:solidFill>
              </a:endParaRPr>
            </a:p>
          </p:txBody>
        </p:sp>
        <p:cxnSp>
          <p:nvCxnSpPr>
            <p:cNvPr id="155" name="Conector de seta reta 154"/>
            <p:cNvCxnSpPr/>
            <p:nvPr/>
          </p:nvCxnSpPr>
          <p:spPr>
            <a:xfrm>
              <a:off x="6538539" y="1766284"/>
              <a:ext cx="30480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aixaDeTexto 155"/>
            <p:cNvSpPr txBox="1"/>
            <p:nvPr/>
          </p:nvSpPr>
          <p:spPr>
            <a:xfrm>
              <a:off x="7016241" y="2081502"/>
              <a:ext cx="4860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i="1" dirty="0" smtClean="0">
                  <a:latin typeface="Cambria Math" pitchFamily="18" charset="0"/>
                  <a:ea typeface="Cambria Math" pitchFamily="18" charset="0"/>
                </a:rPr>
                <a:t>W/2</a:t>
              </a:r>
              <a:endParaRPr lang="pt-BR" sz="12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6440161" y="1858873"/>
              <a:ext cx="2804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endParaRPr lang="pt-BR" sz="1400" i="1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58" name="Conector de seta reta 157"/>
            <p:cNvCxnSpPr/>
            <p:nvPr/>
          </p:nvCxnSpPr>
          <p:spPr>
            <a:xfrm>
              <a:off x="6894305" y="2085549"/>
              <a:ext cx="7292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/>
            <p:cNvCxnSpPr/>
            <p:nvPr/>
          </p:nvCxnSpPr>
          <p:spPr>
            <a:xfrm>
              <a:off x="6697401" y="1078755"/>
              <a:ext cx="0" cy="73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/>
            <p:cNvCxnSpPr/>
            <p:nvPr/>
          </p:nvCxnSpPr>
          <p:spPr>
            <a:xfrm>
              <a:off x="6791857" y="1176758"/>
              <a:ext cx="0" cy="73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/>
            <p:cNvCxnSpPr/>
            <p:nvPr/>
          </p:nvCxnSpPr>
          <p:spPr>
            <a:xfrm>
              <a:off x="6602945" y="980752"/>
              <a:ext cx="0" cy="7413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/>
            <p:cNvCxnSpPr/>
            <p:nvPr/>
          </p:nvCxnSpPr>
          <p:spPr>
            <a:xfrm>
              <a:off x="6886314" y="1274762"/>
              <a:ext cx="0" cy="733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>
            <a:xfrm rot="16200000" flipV="1">
              <a:off x="7160690" y="799460"/>
              <a:ext cx="0" cy="74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>
            <a:xfrm rot="16200000" flipV="1">
              <a:off x="7062687" y="705004"/>
              <a:ext cx="0" cy="74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>
            <a:xfrm rot="16200000" flipV="1">
              <a:off x="7258693" y="893916"/>
              <a:ext cx="0" cy="74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>
            <a:xfrm flipH="1">
              <a:off x="6591503" y="980753"/>
              <a:ext cx="7408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>
            <a:xfrm flipH="1" flipV="1">
              <a:off x="6602945" y="988491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>
            <a:xfrm flipH="1" flipV="1">
              <a:off x="6607091" y="1724842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>
            <a:xfrm flipH="1" flipV="1">
              <a:off x="6602945" y="1361032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>
            <a:xfrm rot="16200000" flipH="1">
              <a:off x="6602787" y="989471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>
            <a:xfrm rot="16200000" flipH="1">
              <a:off x="6966597" y="980678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>
            <a:xfrm rot="16200000" flipH="1">
              <a:off x="7330407" y="980678"/>
              <a:ext cx="287214" cy="283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 flipV="1">
              <a:off x="7696302" y="1274763"/>
              <a:ext cx="0" cy="7329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ector de seta reta 173"/>
          <p:cNvCxnSpPr/>
          <p:nvPr/>
        </p:nvCxnSpPr>
        <p:spPr>
          <a:xfrm>
            <a:off x="5695890" y="1667618"/>
            <a:ext cx="763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/>
          <p:nvPr/>
        </p:nvCxnSpPr>
        <p:spPr>
          <a:xfrm>
            <a:off x="5695890" y="3826069"/>
            <a:ext cx="763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/>
          <p:cNvCxnSpPr>
            <a:stCxn id="66" idx="3"/>
            <a:endCxn id="70" idx="1"/>
          </p:cNvCxnSpPr>
          <p:nvPr/>
        </p:nvCxnSpPr>
        <p:spPr>
          <a:xfrm>
            <a:off x="3159139" y="1667617"/>
            <a:ext cx="1053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/>
          <p:cNvCxnSpPr/>
          <p:nvPr/>
        </p:nvCxnSpPr>
        <p:spPr>
          <a:xfrm>
            <a:off x="3152758" y="3821578"/>
            <a:ext cx="105003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Neocognitron</a:t>
            </a:r>
            <a:r>
              <a:rPr lang="pt-BR" dirty="0"/>
              <a:t> (1980)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0" y="1123807"/>
            <a:ext cx="9144000" cy="3240400"/>
            <a:chOff x="0" y="1131551"/>
            <a:chExt cx="9144000" cy="3240400"/>
          </a:xfrm>
        </p:grpSpPr>
        <p:sp>
          <p:nvSpPr>
            <p:cNvPr id="21" name="Retângulo 20"/>
            <p:cNvSpPr/>
            <p:nvPr/>
          </p:nvSpPr>
          <p:spPr>
            <a:xfrm>
              <a:off x="0" y="1131551"/>
              <a:ext cx="9144000" cy="3240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Picture 2" descr="File:ScholarFig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521223"/>
              <a:ext cx="3528392" cy="246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Fukushim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1198447"/>
              <a:ext cx="1428750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tângulo 14"/>
            <p:cNvSpPr/>
            <p:nvPr/>
          </p:nvSpPr>
          <p:spPr>
            <a:xfrm>
              <a:off x="7522302" y="2893898"/>
              <a:ext cx="1502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sz="1200" b="1" dirty="0"/>
                <a:t> </a:t>
              </a:r>
              <a:r>
                <a:rPr lang="pt-BR" sz="1200" b="1" dirty="0" err="1"/>
                <a:t>Kunihiko</a:t>
              </a:r>
              <a:r>
                <a:rPr lang="pt-BR" sz="1200" b="1" dirty="0"/>
                <a:t> Fukushima</a:t>
              </a:r>
            </a:p>
          </p:txBody>
        </p:sp>
        <p:pic>
          <p:nvPicPr>
            <p:cNvPr id="16" name="Picture 6" descr="http://www.scholarpedia.org/w/images/thumb/e/ef/ScholarFig2.gif/350px-ScholarFig2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5364" y="1131551"/>
              <a:ext cx="2465520" cy="32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03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33725</TotalTime>
  <Words>1146</Words>
  <Application>Microsoft Office PowerPoint</Application>
  <PresentationFormat>Apresentação na tela (16:9)</PresentationFormat>
  <Paragraphs>265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Aula 17 – Redes Neurais Convolucionais</vt:lpstr>
      <vt:lpstr>Roteiro</vt:lpstr>
      <vt:lpstr>Perceptron de multiplas camadas (MLP)</vt:lpstr>
      <vt:lpstr>Redes Neurais Convolucionais (CNNs)</vt:lpstr>
      <vt:lpstr>Redes Neurais Convolucionais (CNNs)</vt:lpstr>
      <vt:lpstr>Camada convolucional</vt:lpstr>
      <vt:lpstr>Camada de pooling</vt:lpstr>
      <vt:lpstr>Modelos</vt:lpstr>
      <vt:lpstr>Neocognitron (1980) </vt:lpstr>
      <vt:lpstr>LeNet-5 (1998)</vt:lpstr>
      <vt:lpstr>AlexNet (2012)</vt:lpstr>
      <vt:lpstr>Inception (GoogLeNet) (2014)</vt:lpstr>
      <vt:lpstr>Módulos Inception</vt:lpstr>
      <vt:lpstr>VGG (2014) e ResNet (2015)</vt:lpstr>
      <vt:lpstr>Bibliotecas e ambientes de desenvolvimento</vt:lpstr>
      <vt:lpstr>Bibliotecas e ambientes de desenvolvimento</vt:lpstr>
      <vt:lpstr> Bibliotecas e ambientes de desenvolvimento  </vt:lpstr>
      <vt:lpstr> Bibliotecas e ambientes de desenvolvimento  </vt:lpstr>
      <vt:lpstr>Conjuntos de imagens</vt:lpstr>
      <vt:lpstr>Conjuntos de imagens</vt:lpstr>
      <vt:lpstr>Conjuntos de imagens</vt:lpstr>
      <vt:lpstr>Conjuntos de imagens</vt:lpstr>
      <vt:lpstr>Conjuntos de imagens</vt:lpstr>
      <vt:lpstr>Bibliografia</vt:lpstr>
      <vt:lpstr>Bibliografia</vt:lpstr>
      <vt:lpstr>FIM da disciplina!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317</cp:revision>
  <dcterms:created xsi:type="dcterms:W3CDTF">2020-06-26T12:40:46Z</dcterms:created>
  <dcterms:modified xsi:type="dcterms:W3CDTF">2024-01-28T18:43:33Z</dcterms:modified>
</cp:coreProperties>
</file>