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7" r:id="rId2"/>
    <p:sldId id="288" r:id="rId3"/>
    <p:sldId id="323" r:id="rId4"/>
    <p:sldId id="345" r:id="rId5"/>
    <p:sldId id="324" r:id="rId6"/>
    <p:sldId id="342" r:id="rId7"/>
    <p:sldId id="325" r:id="rId8"/>
    <p:sldId id="326" r:id="rId9"/>
    <p:sldId id="346" r:id="rId10"/>
    <p:sldId id="327" r:id="rId11"/>
    <p:sldId id="328" r:id="rId12"/>
    <p:sldId id="335" r:id="rId13"/>
    <p:sldId id="336" r:id="rId14"/>
    <p:sldId id="337" r:id="rId15"/>
    <p:sldId id="339" r:id="rId16"/>
    <p:sldId id="340" r:id="rId17"/>
    <p:sldId id="344" r:id="rId18"/>
    <p:sldId id="334" r:id="rId19"/>
    <p:sldId id="343" r:id="rId20"/>
    <p:sldId id="314" r:id="rId21"/>
    <p:sldId id="330" r:id="rId22"/>
    <p:sldId id="332" r:id="rId23"/>
    <p:sldId id="331" r:id="rId24"/>
    <p:sldId id="341" r:id="rId25"/>
    <p:sldId id="322" r:id="rId26"/>
    <p:sldId id="347" r:id="rId27"/>
    <p:sldId id="291" r:id="rId2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0000"/>
    <a:srgbClr val="E46C0A"/>
    <a:srgbClr val="000000"/>
    <a:srgbClr val="006600"/>
    <a:srgbClr val="C3A63B"/>
    <a:srgbClr val="791D1F"/>
    <a:srgbClr val="0000FF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>
      <p:cViewPr>
        <p:scale>
          <a:sx n="75" d="100"/>
          <a:sy n="75" d="100"/>
        </p:scale>
        <p:origin x="-2988" y="-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A35CA-E3D3-4ACB-A462-75ED08E3FC98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E1B8B-6C05-4250-BF23-69834D840F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4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s://www.image-n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discovery/convolutional-neural-network-matlab.html" TargetMode="Externa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compbiomed.2019.10354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mathworks.com/discovery/convolutional-neural-network-matlab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udo.icmc.usp.br/pessoas/moacir/p17sibgrapi-tutoria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Aula </a:t>
            </a:r>
            <a:r>
              <a:rPr lang="pt-BR" dirty="0" smtClean="0"/>
              <a:t>17 </a:t>
            </a:r>
            <a:r>
              <a:rPr lang="pt-BR" dirty="0"/>
              <a:t>– </a:t>
            </a:r>
            <a:r>
              <a:rPr lang="pt-BR" dirty="0" smtClean="0"/>
              <a:t>Redes Neurais Convolucionais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Neocognitron</a:t>
            </a:r>
            <a:r>
              <a:rPr lang="pt-BR" dirty="0"/>
              <a:t> (1980)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0" y="1123807"/>
            <a:ext cx="9144000" cy="3240400"/>
            <a:chOff x="0" y="1131551"/>
            <a:chExt cx="9144000" cy="3240400"/>
          </a:xfrm>
        </p:grpSpPr>
        <p:sp>
          <p:nvSpPr>
            <p:cNvPr id="21" name="Retângulo 20"/>
            <p:cNvSpPr/>
            <p:nvPr/>
          </p:nvSpPr>
          <p:spPr>
            <a:xfrm>
              <a:off x="0" y="1131551"/>
              <a:ext cx="9144000" cy="3240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Picture 2" descr="File:ScholarFig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521223"/>
              <a:ext cx="3528392" cy="246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Fukushim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1198447"/>
              <a:ext cx="142875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tângulo 14"/>
            <p:cNvSpPr/>
            <p:nvPr/>
          </p:nvSpPr>
          <p:spPr>
            <a:xfrm>
              <a:off x="7522302" y="2893898"/>
              <a:ext cx="1502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1200" b="1" dirty="0"/>
                <a:t> </a:t>
              </a:r>
              <a:r>
                <a:rPr lang="pt-BR" sz="1200" b="1" dirty="0" err="1"/>
                <a:t>Kunihiko</a:t>
              </a:r>
              <a:r>
                <a:rPr lang="pt-BR" sz="1200" b="1" dirty="0"/>
                <a:t> Fukushima</a:t>
              </a:r>
            </a:p>
          </p:txBody>
        </p:sp>
        <p:pic>
          <p:nvPicPr>
            <p:cNvPr id="16" name="Picture 6" descr="http://www.scholarpedia.org/w/images/thumb/e/ef/ScholarFig2.gif/350px-ScholarFig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364" y="1131551"/>
              <a:ext cx="2465520" cy="32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03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LeNet-5 (1998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0" y="903911"/>
            <a:ext cx="9144000" cy="3680191"/>
            <a:chOff x="0" y="1123807"/>
            <a:chExt cx="9144000" cy="3680191"/>
          </a:xfrm>
        </p:grpSpPr>
        <p:sp>
          <p:nvSpPr>
            <p:cNvPr id="13" name="Retângulo 12"/>
            <p:cNvSpPr/>
            <p:nvPr/>
          </p:nvSpPr>
          <p:spPr>
            <a:xfrm>
              <a:off x="0" y="1123807"/>
              <a:ext cx="9144000" cy="3680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2" descr="https://world4jason.gitbooks.io/research-log/content/deepLearning/CNN/img/lene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7860"/>
              <a:ext cx="9144000" cy="31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lecu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1248851"/>
              <a:ext cx="1547664" cy="1578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8027667" y="2814196"/>
              <a:ext cx="10380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1400" b="1" dirty="0" err="1"/>
                <a:t>Yann</a:t>
              </a:r>
              <a:r>
                <a:rPr lang="pt-BR" sz="1400" b="1" dirty="0"/>
                <a:t> </a:t>
              </a:r>
              <a:r>
                <a:rPr lang="pt-BR" sz="1400" b="1" dirty="0" err="1"/>
                <a:t>LeCun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7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AlexNet</a:t>
            </a:r>
            <a:r>
              <a:rPr lang="pt-BR" dirty="0" smtClean="0"/>
              <a:t> (2012)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800/1*qyc21qM0oxWEuRaj-XJK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91440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Inception</a:t>
            </a:r>
            <a:r>
              <a:rPr lang="pt-BR" dirty="0"/>
              <a:t> (</a:t>
            </a:r>
            <a:r>
              <a:rPr lang="pt-BR" dirty="0" err="1"/>
              <a:t>GoogLeNet</a:t>
            </a:r>
            <a:r>
              <a:rPr lang="pt-BR" dirty="0"/>
              <a:t>) (2014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2000/1*ZFPOSAted10TPd3hBQU8i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27622"/>
            <a:ext cx="9144000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0" y="712163"/>
            <a:ext cx="9144000" cy="1931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2816150"/>
            <a:ext cx="9144000" cy="195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</a:t>
            </a:r>
            <a:r>
              <a:rPr lang="pt-BR" dirty="0" err="1" smtClean="0"/>
              <a:t>Inception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271564" y="712163"/>
            <a:ext cx="6600873" cy="1931823"/>
            <a:chOff x="701280" y="699542"/>
            <a:chExt cx="6600873" cy="1931823"/>
          </a:xfrm>
        </p:grpSpPr>
        <p:pic>
          <p:nvPicPr>
            <p:cNvPr id="6" name="Picture 8" descr="https://cdn-images-1.medium.com/max/800/1*U_McJnp7Fnif-lw9iIC5B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672" y="699542"/>
              <a:ext cx="3072481" cy="193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https://cdn-images-1.medium.com/max/800/1*DKjGRDd_lJeUfVlY50ojO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80" y="828183"/>
              <a:ext cx="3024000" cy="1674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1272368" y="2816149"/>
            <a:ext cx="6600069" cy="1959702"/>
            <a:chOff x="701280" y="2859782"/>
            <a:chExt cx="6600069" cy="1959702"/>
          </a:xfrm>
        </p:grpSpPr>
        <p:pic>
          <p:nvPicPr>
            <p:cNvPr id="8" name="Picture 12" descr="https://cdn-images-1.medium.com/max/800/1*RzvmmEQH_87qKWYBFIG_D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6" y="2987093"/>
              <a:ext cx="1865873" cy="1705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https://cdn-images-1.medium.com/max/800/1*hTwo-hy9BUZ1bYkzisL1K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80" y="2859782"/>
              <a:ext cx="1645928" cy="1959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https://cdn-images-1.medium.com/max/800/1*DVXTxBwe_KUvpEs3ZXXFb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241" y="3065543"/>
              <a:ext cx="1952201" cy="1548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71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VGG (2014) e </a:t>
            </a:r>
            <a:r>
              <a:rPr lang="pt-BR" dirty="0" err="1"/>
              <a:t>ResNet</a:t>
            </a:r>
            <a:r>
              <a:rPr lang="pt-BR" dirty="0"/>
              <a:t> (2015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0" y="826974"/>
            <a:ext cx="9144000" cy="3834066"/>
            <a:chOff x="0" y="983312"/>
            <a:chExt cx="9144000" cy="3834066"/>
          </a:xfrm>
        </p:grpSpPr>
        <p:sp>
          <p:nvSpPr>
            <p:cNvPr id="7" name="Retângulo 6"/>
            <p:cNvSpPr/>
            <p:nvPr/>
          </p:nvSpPr>
          <p:spPr>
            <a:xfrm>
              <a:off x="0" y="983312"/>
              <a:ext cx="9144000" cy="3834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2" descr="34 layer resn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54968" y="-1248989"/>
              <a:ext cx="3834065" cy="8298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0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e ambientes de desenvolvimento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treinamento de </a:t>
            </a:r>
            <a:r>
              <a:rPr lang="pt-BR" dirty="0" err="1" smtClean="0"/>
              <a:t>CNNs</a:t>
            </a:r>
            <a:r>
              <a:rPr lang="pt-BR" dirty="0" smtClean="0"/>
              <a:t> possui </a:t>
            </a:r>
            <a:r>
              <a:rPr lang="pt-BR" dirty="0"/>
              <a:t>alto custo computacional.</a:t>
            </a:r>
          </a:p>
          <a:p>
            <a:pPr lvl="1"/>
            <a:r>
              <a:rPr lang="pt-BR" dirty="0"/>
              <a:t>Recomenda-se que sejam treinados usando </a:t>
            </a:r>
            <a:r>
              <a:rPr lang="pt-BR" dirty="0" err="1"/>
              <a:t>GPUs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 Google </a:t>
            </a:r>
            <a:r>
              <a:rPr lang="pt-BR" dirty="0" err="1" smtClean="0"/>
              <a:t>Colab</a:t>
            </a:r>
            <a:r>
              <a:rPr lang="pt-BR" dirty="0" smtClean="0"/>
              <a:t> fornece acesso à </a:t>
            </a:r>
            <a:r>
              <a:rPr lang="pt-BR" dirty="0" err="1" smtClean="0"/>
              <a:t>GPUs</a:t>
            </a:r>
            <a:r>
              <a:rPr lang="pt-BR" dirty="0" smtClean="0"/>
              <a:t> (com algumas restrições).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e ambientes de 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2080087"/>
            <a:ext cx="9144000" cy="1931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03548" y="2249271"/>
            <a:ext cx="7761212" cy="1762639"/>
            <a:chOff x="503548" y="1947280"/>
            <a:chExt cx="7761212" cy="1762639"/>
          </a:xfrm>
        </p:grpSpPr>
        <p:pic>
          <p:nvPicPr>
            <p:cNvPr id="6" name="Picture 2" descr="Resultado de imagem para gtx titan xp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6" b="20043"/>
            <a:stretch/>
          </p:blipFill>
          <p:spPr bwMode="auto">
            <a:xfrm>
              <a:off x="503548" y="2089319"/>
              <a:ext cx="3773466" cy="147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EVGA GeForce GTX 1080 Ti Founders Edi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947280"/>
              <a:ext cx="3332720" cy="1762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3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0" y="684722"/>
            <a:ext cx="914400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Bibliotecas </a:t>
            </a:r>
            <a:r>
              <a:rPr lang="pt-BR" dirty="0"/>
              <a:t>e ambientes de desenvolvimento</a:t>
            </a:r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AutoShape 2" descr="ícone Pytorch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:\Users\joaof\Desktop\pytorch_logo_icon_169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56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aof\Desktop\tensorflow_logo_icon_1705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8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0" y="684722"/>
            <a:ext cx="914400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0" y="2844962"/>
            <a:ext cx="9144000" cy="1958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Bibliotecas </a:t>
            </a:r>
            <a:r>
              <a:rPr lang="pt-BR" dirty="0"/>
              <a:t>e ambientes de desenvolvimento</a:t>
            </a:r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AutoShape 2" descr="ícone Pytorch, logo em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:\Users\joaof\Desktop\pytorch_logo_icon_169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56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aof\Desktop\tensorflow_logo_icon_1705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8" y="684722"/>
            <a:ext cx="36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aconda | Anaconda Distrib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80" y="2844962"/>
            <a:ext cx="3730153" cy="19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oogle Colab | Logopedia | Fand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3" y="2844962"/>
            <a:ext cx="4430509" cy="19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</a:t>
            </a:r>
            <a:r>
              <a:rPr lang="pt-BR" dirty="0" err="1"/>
              <a:t>multiplas</a:t>
            </a:r>
            <a:r>
              <a:rPr lang="pt-BR" dirty="0"/>
              <a:t> camadas (MLP</a:t>
            </a:r>
            <a:r>
              <a:rPr lang="pt-BR" dirty="0" smtClean="0"/>
              <a:t>)</a:t>
            </a:r>
          </a:p>
          <a:p>
            <a:r>
              <a:rPr lang="pt-BR" dirty="0"/>
              <a:t>Redes Neurais Convolucionais (</a:t>
            </a:r>
            <a:r>
              <a:rPr lang="pt-BR" dirty="0" err="1"/>
              <a:t>CNNs</a:t>
            </a:r>
            <a:r>
              <a:rPr lang="pt-BR" dirty="0" smtClean="0"/>
              <a:t>)</a:t>
            </a:r>
          </a:p>
          <a:p>
            <a:r>
              <a:rPr lang="pt-BR" dirty="0"/>
              <a:t>Camada </a:t>
            </a:r>
            <a:r>
              <a:rPr lang="pt-BR" dirty="0" err="1" smtClean="0"/>
              <a:t>convolucional</a:t>
            </a:r>
            <a:endParaRPr lang="pt-BR" dirty="0" smtClean="0"/>
          </a:p>
          <a:p>
            <a:r>
              <a:rPr lang="pt-BR" dirty="0"/>
              <a:t>Camada de </a:t>
            </a:r>
            <a:r>
              <a:rPr lang="pt-BR" dirty="0" err="1" smtClean="0"/>
              <a:t>pooling</a:t>
            </a:r>
            <a:endParaRPr lang="pt-BR" dirty="0" smtClean="0"/>
          </a:p>
          <a:p>
            <a:r>
              <a:rPr lang="pt-BR" dirty="0"/>
              <a:t>Modelos </a:t>
            </a:r>
            <a:endParaRPr lang="pt-BR" dirty="0" smtClean="0"/>
          </a:p>
          <a:p>
            <a:r>
              <a:rPr lang="pt-BR" dirty="0" smtClean="0"/>
              <a:t>Bibliotecas </a:t>
            </a:r>
            <a:r>
              <a:rPr lang="pt-BR" dirty="0"/>
              <a:t>e ambientes de </a:t>
            </a:r>
            <a:r>
              <a:rPr lang="pt-BR" dirty="0" smtClean="0"/>
              <a:t>desenvolvimento</a:t>
            </a:r>
          </a:p>
          <a:p>
            <a:r>
              <a:rPr lang="pt-BR" dirty="0"/>
              <a:t>Conjuntos de imagens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 de imagens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MNIST</a:t>
            </a:r>
          </a:p>
          <a:p>
            <a:pPr lvl="1"/>
            <a:r>
              <a:rPr lang="pt-BR" dirty="0">
                <a:hlinkClick r:id="rId2"/>
              </a:rPr>
              <a:t>http://yann.lecun.com/exdb/mnist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60,000 training images</a:t>
            </a:r>
          </a:p>
          <a:p>
            <a:pPr lvl="1"/>
            <a:r>
              <a:rPr lang="en-US" dirty="0"/>
              <a:t>10,000 testing images</a:t>
            </a:r>
          </a:p>
          <a:p>
            <a:pPr lvl="1"/>
            <a:r>
              <a:rPr lang="en-US" dirty="0" smtClean="0"/>
              <a:t>28 x 28 </a:t>
            </a:r>
            <a:r>
              <a:rPr lang="en-US" dirty="0"/>
              <a:t>pixels</a:t>
            </a:r>
          </a:p>
          <a:p>
            <a:pPr lvl="1"/>
            <a:r>
              <a:rPr lang="pt-BR" dirty="0"/>
              <a:t>Níveis de cinza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MNIST sample imag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7614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Cats</a:t>
            </a:r>
            <a:r>
              <a:rPr lang="pt-BR" dirty="0"/>
              <a:t> vs. </a:t>
            </a:r>
            <a:r>
              <a:rPr lang="pt-BR" dirty="0" smtClean="0"/>
              <a:t>Dogs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www.kaggle.com/c/dogs-vs-cats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25,000 images </a:t>
            </a:r>
            <a:r>
              <a:rPr lang="en-US" dirty="0" smtClean="0"/>
              <a:t>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smtClean="0"/>
              <a:t>12,500 </a:t>
            </a:r>
            <a:r>
              <a:rPr lang="en-US" dirty="0"/>
              <a:t>imagens de teste</a:t>
            </a:r>
          </a:p>
          <a:p>
            <a:pPr lvl="1"/>
            <a:r>
              <a:rPr lang="en-US" dirty="0"/>
              <a:t>2 classes</a:t>
            </a:r>
          </a:p>
          <a:p>
            <a:pPr lvl="1"/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tamanhos</a:t>
            </a:r>
            <a:endParaRPr lang="en-US" dirty="0"/>
          </a:p>
          <a:p>
            <a:pPr lvl="1"/>
            <a:r>
              <a:rPr lang="en-US" dirty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1600/0*sjYTU6WHrP093bm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6568"/>
          <a:stretch/>
        </p:blipFill>
        <p:spPr bwMode="auto">
          <a:xfrm>
            <a:off x="2922210" y="1995686"/>
            <a:ext cx="604788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CIFAR10</a:t>
            </a:r>
          </a:p>
          <a:p>
            <a:pPr lvl="1"/>
            <a:r>
              <a:rPr lang="pt-BR" dirty="0">
                <a:hlinkClick r:id="rId2"/>
              </a:rPr>
              <a:t>https://www.cs.toronto.edu/~</a:t>
            </a:r>
            <a:r>
              <a:rPr lang="pt-BR" dirty="0" smtClean="0">
                <a:hlinkClick r:id="rId2"/>
              </a:rPr>
              <a:t>kriz/cifar.html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/>
              <a:t>50,000 training images</a:t>
            </a:r>
          </a:p>
          <a:p>
            <a:pPr lvl="1"/>
            <a:r>
              <a:rPr lang="en-US" dirty="0"/>
              <a:t>10,000 testing images</a:t>
            </a:r>
          </a:p>
          <a:p>
            <a:pPr lvl="1"/>
            <a:r>
              <a:rPr lang="en-US" dirty="0"/>
              <a:t>10 classes</a:t>
            </a:r>
          </a:p>
          <a:p>
            <a:pPr lvl="1"/>
            <a:r>
              <a:rPr lang="en-US" dirty="0"/>
              <a:t>32 x 32 pixels</a:t>
            </a:r>
          </a:p>
          <a:p>
            <a:pPr lvl="1"/>
            <a:r>
              <a:rPr lang="en-US" dirty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Resultado de imagem para cifar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22" y="1315715"/>
            <a:ext cx="440554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ImageNet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https://www.image-net.org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en-US" dirty="0" smtClean="0"/>
              <a:t>~1,000,000 imagens</a:t>
            </a:r>
            <a:endParaRPr lang="en-US" dirty="0"/>
          </a:p>
          <a:p>
            <a:pPr lvl="1"/>
            <a:r>
              <a:rPr lang="en-US" dirty="0" smtClean="0"/>
              <a:t>1,000 classes</a:t>
            </a:r>
            <a:endParaRPr lang="en-US" dirty="0"/>
          </a:p>
          <a:p>
            <a:pPr lvl="1"/>
            <a:r>
              <a:rPr lang="en-US" dirty="0" smtClean="0"/>
              <a:t>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5122" name="Picture 2" descr="ImageNet Dataset | Papers With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4" y="732769"/>
            <a:ext cx="4022476" cy="4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mage-net.org/static_files/index_fil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29178"/>
            <a:ext cx="3118496" cy="4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</a:t>
            </a:r>
            <a:r>
              <a:rPr lang="en-US" dirty="0"/>
              <a:t>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</a:t>
            </a:r>
            <a:r>
              <a:rPr lang="en-US" dirty="0" smtClean="0"/>
              <a:t>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  <a:endParaRPr lang="en-US" dirty="0" smtClean="0"/>
          </a:p>
          <a:p>
            <a:r>
              <a:rPr lang="pt-BR" dirty="0" smtClean="0"/>
              <a:t>The </a:t>
            </a:r>
            <a:r>
              <a:rPr lang="pt-BR" dirty="0" err="1"/>
              <a:t>MathWorks</a:t>
            </a:r>
            <a:r>
              <a:rPr lang="pt-BR" dirty="0"/>
              <a:t>, </a:t>
            </a:r>
            <a:r>
              <a:rPr lang="pt-BR" dirty="0" smtClean="0"/>
              <a:t>Inc. </a:t>
            </a:r>
            <a:r>
              <a:rPr lang="en-US" dirty="0" smtClean="0"/>
              <a:t>What </a:t>
            </a:r>
            <a:r>
              <a:rPr lang="en-US" dirty="0"/>
              <a:t>is a Convolutional Neural Network</a:t>
            </a:r>
            <a:r>
              <a:rPr lang="en-US" dirty="0" smtClean="0"/>
              <a:t>? 3 </a:t>
            </a:r>
            <a:r>
              <a:rPr lang="en-US" dirty="0"/>
              <a:t>things you need to </a:t>
            </a:r>
            <a:r>
              <a:rPr lang="en-US" dirty="0" smtClean="0"/>
              <a:t>know.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www.mathworks.com/discovery/convolutional-neural-network-matlab.html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Rodrigues, L. F.; </a:t>
            </a:r>
            <a:r>
              <a:rPr lang="en-US" dirty="0" err="1"/>
              <a:t>Naldi</a:t>
            </a:r>
            <a:r>
              <a:rPr lang="en-US" dirty="0"/>
              <a:t> M. C., </a:t>
            </a:r>
            <a:r>
              <a:rPr lang="en-US" b="1" dirty="0"/>
              <a:t>Mari, J. F.</a:t>
            </a:r>
            <a:r>
              <a:rPr lang="en-US" dirty="0"/>
              <a:t> </a:t>
            </a:r>
            <a:r>
              <a:rPr lang="en-US" i="1" dirty="0"/>
              <a:t>Comparing convolutional neural networks and preprocessing techniques for HEp-2 cell classification in immunofluorescence images.</a:t>
            </a:r>
            <a:r>
              <a:rPr lang="en-US" dirty="0"/>
              <a:t> </a:t>
            </a:r>
            <a:r>
              <a:rPr lang="en-US" b="1" dirty="0"/>
              <a:t>Computers in Biology and Medicine</a:t>
            </a:r>
            <a:r>
              <a:rPr lang="en-US" dirty="0"/>
              <a:t>, 2019.</a:t>
            </a:r>
          </a:p>
          <a:p>
            <a:pPr lvl="1"/>
            <a:r>
              <a:rPr lang="pt-BR" u="sng" dirty="0">
                <a:hlinkClick r:id="rId2" tooltip="Persistent link using digital object identifier"/>
              </a:rPr>
              <a:t>https://doi.org/10.1016/j.compbiomed.2019.103542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da disciplina!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pt-BR" sz="900" dirty="0"/>
              <a:t>Redes Neurais Convolucionais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1200" i="1" dirty="0" smtClean="0"/>
              <a:t> </a:t>
            </a:r>
            <a:endParaRPr lang="pt-BR" sz="1200" i="1" dirty="0"/>
          </a:p>
        </p:txBody>
      </p:sp>
      <p:sp>
        <p:nvSpPr>
          <p:cNvPr id="9" name="Retângulo 8"/>
          <p:cNvSpPr/>
          <p:nvPr/>
        </p:nvSpPr>
        <p:spPr>
          <a:xfrm>
            <a:off x="0" y="1042953"/>
            <a:ext cx="9144000" cy="3402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r>
              <a:rPr lang="pt-BR" dirty="0" smtClean="0"/>
              <a:t> de </a:t>
            </a:r>
            <a:r>
              <a:rPr lang="pt-BR" dirty="0" err="1" smtClean="0"/>
              <a:t>multiplas</a:t>
            </a:r>
            <a:r>
              <a:rPr lang="pt-BR" dirty="0" smtClean="0"/>
              <a:t> camadas (MLP)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522454" y="1042953"/>
            <a:ext cx="6099092" cy="3402108"/>
            <a:chOff x="1083866" y="1617914"/>
            <a:chExt cx="6099092" cy="340210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0153" r="37250" b="41188"/>
            <a:stretch/>
          </p:blipFill>
          <p:spPr bwMode="auto">
            <a:xfrm>
              <a:off x="1083866" y="1617914"/>
              <a:ext cx="3384376" cy="99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6" t="30652" r="39083" b="9489"/>
            <a:stretch/>
          </p:blipFill>
          <p:spPr bwMode="auto">
            <a:xfrm>
              <a:off x="2063749" y="1761930"/>
              <a:ext cx="5119209" cy="325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tângulo 9"/>
          <p:cNvSpPr/>
          <p:nvPr/>
        </p:nvSpPr>
        <p:spPr>
          <a:xfrm>
            <a:off x="1522454" y="4701793"/>
            <a:ext cx="76215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i="1" dirty="0"/>
              <a:t>Learn </a:t>
            </a:r>
            <a:r>
              <a:rPr lang="en-US" sz="1000" i="1" dirty="0" err="1"/>
              <a:t>TensorFlow</a:t>
            </a:r>
            <a:r>
              <a:rPr lang="en-US" sz="1000" i="1" dirty="0"/>
              <a:t> and deep learning, without a Ph.D.</a:t>
            </a:r>
          </a:p>
        </p:txBody>
      </p:sp>
      <p:sp>
        <p:nvSpPr>
          <p:cNvPr id="11" name="Retângulo 10"/>
          <p:cNvSpPr/>
          <p:nvPr/>
        </p:nvSpPr>
        <p:spPr>
          <a:xfrm rot="2065537">
            <a:off x="6659676" y="2222499"/>
            <a:ext cx="1055975" cy="12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19383731">
            <a:off x="6000977" y="3103259"/>
            <a:ext cx="1055975" cy="409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Convolucionais (</a:t>
            </a:r>
            <a:r>
              <a:rPr lang="pt-BR" dirty="0" err="1" smtClean="0"/>
              <a:t>CNNs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7544" y="4701793"/>
            <a:ext cx="8676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000" i="1" dirty="0" err="1" smtClean="0"/>
              <a:t>MathWorks</a:t>
            </a:r>
            <a:r>
              <a:rPr lang="pt-BR" sz="1000" i="1" dirty="0"/>
              <a:t>, Inc</a:t>
            </a:r>
            <a:r>
              <a:rPr lang="pt-BR" sz="1000" i="1" dirty="0" smtClean="0"/>
              <a:t>. </a:t>
            </a:r>
            <a:r>
              <a:rPr lang="pt-BR" sz="1000" i="1" dirty="0" smtClean="0">
                <a:hlinkClick r:id="rId2"/>
              </a:rPr>
              <a:t>https</a:t>
            </a:r>
            <a:r>
              <a:rPr lang="pt-BR" sz="1000" i="1" dirty="0">
                <a:hlinkClick r:id="rId2"/>
              </a:rPr>
              <a:t>://</a:t>
            </a:r>
            <a:r>
              <a:rPr lang="pt-BR" sz="1000" i="1" dirty="0" smtClean="0">
                <a:hlinkClick r:id="rId2"/>
              </a:rPr>
              <a:t>www.mathworks.com/discovery/convolutional-neural-network-matlab.html</a:t>
            </a:r>
            <a:r>
              <a:rPr lang="pt-BR" sz="1000" i="1" dirty="0" smtClean="0"/>
              <a:t> </a:t>
            </a:r>
            <a:endParaRPr lang="pt-BR" sz="1000" i="1" dirty="0"/>
          </a:p>
        </p:txBody>
      </p:sp>
      <p:pic>
        <p:nvPicPr>
          <p:cNvPr id="6146" name="Picture 2" descr="https://miro.medium.com/max/1400/1*vkQ0hXDaQv57sALXAJqux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836"/>
            <a:ext cx="9144000" cy="30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Convolucionais (</a:t>
            </a:r>
            <a:r>
              <a:rPr lang="pt-BR" dirty="0" err="1" smtClean="0"/>
              <a:t>CNNs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6798" r="10572" b="15753"/>
          <a:stretch/>
        </p:blipFill>
        <p:spPr bwMode="auto">
          <a:xfrm>
            <a:off x="0" y="1020092"/>
            <a:ext cx="9144000" cy="3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4701793"/>
            <a:ext cx="8676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000" i="1" dirty="0" smtClean="0"/>
              <a:t>Moacir </a:t>
            </a:r>
            <a:r>
              <a:rPr lang="pt-BR" sz="1000" i="1" dirty="0" err="1" smtClean="0"/>
              <a:t>Ponti</a:t>
            </a:r>
            <a:r>
              <a:rPr lang="pt-BR" sz="1000" i="1" dirty="0" smtClean="0"/>
              <a:t>. </a:t>
            </a:r>
            <a:r>
              <a:rPr lang="pt-BR" sz="1000" i="1" dirty="0" smtClean="0">
                <a:hlinkClick r:id="rId3"/>
              </a:rPr>
              <a:t>http</a:t>
            </a:r>
            <a:r>
              <a:rPr lang="pt-BR" sz="1000" i="1" dirty="0">
                <a:hlinkClick r:id="rId3"/>
              </a:rPr>
              <a:t>://conteudo.icmc.usp.br/pessoas/moacir/p17sibgrapi-tutorial</a:t>
            </a:r>
            <a:r>
              <a:rPr lang="pt-BR" sz="1000" i="1" dirty="0" smtClean="0">
                <a:hlinkClick r:id="rId3"/>
              </a:rPr>
              <a:t>/</a:t>
            </a:r>
            <a:r>
              <a:rPr lang="pt-BR" sz="1000" i="1" dirty="0" smtClean="0"/>
              <a:t> 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30982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</a:t>
            </a:r>
            <a:r>
              <a:rPr lang="pt-BR" dirty="0" err="1" smtClean="0"/>
              <a:t>convolucional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59493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149" name="Cubo 148"/>
          <p:cNvSpPr/>
          <p:nvPr/>
        </p:nvSpPr>
        <p:spPr>
          <a:xfrm>
            <a:off x="7596336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0" name="Cubo 149"/>
          <p:cNvSpPr/>
          <p:nvPr/>
        </p:nvSpPr>
        <p:spPr>
          <a:xfrm>
            <a:off x="7687537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1" name="Cubo 150"/>
          <p:cNvSpPr/>
          <p:nvPr/>
        </p:nvSpPr>
        <p:spPr>
          <a:xfrm>
            <a:off x="8335801" y="361863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2" name="Cubo 151"/>
          <p:cNvSpPr/>
          <p:nvPr/>
        </p:nvSpPr>
        <p:spPr>
          <a:xfrm>
            <a:off x="7596336" y="3618639"/>
            <a:ext cx="1021348" cy="766011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tângulo 153"/>
              <p:cNvSpPr/>
              <p:nvPr/>
            </p:nvSpPr>
            <p:spPr>
              <a:xfrm>
                <a:off x="7786354" y="3213093"/>
                <a:ext cx="831329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/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tângulo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354" y="3213093"/>
                <a:ext cx="831329" cy="374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ector reto 155"/>
          <p:cNvCxnSpPr/>
          <p:nvPr/>
        </p:nvCxnSpPr>
        <p:spPr>
          <a:xfrm>
            <a:off x="2474391" y="2219050"/>
            <a:ext cx="4000572" cy="9604"/>
          </a:xfrm>
          <a:prstGeom prst="lin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156"/>
          <p:cNvSpPr/>
          <p:nvPr/>
        </p:nvSpPr>
        <p:spPr>
          <a:xfrm>
            <a:off x="2123729" y="675780"/>
            <a:ext cx="4783198" cy="2393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2680610" y="1299374"/>
                <a:ext cx="833883" cy="374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10" y="1299374"/>
                <a:ext cx="833883" cy="374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tângulo 158"/>
              <p:cNvSpPr/>
              <p:nvPr/>
            </p:nvSpPr>
            <p:spPr>
              <a:xfrm>
                <a:off x="5478887" y="1987844"/>
                <a:ext cx="638252" cy="355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tângulo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87" y="1987844"/>
                <a:ext cx="638252" cy="3558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ector angulado 159"/>
          <p:cNvCxnSpPr>
            <a:stCxn id="183" idx="3"/>
            <a:endCxn id="200" idx="0"/>
          </p:cNvCxnSpPr>
          <p:nvPr/>
        </p:nvCxnSpPr>
        <p:spPr>
          <a:xfrm>
            <a:off x="3353461" y="772563"/>
            <a:ext cx="307163" cy="47592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do 160"/>
          <p:cNvCxnSpPr>
            <a:stCxn id="180" idx="3"/>
            <a:endCxn id="201" idx="0"/>
          </p:cNvCxnSpPr>
          <p:nvPr/>
        </p:nvCxnSpPr>
        <p:spPr>
          <a:xfrm>
            <a:off x="3353461" y="874920"/>
            <a:ext cx="392378" cy="37357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161"/>
          <p:cNvCxnSpPr>
            <a:stCxn id="177" idx="3"/>
            <a:endCxn id="202" idx="0"/>
          </p:cNvCxnSpPr>
          <p:nvPr/>
        </p:nvCxnSpPr>
        <p:spPr>
          <a:xfrm>
            <a:off x="3353461" y="1079633"/>
            <a:ext cx="1149812" cy="16885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o 162"/>
          <p:cNvSpPr/>
          <p:nvPr/>
        </p:nvSpPr>
        <p:spPr>
          <a:xfrm>
            <a:off x="5664624" y="2357282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4" name="Cubo 163"/>
          <p:cNvSpPr/>
          <p:nvPr/>
        </p:nvSpPr>
        <p:spPr>
          <a:xfrm>
            <a:off x="5006000" y="216577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5" name="Cubo 164"/>
          <p:cNvSpPr/>
          <p:nvPr/>
        </p:nvSpPr>
        <p:spPr>
          <a:xfrm>
            <a:off x="6117139" y="2165779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tângulo 165"/>
              <p:cNvSpPr/>
              <p:nvPr/>
            </p:nvSpPr>
            <p:spPr>
              <a:xfrm>
                <a:off x="2293492" y="2333965"/>
                <a:ext cx="1044516" cy="339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Retângulo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92" y="2333965"/>
                <a:ext cx="1044516" cy="339388"/>
              </a:xfrm>
              <a:prstGeom prst="rect">
                <a:avLst/>
              </a:prstGeom>
              <a:blipFill rotWithShape="1">
                <a:blip r:embed="rId5"/>
                <a:stretch>
                  <a:fillRect r="-13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tângulo 166"/>
              <p:cNvSpPr/>
              <p:nvPr/>
            </p:nvSpPr>
            <p:spPr>
              <a:xfrm>
                <a:off x="4546565" y="1227733"/>
                <a:ext cx="1393587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Retângulo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65" y="1227733"/>
                <a:ext cx="1393587" cy="6116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tângulo 167"/>
              <p:cNvSpPr/>
              <p:nvPr/>
            </p:nvSpPr>
            <p:spPr>
              <a:xfrm>
                <a:off x="5066339" y="670968"/>
                <a:ext cx="1881925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tângulo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39" y="670968"/>
                <a:ext cx="1881925" cy="61164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/>
              <p:cNvSpPr txBox="1"/>
              <p:nvPr/>
            </p:nvSpPr>
            <p:spPr>
              <a:xfrm>
                <a:off x="4629397" y="2018546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CaixaDeTex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397" y="2018546"/>
                <a:ext cx="590675" cy="539571"/>
              </a:xfrm>
              <a:prstGeom prst="rect">
                <a:avLst/>
              </a:prstGeom>
              <a:blipFill rotWithShape="1">
                <a:blip r:embed="rId8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ector angulado 169"/>
          <p:cNvCxnSpPr>
            <a:stCxn id="168" idx="2"/>
            <a:endCxn id="165" idx="0"/>
          </p:cNvCxnSpPr>
          <p:nvPr/>
        </p:nvCxnSpPr>
        <p:spPr>
          <a:xfrm rot="16200000" flipH="1">
            <a:off x="5738777" y="1551135"/>
            <a:ext cx="883169" cy="3461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7" idx="2"/>
            <a:endCxn id="164" idx="0"/>
          </p:cNvCxnSpPr>
          <p:nvPr/>
        </p:nvCxnSpPr>
        <p:spPr>
          <a:xfrm flipH="1">
            <a:off x="5242281" y="1839375"/>
            <a:ext cx="1078" cy="3264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171"/>
          <p:cNvCxnSpPr/>
          <p:nvPr/>
        </p:nvCxnSpPr>
        <p:spPr>
          <a:xfrm>
            <a:off x="4650429" y="2548785"/>
            <a:ext cx="3555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/>
          <p:nvPr/>
        </p:nvCxnSpPr>
        <p:spPr>
          <a:xfrm>
            <a:off x="5287882" y="2549631"/>
            <a:ext cx="3555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5822152" y="2548785"/>
            <a:ext cx="2949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tângulo 174"/>
              <p:cNvSpPr/>
              <p:nvPr/>
            </p:nvSpPr>
            <p:spPr>
              <a:xfrm>
                <a:off x="5269220" y="2119054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tângulo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20" y="2119054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tângulo 176"/>
          <p:cNvSpPr/>
          <p:nvPr/>
        </p:nvSpPr>
        <p:spPr>
          <a:xfrm flipV="1">
            <a:off x="3067825" y="1028497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78" name="CaixaDeTexto 177"/>
          <p:cNvSpPr txBox="1"/>
          <p:nvPr/>
        </p:nvSpPr>
        <p:spPr>
          <a:xfrm>
            <a:off x="3104225" y="982811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*</a:t>
            </a:r>
            <a:endParaRPr lang="pt-BR" sz="1600" dirty="0"/>
          </a:p>
        </p:txBody>
      </p:sp>
      <p:sp>
        <p:nvSpPr>
          <p:cNvPr id="180" name="Retângulo 179"/>
          <p:cNvSpPr/>
          <p:nvPr/>
        </p:nvSpPr>
        <p:spPr>
          <a:xfrm flipV="1">
            <a:off x="3067825" y="823784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81" name="CaixaDeTexto 180"/>
          <p:cNvSpPr txBox="1"/>
          <p:nvPr/>
        </p:nvSpPr>
        <p:spPr>
          <a:xfrm>
            <a:off x="3102805" y="777618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*</a:t>
            </a:r>
            <a:endParaRPr lang="pt-BR" sz="1600" dirty="0"/>
          </a:p>
        </p:txBody>
      </p:sp>
      <p:grpSp>
        <p:nvGrpSpPr>
          <p:cNvPr id="182" name="Grupo 181"/>
          <p:cNvGrpSpPr/>
          <p:nvPr/>
        </p:nvGrpSpPr>
        <p:grpSpPr>
          <a:xfrm>
            <a:off x="3067825" y="670968"/>
            <a:ext cx="323658" cy="338554"/>
            <a:chOff x="2555776" y="188640"/>
            <a:chExt cx="456326" cy="477328"/>
          </a:xfrm>
          <a:noFill/>
        </p:grpSpPr>
        <p:sp>
          <p:nvSpPr>
            <p:cNvPr id="183" name="Retângulo 182"/>
            <p:cNvSpPr/>
            <p:nvPr/>
          </p:nvSpPr>
          <p:spPr>
            <a:xfrm flipV="1">
              <a:off x="2555776" y="259783"/>
              <a:ext cx="402722" cy="144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2607096" y="188640"/>
              <a:ext cx="405006" cy="47732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*</a:t>
              </a:r>
              <a:endParaRPr lang="pt-BR" sz="1600" dirty="0"/>
            </a:p>
          </p:txBody>
        </p:sp>
      </p:grpSp>
      <p:sp>
        <p:nvSpPr>
          <p:cNvPr id="186" name="Retângulo 185"/>
          <p:cNvSpPr/>
          <p:nvPr/>
        </p:nvSpPr>
        <p:spPr>
          <a:xfrm flipV="1">
            <a:off x="3067823" y="926141"/>
            <a:ext cx="285638" cy="10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3068517" y="786790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tângulo 187"/>
              <p:cNvSpPr/>
              <p:nvPr/>
            </p:nvSpPr>
            <p:spPr>
              <a:xfrm>
                <a:off x="2127297" y="2624013"/>
                <a:ext cx="13769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=1, …,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tângulo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97" y="2624013"/>
                <a:ext cx="137690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Cubo 189"/>
          <p:cNvSpPr/>
          <p:nvPr/>
        </p:nvSpPr>
        <p:spPr>
          <a:xfrm>
            <a:off x="3522960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91" name="Cubo 190"/>
          <p:cNvSpPr/>
          <p:nvPr/>
        </p:nvSpPr>
        <p:spPr>
          <a:xfrm>
            <a:off x="3614161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92" name="Cubo 191"/>
          <p:cNvSpPr/>
          <p:nvPr/>
        </p:nvSpPr>
        <p:spPr>
          <a:xfrm>
            <a:off x="4368547" y="2165780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93" name="Conector angulado 192"/>
          <p:cNvCxnSpPr>
            <a:endCxn id="190" idx="0"/>
          </p:cNvCxnSpPr>
          <p:nvPr/>
        </p:nvCxnSpPr>
        <p:spPr>
          <a:xfrm rot="16200000" flipH="1">
            <a:off x="3393043" y="1799581"/>
            <a:ext cx="534279" cy="198118"/>
          </a:xfrm>
          <a:prstGeom prst="bentConnector3">
            <a:avLst>
              <a:gd name="adj1" fmla="val 6426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do 193"/>
          <p:cNvCxnSpPr>
            <a:endCxn id="191" idx="0"/>
          </p:cNvCxnSpPr>
          <p:nvPr/>
        </p:nvCxnSpPr>
        <p:spPr>
          <a:xfrm rot="16200000" flipH="1">
            <a:off x="3485887" y="1801225"/>
            <a:ext cx="534278" cy="1948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do 194"/>
          <p:cNvCxnSpPr>
            <a:endCxn id="192" idx="0"/>
          </p:cNvCxnSpPr>
          <p:nvPr/>
        </p:nvCxnSpPr>
        <p:spPr>
          <a:xfrm rot="16200000" flipH="1">
            <a:off x="4246127" y="1807079"/>
            <a:ext cx="534280" cy="183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ubo 195"/>
          <p:cNvSpPr/>
          <p:nvPr/>
        </p:nvSpPr>
        <p:spPr>
          <a:xfrm>
            <a:off x="3520066" y="2165780"/>
            <a:ext cx="1129720" cy="766011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97" name="CaixaDeTexto 196"/>
          <p:cNvSpPr txBox="1"/>
          <p:nvPr/>
        </p:nvSpPr>
        <p:spPr>
          <a:xfrm>
            <a:off x="4009693" y="1729362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3915649" y="2379508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200" name="Cubo 199"/>
          <p:cNvSpPr/>
          <p:nvPr/>
        </p:nvSpPr>
        <p:spPr>
          <a:xfrm>
            <a:off x="3522960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01" name="Cubo 200"/>
          <p:cNvSpPr/>
          <p:nvPr/>
        </p:nvSpPr>
        <p:spPr>
          <a:xfrm>
            <a:off x="3608174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02" name="Cubo 201"/>
          <p:cNvSpPr/>
          <p:nvPr/>
        </p:nvSpPr>
        <p:spPr>
          <a:xfrm>
            <a:off x="4365609" y="1248493"/>
            <a:ext cx="178699" cy="383006"/>
          </a:xfrm>
          <a:prstGeom prst="cube">
            <a:avLst>
              <a:gd name="adj" fmla="val 5407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03" name="Cubo 202"/>
          <p:cNvSpPr/>
          <p:nvPr/>
        </p:nvSpPr>
        <p:spPr>
          <a:xfrm>
            <a:off x="3522960" y="1248493"/>
            <a:ext cx="1021348" cy="383006"/>
          </a:xfrm>
          <a:prstGeom prst="cube">
            <a:avLst/>
          </a:prstGeom>
          <a:solidFill>
            <a:srgbClr val="C0C0C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04" name="CaixaDeTexto 203"/>
          <p:cNvSpPr txBox="1"/>
          <p:nvPr/>
        </p:nvSpPr>
        <p:spPr>
          <a:xfrm>
            <a:off x="3864357" y="1270719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152"/>
              <p:cNvSpPr/>
              <p:nvPr/>
            </p:nvSpPr>
            <p:spPr>
              <a:xfrm>
                <a:off x="573138" y="1519566"/>
                <a:ext cx="843746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/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Retângul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8" y="1519566"/>
                <a:ext cx="843746" cy="3429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Cubo 144"/>
          <p:cNvSpPr/>
          <p:nvPr/>
        </p:nvSpPr>
        <p:spPr>
          <a:xfrm>
            <a:off x="395536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6" name="Cubo 145"/>
          <p:cNvSpPr/>
          <p:nvPr/>
        </p:nvSpPr>
        <p:spPr>
          <a:xfrm>
            <a:off x="486737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7" name="Cubo 146"/>
          <p:cNvSpPr/>
          <p:nvPr/>
        </p:nvSpPr>
        <p:spPr>
          <a:xfrm>
            <a:off x="1135002" y="1893834"/>
            <a:ext cx="281882" cy="766011"/>
          </a:xfrm>
          <a:prstGeom prst="cube">
            <a:avLst>
              <a:gd name="adj" fmla="val 6764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8" name="Cubo 147"/>
          <p:cNvSpPr/>
          <p:nvPr/>
        </p:nvSpPr>
        <p:spPr>
          <a:xfrm>
            <a:off x="395536" y="1893834"/>
            <a:ext cx="1021348" cy="766011"/>
          </a:xfrm>
          <a:prstGeom prst="cube">
            <a:avLst/>
          </a:prstGeom>
          <a:solidFill>
            <a:srgbClr val="C0C0C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05" name="CaixaDeTexto 204"/>
          <p:cNvSpPr txBox="1"/>
          <p:nvPr/>
        </p:nvSpPr>
        <p:spPr>
          <a:xfrm>
            <a:off x="736933" y="2107562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206" name="CaixaDeTexto 205"/>
          <p:cNvSpPr txBox="1"/>
          <p:nvPr/>
        </p:nvSpPr>
        <p:spPr>
          <a:xfrm>
            <a:off x="7082354" y="3723878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  <p:cxnSp>
        <p:nvCxnSpPr>
          <p:cNvPr id="207" name="Conector angulado 206"/>
          <p:cNvCxnSpPr>
            <a:stCxn id="165" idx="5"/>
            <a:endCxn id="149" idx="0"/>
          </p:cNvCxnSpPr>
          <p:nvPr/>
        </p:nvCxnSpPr>
        <p:spPr>
          <a:xfrm>
            <a:off x="6399021" y="2453445"/>
            <a:ext cx="1433596" cy="116519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do 207"/>
          <p:cNvCxnSpPr>
            <a:stCxn id="146" idx="0"/>
            <a:endCxn id="180" idx="1"/>
          </p:cNvCxnSpPr>
          <p:nvPr/>
        </p:nvCxnSpPr>
        <p:spPr>
          <a:xfrm rot="5400000" flipH="1" flipV="1">
            <a:off x="1385963" y="211975"/>
            <a:ext cx="1018915" cy="234480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do 208"/>
          <p:cNvCxnSpPr>
            <a:stCxn id="147" idx="0"/>
            <a:endCxn id="177" idx="1"/>
          </p:cNvCxnSpPr>
          <p:nvPr/>
        </p:nvCxnSpPr>
        <p:spPr>
          <a:xfrm rot="5400000" flipH="1" flipV="1">
            <a:off x="1812452" y="638463"/>
            <a:ext cx="814202" cy="169654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do 209"/>
          <p:cNvCxnSpPr>
            <a:stCxn id="145" idx="0"/>
            <a:endCxn id="183" idx="1"/>
          </p:cNvCxnSpPr>
          <p:nvPr/>
        </p:nvCxnSpPr>
        <p:spPr>
          <a:xfrm rot="5400000" flipH="1" flipV="1">
            <a:off x="1289185" y="115196"/>
            <a:ext cx="1121271" cy="243600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tângulo 210"/>
          <p:cNvSpPr/>
          <p:nvPr/>
        </p:nvSpPr>
        <p:spPr>
          <a:xfrm>
            <a:off x="2130136" y="3821350"/>
            <a:ext cx="4776790" cy="346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/>
              </a:solidFill>
            </a:endParaRPr>
          </a:p>
        </p:txBody>
      </p:sp>
      <p:cxnSp>
        <p:nvCxnSpPr>
          <p:cNvPr id="212" name="Conector angulado 211"/>
          <p:cNvCxnSpPr>
            <a:stCxn id="219" idx="3"/>
            <a:endCxn id="150" idx="0"/>
          </p:cNvCxnSpPr>
          <p:nvPr/>
        </p:nvCxnSpPr>
        <p:spPr>
          <a:xfrm>
            <a:off x="6906926" y="3424791"/>
            <a:ext cx="1016892" cy="19384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4224666" y="3520048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000" dirty="0" smtClean="0"/>
              <a:t>...</a:t>
            </a:r>
            <a:endParaRPr lang="pt-BR" sz="40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2130136" y="1845716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latin typeface="Cambria Math" pitchFamily="18" charset="0"/>
                <a:ea typeface="Cambria Math" pitchFamily="18" charset="0"/>
              </a:rPr>
              <a:t>k=1</a:t>
            </a:r>
            <a:endParaRPr lang="pt-BR" sz="1600" b="1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tângulo 219"/>
              <p:cNvSpPr/>
              <p:nvPr/>
            </p:nvSpPr>
            <p:spPr>
              <a:xfrm>
                <a:off x="3206777" y="3255097"/>
                <a:ext cx="748538" cy="339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0" name="Retângulo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77" y="3255097"/>
                <a:ext cx="748538" cy="33938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tângulo 220"/>
              <p:cNvSpPr/>
              <p:nvPr/>
            </p:nvSpPr>
            <p:spPr>
              <a:xfrm>
                <a:off x="4483165" y="3158147"/>
                <a:ext cx="2393091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tângulo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65" y="3158147"/>
                <a:ext cx="2393091" cy="533288"/>
              </a:xfrm>
              <a:prstGeom prst="rect">
                <a:avLst/>
              </a:prstGeom>
              <a:blipFill rotWithShape="1">
                <a:blip r:embed="rId13"/>
                <a:stretch>
                  <a:fillRect l="-22901" t="-13409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etângulo 218"/>
          <p:cNvSpPr/>
          <p:nvPr/>
        </p:nvSpPr>
        <p:spPr>
          <a:xfrm>
            <a:off x="2124458" y="3144193"/>
            <a:ext cx="4782468" cy="561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222" name="CaixaDeTexto 221"/>
          <p:cNvSpPr txBox="1"/>
          <p:nvPr/>
        </p:nvSpPr>
        <p:spPr>
          <a:xfrm>
            <a:off x="2172058" y="3270903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latin typeface="Cambria Math" pitchFamily="18" charset="0"/>
                <a:ea typeface="Cambria Math" pitchFamily="18" charset="0"/>
              </a:rPr>
              <a:t>k=2</a:t>
            </a:r>
            <a:endParaRPr lang="pt-BR" sz="1400" b="1" i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3" name="Conector angulado 222"/>
          <p:cNvCxnSpPr>
            <a:stCxn id="147" idx="3"/>
            <a:endCxn id="317" idx="1"/>
          </p:cNvCxnSpPr>
          <p:nvPr/>
        </p:nvCxnSpPr>
        <p:spPr>
          <a:xfrm rot="16200000" flipH="1">
            <a:off x="596830" y="3243617"/>
            <a:ext cx="2111401" cy="9438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do 223"/>
          <p:cNvCxnSpPr>
            <a:stCxn id="146" idx="3"/>
            <a:endCxn id="219" idx="1"/>
          </p:cNvCxnSpPr>
          <p:nvPr/>
        </p:nvCxnSpPr>
        <p:spPr>
          <a:xfrm rot="16200000" flipH="1">
            <a:off x="945925" y="2246258"/>
            <a:ext cx="764946" cy="15921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do 224"/>
          <p:cNvCxnSpPr>
            <a:stCxn id="145" idx="3"/>
            <a:endCxn id="216" idx="1"/>
          </p:cNvCxnSpPr>
          <p:nvPr/>
        </p:nvCxnSpPr>
        <p:spPr>
          <a:xfrm rot="16200000" flipH="1">
            <a:off x="994525" y="2106456"/>
            <a:ext cx="576545" cy="168332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tângulo 225"/>
              <p:cNvSpPr/>
              <p:nvPr/>
            </p:nvSpPr>
            <p:spPr>
              <a:xfrm>
                <a:off x="6906926" y="670968"/>
                <a:ext cx="2057562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𝐶𝑜𝑛𝑣𝑜𝑙𝑢𝑡𝑖𝑜𝑛𝑎𝑙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𝐿𝑎𝑦𝑒𝑟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/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Retângulo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26" y="670968"/>
                <a:ext cx="2057562" cy="342979"/>
              </a:xfrm>
              <a:prstGeom prst="rect">
                <a:avLst/>
              </a:prstGeom>
              <a:blipFill rotWithShape="1">
                <a:blip r:embed="rId14"/>
                <a:stretch>
                  <a:fillRect r="-9172"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Conector angulado 277"/>
          <p:cNvCxnSpPr>
            <a:stCxn id="147" idx="3"/>
            <a:endCxn id="218" idx="1"/>
          </p:cNvCxnSpPr>
          <p:nvPr/>
        </p:nvCxnSpPr>
        <p:spPr>
          <a:xfrm rot="16200000" flipH="1">
            <a:off x="1175856" y="2664591"/>
            <a:ext cx="953348" cy="9438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angulado 278"/>
          <p:cNvCxnSpPr>
            <a:stCxn id="146" idx="3"/>
            <a:endCxn id="313" idx="1"/>
          </p:cNvCxnSpPr>
          <p:nvPr/>
        </p:nvCxnSpPr>
        <p:spPr>
          <a:xfrm rot="16200000" flipH="1">
            <a:off x="366899" y="2825284"/>
            <a:ext cx="1922999" cy="15921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angulado 279"/>
          <p:cNvCxnSpPr>
            <a:stCxn id="145" idx="3"/>
            <a:endCxn id="315" idx="1"/>
          </p:cNvCxnSpPr>
          <p:nvPr/>
        </p:nvCxnSpPr>
        <p:spPr>
          <a:xfrm rot="16200000" flipH="1">
            <a:off x="415498" y="2685483"/>
            <a:ext cx="1734598" cy="168332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do 280"/>
          <p:cNvCxnSpPr>
            <a:stCxn id="313" idx="3"/>
            <a:endCxn id="151" idx="3"/>
          </p:cNvCxnSpPr>
          <p:nvPr/>
        </p:nvCxnSpPr>
        <p:spPr>
          <a:xfrm flipV="1">
            <a:off x="6906926" y="4384650"/>
            <a:ext cx="1474476" cy="19819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tângulo 309"/>
              <p:cNvSpPr/>
              <p:nvPr/>
            </p:nvSpPr>
            <p:spPr>
              <a:xfrm>
                <a:off x="3206777" y="4413150"/>
                <a:ext cx="769378" cy="338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0" name="Retângulo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77" y="4413150"/>
                <a:ext cx="769378" cy="33836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tângulo 310"/>
              <p:cNvSpPr/>
              <p:nvPr/>
            </p:nvSpPr>
            <p:spPr>
              <a:xfrm>
                <a:off x="4483165" y="4316200"/>
                <a:ext cx="2393091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𝑵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tângulo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65" y="4316200"/>
                <a:ext cx="2393091" cy="533288"/>
              </a:xfrm>
              <a:prstGeom prst="rect">
                <a:avLst/>
              </a:prstGeom>
              <a:blipFill rotWithShape="1">
                <a:blip r:embed="rId16"/>
                <a:stretch>
                  <a:fillRect l="-23155" t="-13409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Retângulo 315"/>
          <p:cNvSpPr/>
          <p:nvPr/>
        </p:nvSpPr>
        <p:spPr>
          <a:xfrm>
            <a:off x="2124458" y="4486111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317" name="Retângulo 316"/>
          <p:cNvSpPr/>
          <p:nvPr/>
        </p:nvSpPr>
        <p:spPr>
          <a:xfrm>
            <a:off x="2124458" y="4679049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313" name="Retângulo 312"/>
          <p:cNvSpPr/>
          <p:nvPr/>
        </p:nvSpPr>
        <p:spPr>
          <a:xfrm>
            <a:off x="2124458" y="4302246"/>
            <a:ext cx="4782468" cy="561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314" name="CaixaDeTexto 313"/>
          <p:cNvSpPr txBox="1"/>
          <p:nvPr/>
        </p:nvSpPr>
        <p:spPr>
          <a:xfrm>
            <a:off x="2172058" y="4428956"/>
            <a:ext cx="5293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latin typeface="Cambria Math" pitchFamily="18" charset="0"/>
                <a:ea typeface="Cambria Math" pitchFamily="18" charset="0"/>
              </a:rPr>
              <a:t>k=N</a:t>
            </a:r>
            <a:endParaRPr lang="pt-BR" sz="1400" b="1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5" name="Retângulo 314"/>
          <p:cNvSpPr/>
          <p:nvPr/>
        </p:nvSpPr>
        <p:spPr>
          <a:xfrm>
            <a:off x="2124458" y="4302246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217" name="Retângulo 216"/>
          <p:cNvSpPr/>
          <p:nvPr/>
        </p:nvSpPr>
        <p:spPr>
          <a:xfrm>
            <a:off x="2124458" y="3328058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218" name="Retângulo 217"/>
          <p:cNvSpPr/>
          <p:nvPr/>
        </p:nvSpPr>
        <p:spPr>
          <a:xfrm>
            <a:off x="2124458" y="3520996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216" name="Retângulo 215"/>
          <p:cNvSpPr/>
          <p:nvPr/>
        </p:nvSpPr>
        <p:spPr>
          <a:xfrm>
            <a:off x="2124458" y="3144193"/>
            <a:ext cx="648556" cy="18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7937733" y="3832367"/>
            <a:ext cx="3385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...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46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C:\Users\Joao\Desktop\Figuras_SIBGRAPI_2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2" y="566007"/>
            <a:ext cx="5808336" cy="43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</a:t>
            </a:r>
            <a:r>
              <a:rPr lang="pt-BR" dirty="0" err="1" smtClean="0"/>
              <a:t>pooling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538130" y="1531646"/>
            <a:ext cx="2129711" cy="2129712"/>
            <a:chOff x="683568" y="1700808"/>
            <a:chExt cx="2894692" cy="2894692"/>
          </a:xfrm>
          <a:noFill/>
        </p:grpSpPr>
        <p:sp>
          <p:nvSpPr>
            <p:cNvPr id="48" name="Cubo 47"/>
            <p:cNvSpPr/>
            <p:nvPr/>
          </p:nvSpPr>
          <p:spPr>
            <a:xfrm rot="16200000">
              <a:off x="683568" y="1700808"/>
              <a:ext cx="2894692" cy="289469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tx1"/>
                </a:solidFill>
              </a:endParaRPr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1418260" y="2435500"/>
              <a:ext cx="2160000" cy="2160000"/>
              <a:chOff x="1930698" y="2312816"/>
              <a:chExt cx="2160000" cy="2160000"/>
            </a:xfrm>
            <a:grpFill/>
          </p:grpSpPr>
          <p:sp>
            <p:nvSpPr>
              <p:cNvPr id="50" name="Retângulo 49"/>
              <p:cNvSpPr/>
              <p:nvPr/>
            </p:nvSpPr>
            <p:spPr>
              <a:xfrm>
                <a:off x="1930698" y="231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0.2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2470698" y="231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chemeClr val="tx1"/>
                    </a:solidFill>
                  </a:rPr>
                  <a:t>0.5</a:t>
                </a:r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3010698" y="231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chemeClr val="tx1"/>
                    </a:solidFill>
                  </a:rPr>
                  <a:t>0.7</a:t>
                </a:r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3550698" y="231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0.4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1930698" y="285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0.4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2470698" y="285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3010698" y="285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0.3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3550698" y="285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0.6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1930698" y="339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chemeClr val="tx1"/>
                    </a:solidFill>
                  </a:rPr>
                  <a:t>0.4</a:t>
                </a:r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tângulo 58"/>
              <p:cNvSpPr/>
              <p:nvPr/>
            </p:nvSpPr>
            <p:spPr>
              <a:xfrm>
                <a:off x="2470698" y="339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3010698" y="339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0.7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3550698" y="339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0.5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1930698" y="393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0.3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tângulo 62"/>
              <p:cNvSpPr/>
              <p:nvPr/>
            </p:nvSpPr>
            <p:spPr>
              <a:xfrm>
                <a:off x="2470698" y="393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0.2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3010698" y="393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0.5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3550698" y="3932816"/>
                <a:ext cx="540000" cy="54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chemeClr val="tx1"/>
                    </a:solidFill>
                  </a:rPr>
                  <a:t>0.9</a:t>
                </a:r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Retângulo 7"/>
          <p:cNvSpPr/>
          <p:nvPr/>
        </p:nvSpPr>
        <p:spPr>
          <a:xfrm>
            <a:off x="4286000" y="1433836"/>
            <a:ext cx="1483396" cy="672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Max-</a:t>
            </a:r>
            <a:r>
              <a:rPr lang="pt-BR" sz="1200" b="1" dirty="0" err="1" smtClean="0">
                <a:solidFill>
                  <a:schemeClr val="tx1"/>
                </a:solidFill>
              </a:rPr>
              <a:t>pooling</a:t>
            </a:r>
            <a:endParaRPr lang="pt-BR" sz="12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(2 x 2)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86000" y="3086416"/>
            <a:ext cx="1483396" cy="672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tx1"/>
                </a:solidFill>
              </a:rPr>
              <a:t>Average-pooling</a:t>
            </a:r>
            <a:endParaRPr lang="pt-BR" sz="12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(2 x 2)</a:t>
            </a:r>
            <a:endParaRPr lang="pt-BR" sz="1200" b="1" dirty="0">
              <a:solidFill>
                <a:schemeClr val="tx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6133700" y="1102650"/>
            <a:ext cx="1335122" cy="1335123"/>
            <a:chOff x="5724128" y="1410554"/>
            <a:chExt cx="1814692" cy="1814692"/>
          </a:xfrm>
          <a:noFill/>
        </p:grpSpPr>
        <p:sp>
          <p:nvSpPr>
            <p:cNvPr id="43" name="Cubo 42"/>
            <p:cNvSpPr/>
            <p:nvPr/>
          </p:nvSpPr>
          <p:spPr>
            <a:xfrm rot="16200000">
              <a:off x="5724128" y="1410554"/>
              <a:ext cx="1812071" cy="1812071"/>
            </a:xfrm>
            <a:prstGeom prst="cube">
              <a:avLst>
                <a:gd name="adj" fmla="val 4024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6458820" y="214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0.5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998820" y="214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0.7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458820" y="268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0.4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998820" y="268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0.9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133700" y="2755230"/>
            <a:ext cx="1335122" cy="1335123"/>
            <a:chOff x="5724128" y="1410554"/>
            <a:chExt cx="1814692" cy="1814692"/>
          </a:xfrm>
          <a:noFill/>
        </p:grpSpPr>
        <p:sp>
          <p:nvSpPr>
            <p:cNvPr id="38" name="Cubo 37"/>
            <p:cNvSpPr/>
            <p:nvPr/>
          </p:nvSpPr>
          <p:spPr>
            <a:xfrm rot="16200000">
              <a:off x="5724128" y="1410554"/>
              <a:ext cx="1812071" cy="1812071"/>
            </a:xfrm>
            <a:prstGeom prst="cube">
              <a:avLst>
                <a:gd name="adj" fmla="val 4024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458820" y="214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0.3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998820" y="214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0.5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458820" y="268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0.25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98820" y="2685246"/>
              <a:ext cx="540000" cy="54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0.65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Conector de seta reta 11"/>
          <p:cNvCxnSpPr>
            <a:stCxn id="8" idx="3"/>
          </p:cNvCxnSpPr>
          <p:nvPr/>
        </p:nvCxnSpPr>
        <p:spPr>
          <a:xfrm>
            <a:off x="5769396" y="1770212"/>
            <a:ext cx="36430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8" idx="3"/>
            <a:endCxn id="8" idx="1"/>
          </p:cNvCxnSpPr>
          <p:nvPr/>
        </p:nvCxnSpPr>
        <p:spPr>
          <a:xfrm flipV="1">
            <a:off x="3667841" y="1770212"/>
            <a:ext cx="618158" cy="109250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48" idx="3"/>
            <a:endCxn id="9" idx="1"/>
          </p:cNvCxnSpPr>
          <p:nvPr/>
        </p:nvCxnSpPr>
        <p:spPr>
          <a:xfrm>
            <a:off x="3667841" y="2862715"/>
            <a:ext cx="618158" cy="56007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9" idx="3"/>
          </p:cNvCxnSpPr>
          <p:nvPr/>
        </p:nvCxnSpPr>
        <p:spPr>
          <a:xfrm flipV="1">
            <a:off x="5769396" y="3421828"/>
            <a:ext cx="364304" cy="964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531122" y="3256448"/>
            <a:ext cx="487558" cy="48517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6083237" y="1984305"/>
            <a:ext cx="487558" cy="48517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083237" y="3661357"/>
            <a:ext cx="487558" cy="48517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2082948" y="2072181"/>
            <a:ext cx="794588" cy="790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873253" y="2076235"/>
            <a:ext cx="794588" cy="790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078666" y="2866769"/>
            <a:ext cx="794588" cy="790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873254" y="2866769"/>
            <a:ext cx="794588" cy="790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2059238" y="3759168"/>
            <a:ext cx="160860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69377" y="2500735"/>
            <a:ext cx="80430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6669377" y="4161753"/>
            <a:ext cx="80430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568366" y="1643185"/>
            <a:ext cx="0" cy="79266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568366" y="3296729"/>
            <a:ext cx="0" cy="79266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425165" y="1523803"/>
            <a:ext cx="0" cy="161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730742" y="3709895"/>
            <a:ext cx="3497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W</a:t>
            </a:r>
            <a:endParaRPr lang="pt-BR" sz="14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824933" y="2447756"/>
            <a:ext cx="5373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W/2</a:t>
            </a:r>
            <a:endParaRPr lang="pt-BR" sz="14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824933" y="4113585"/>
            <a:ext cx="5373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W/2</a:t>
            </a:r>
            <a:endParaRPr lang="pt-BR" sz="14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513653" y="3545872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H/2</a:t>
            </a:r>
            <a:endParaRPr lang="pt-BR" sz="14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513655" y="1892328"/>
            <a:ext cx="4956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H/2</a:t>
            </a:r>
            <a:endParaRPr lang="pt-BR" sz="14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166260" y="2211469"/>
            <a:ext cx="3080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H</a:t>
            </a:r>
            <a:endParaRPr lang="pt-BR" sz="14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530418" y="3424866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D</a:t>
            </a:r>
            <a:endParaRPr lang="pt-BR" sz="14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083238" y="2173075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D</a:t>
            </a:r>
            <a:endParaRPr lang="pt-BR" sz="14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083238" y="3840245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latin typeface="Cambria Math" pitchFamily="18" charset="0"/>
                <a:ea typeface="Cambria Math" pitchFamily="18" charset="0"/>
              </a:rPr>
              <a:t>D</a:t>
            </a:r>
            <a:endParaRPr lang="pt-BR" sz="1400" i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33715</TotalTime>
  <Words>1057</Words>
  <Application>Microsoft Office PowerPoint</Application>
  <PresentationFormat>Apresentação na tela (16:9)</PresentationFormat>
  <Paragraphs>217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Aula 17 – Redes Neurais Convolucionais</vt:lpstr>
      <vt:lpstr>Roteiro</vt:lpstr>
      <vt:lpstr>Perceptron de multiplas camadas (MLP)</vt:lpstr>
      <vt:lpstr>Redes Neurais Convolucionais (CNNs)</vt:lpstr>
      <vt:lpstr>Redes Neurais Convolucionais (CNNs)</vt:lpstr>
      <vt:lpstr>Camada convolucional</vt:lpstr>
      <vt:lpstr>Camada convolucional</vt:lpstr>
      <vt:lpstr>Camada de pooling</vt:lpstr>
      <vt:lpstr>Modelos</vt:lpstr>
      <vt:lpstr>Neocognitron (1980) </vt:lpstr>
      <vt:lpstr>LeNet-5 (1998)</vt:lpstr>
      <vt:lpstr>AlexNet (2012)</vt:lpstr>
      <vt:lpstr>Inception (GoogLeNet) (2014)</vt:lpstr>
      <vt:lpstr>Módulos Inception</vt:lpstr>
      <vt:lpstr>VGG (2014) e ResNet (2015)</vt:lpstr>
      <vt:lpstr>Bibliotecas e ambientes de desenvolvimento</vt:lpstr>
      <vt:lpstr>Bibliotecas e ambientes de desenvolvimento</vt:lpstr>
      <vt:lpstr> Bibliotecas e ambientes de desenvolvimento  </vt:lpstr>
      <vt:lpstr> Bibliotecas e ambientes de desenvolvimento  </vt:lpstr>
      <vt:lpstr>Conjuntos de imagens</vt:lpstr>
      <vt:lpstr>Conjuntos de imagens</vt:lpstr>
      <vt:lpstr>Conjuntos de imagens</vt:lpstr>
      <vt:lpstr>Conjuntos de imagens</vt:lpstr>
      <vt:lpstr>Conjuntos de imagens</vt:lpstr>
      <vt:lpstr>Bibliografia</vt:lpstr>
      <vt:lpstr>Bibliografia</vt:lpstr>
      <vt:lpstr>FIM da disciplina!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316</cp:revision>
  <dcterms:created xsi:type="dcterms:W3CDTF">2020-06-26T12:40:46Z</dcterms:created>
  <dcterms:modified xsi:type="dcterms:W3CDTF">2024-01-28T18:32:28Z</dcterms:modified>
</cp:coreProperties>
</file>