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87" r:id="rId2"/>
    <p:sldId id="288" r:id="rId3"/>
    <p:sldId id="296" r:id="rId4"/>
    <p:sldId id="307" r:id="rId5"/>
    <p:sldId id="300" r:id="rId6"/>
    <p:sldId id="301" r:id="rId7"/>
    <p:sldId id="302" r:id="rId8"/>
    <p:sldId id="303" r:id="rId9"/>
    <p:sldId id="305" r:id="rId10"/>
    <p:sldId id="306" r:id="rId11"/>
    <p:sldId id="304" r:id="rId12"/>
    <p:sldId id="299" r:id="rId13"/>
    <p:sldId id="30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298" r:id="rId24"/>
    <p:sldId id="326" r:id="rId25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910C"/>
    <a:srgbClr val="FE9611"/>
    <a:srgbClr val="006600"/>
    <a:srgbClr val="C3A63B"/>
    <a:srgbClr val="791D1F"/>
    <a:srgbClr val="0000F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>
        <p:scale>
          <a:sx n="75" d="100"/>
          <a:sy n="75" d="100"/>
        </p:scale>
        <p:origin x="-1362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04 </a:t>
            </a:r>
            <a:r>
              <a:rPr lang="pt-BR" dirty="0"/>
              <a:t>– </a:t>
            </a:r>
            <a:r>
              <a:rPr lang="pt-BR" dirty="0" smtClean="0"/>
              <a:t>Transformações de intensidade I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Prof. João Fernando Mari</a:t>
            </a:r>
          </a:p>
          <a:p>
            <a:pPr lvl="0"/>
            <a:r>
              <a:rPr lang="pt-BR" sz="1400" i="1" dirty="0">
                <a:solidFill>
                  <a:prstClr val="white"/>
                </a:solidFill>
                <a:hlinkClick r:id="rId2"/>
              </a:rPr>
              <a:t>joaofmari.github.io </a:t>
            </a:r>
            <a:endParaRPr lang="pt-BR" sz="1400" i="1" dirty="0">
              <a:solidFill>
                <a:prstClr val="white"/>
              </a:solidFill>
            </a:endParaRPr>
          </a:p>
          <a:p>
            <a:pPr lvl="0"/>
            <a:r>
              <a:rPr lang="pt-BR" sz="1400" i="1" dirty="0">
                <a:solidFill>
                  <a:prstClr val="white"/>
                </a:solidFill>
              </a:rPr>
              <a:t>joaof.mari@ufv.br</a:t>
            </a:r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SIN 392 – Introdução ao Processamento e Imagens (2022-2)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28780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84837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4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68516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20597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37418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53313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96746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5655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87855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2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43915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96485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26078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2803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57015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80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784824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54257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44711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52857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6765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32105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51480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02463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37994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e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78755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7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1268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07519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69570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198055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35312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27651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378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33463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57521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03111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8317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90764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25204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50305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76738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10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4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57859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2806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4997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18820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15984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8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</a:p>
          <a:p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smtClean="0"/>
              <a:t>transformação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6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35095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773241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74779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571020" y="1228724"/>
            <a:ext cx="0" cy="244666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466214" y="1228724"/>
            <a:ext cx="210480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85561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89109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961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56077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0720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10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910C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58891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84701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571020" y="1228724"/>
            <a:ext cx="0" cy="244666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466214" y="1228724"/>
            <a:ext cx="210480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5894814" y="1142999"/>
            <a:ext cx="0" cy="253239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3466214" y="1142999"/>
            <a:ext cx="24286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952258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89842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31642" y="586478"/>
            <a:ext cx="163403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processada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00550"/>
              </p:ext>
            </p:extLst>
          </p:nvPr>
        </p:nvGraphicFramePr>
        <p:xfrm>
          <a:off x="6537482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710470" y="2414918"/>
            <a:ext cx="144701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45559"/>
              </p:ext>
            </p:extLst>
          </p:nvPr>
        </p:nvGraphicFramePr>
        <p:xfrm>
          <a:off x="3150004" y="1097418"/>
          <a:ext cx="2916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6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3466214" y="788505"/>
            <a:ext cx="259979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Função de transformação</a:t>
            </a:r>
            <a:endParaRPr lang="pt-BR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3796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rco 19"/>
          <p:cNvSpPr/>
          <p:nvPr/>
        </p:nvSpPr>
        <p:spPr>
          <a:xfrm rot="16200000">
            <a:off x="4142083" y="387952"/>
            <a:ext cx="5274228" cy="6584156"/>
          </a:xfrm>
          <a:prstGeom prst="arc">
            <a:avLst>
              <a:gd name="adj1" fmla="val 16212206"/>
              <a:gd name="adj2" fmla="val 2066043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/>
          <p:cNvCxnSpPr/>
          <p:nvPr/>
        </p:nvCxnSpPr>
        <p:spPr>
          <a:xfrm flipV="1">
            <a:off x="3628250" y="2924174"/>
            <a:ext cx="0" cy="75121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H="1" flipV="1">
            <a:off x="3466214" y="2924174"/>
            <a:ext cx="162036" cy="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952045" y="2331243"/>
            <a:ext cx="0" cy="134414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3466214" y="2331243"/>
            <a:ext cx="48583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4275840" y="1977305"/>
            <a:ext cx="0" cy="1698088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3466214" y="1977305"/>
            <a:ext cx="80962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4600285" y="1704974"/>
            <a:ext cx="0" cy="197041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3466214" y="1704974"/>
            <a:ext cx="113407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4923430" y="1507331"/>
            <a:ext cx="0" cy="2168062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3466214" y="1507331"/>
            <a:ext cx="145721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5247225" y="1350168"/>
            <a:ext cx="0" cy="232522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H="1">
            <a:off x="3466214" y="1350168"/>
            <a:ext cx="1781011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571020" y="1228724"/>
            <a:ext cx="0" cy="2446669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3466214" y="1228724"/>
            <a:ext cx="2104806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5894814" y="1142999"/>
            <a:ext cx="0" cy="2532396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H="1">
            <a:off x="3466214" y="1142999"/>
            <a:ext cx="2428600" cy="0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01867"/>
              </p:ext>
            </p:extLst>
          </p:nvPr>
        </p:nvGraphicFramePr>
        <p:xfrm>
          <a:off x="6699482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2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0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MARQUES FILHO, O.; VIEIRA NETO, H. Processamento digital de imagens. </a:t>
            </a:r>
            <a:r>
              <a:rPr lang="pt-BR" dirty="0" err="1" smtClean="0"/>
              <a:t>Brasport</a:t>
            </a:r>
            <a:r>
              <a:rPr lang="pt-BR" dirty="0" smtClean="0"/>
              <a:t>, 1999.</a:t>
            </a:r>
          </a:p>
          <a:p>
            <a:pPr lvl="1"/>
            <a:r>
              <a:rPr lang="pt-BR" dirty="0" smtClean="0"/>
              <a:t>Disponível para download no site do autor (Exclusivo para uso pessoal)</a:t>
            </a:r>
          </a:p>
          <a:p>
            <a:pPr lvl="1"/>
            <a:r>
              <a:rPr lang="pt-BR" dirty="0" smtClean="0">
                <a:hlinkClick r:id="rId2"/>
              </a:rPr>
              <a:t>http://dainf.ct.utfpr.edu.br/~hvieir/pub.html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Seções 3.1 e 3.2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GONZALEZ, R.C.; WOODS, R.E.; Processamento Digital de Imagens. 3ª edição. Editora Pearson, 2009.</a:t>
            </a:r>
          </a:p>
          <a:p>
            <a:pPr lvl="1"/>
            <a:r>
              <a:rPr lang="pt-BR" dirty="0" smtClean="0"/>
              <a:t>Disponível na Biblioteca Virtual da Pearson.</a:t>
            </a:r>
          </a:p>
          <a:p>
            <a:pPr lvl="2"/>
            <a:r>
              <a:rPr lang="pt-BR" dirty="0" smtClean="0"/>
              <a:t>Seções 3.1 até 3.2.3</a:t>
            </a:r>
          </a:p>
          <a:p>
            <a:endParaRPr lang="pt-BR" dirty="0" smtClean="0"/>
          </a:p>
          <a:p>
            <a:r>
              <a:rPr lang="pt-BR" dirty="0" smtClean="0"/>
              <a:t>J. E. R. Queiroz, H. M. Gomes. Introdução ao Processamento Digital de Imagens. RITA. v. 13, 2006.</a:t>
            </a:r>
          </a:p>
          <a:p>
            <a:pPr lvl="1"/>
            <a:r>
              <a:rPr lang="pt-BR" dirty="0" smtClean="0">
                <a:hlinkClick r:id="rId3"/>
              </a:rPr>
              <a:t>http://www.dsc.ufcg.edu.br/~hmg/disciplinas/graduacao/vc-2016.2/Rita-Tutorial-PDI.pdf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	Seção 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7302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15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21373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59306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71878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831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56113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42443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51564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56772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8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46177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03483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 Prof. João F. Mari – joaofmari.github.io – SIN392 (2022-1)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7792"/>
              </p:ext>
            </p:extLst>
          </p:nvPr>
        </p:nvGraphicFramePr>
        <p:xfrm>
          <a:off x="1146095" y="884758"/>
          <a:ext cx="1296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216000"/>
                <a:gridCol w="216000"/>
                <a:gridCol w="216000"/>
                <a:gridCol w="216000"/>
                <a:gridCol w="216000"/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4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7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5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/>
                        <a:t>6</a:t>
                      </a:r>
                      <a:endParaRPr lang="pt-BR" sz="1200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88834"/>
              </p:ext>
            </p:extLst>
          </p:nvPr>
        </p:nvGraphicFramePr>
        <p:xfrm>
          <a:off x="984095" y="2715766"/>
          <a:ext cx="162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  <a:gridCol w="18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5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pt-BR" sz="1050" b="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b="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pt-BR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i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pt-BR" sz="1050" i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3150004" y="4155926"/>
            <a:ext cx="3078180" cy="503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i="1" dirty="0" smtClean="0">
                <a:solidFill>
                  <a:schemeClr val="bg1"/>
                </a:solidFill>
              </a:rPr>
              <a:t>Tamanho da imagem:</a:t>
            </a:r>
            <a:r>
              <a:rPr lang="pt-BR" sz="1200" dirty="0" smtClean="0">
                <a:solidFill>
                  <a:schemeClr val="bg1"/>
                </a:solidFill>
              </a:rPr>
              <a:t> 5 x 5 pixels</a:t>
            </a:r>
          </a:p>
          <a:p>
            <a:r>
              <a:rPr lang="pt-BR" sz="1200" i="1" dirty="0" smtClean="0">
                <a:solidFill>
                  <a:schemeClr val="bg1"/>
                </a:solidFill>
              </a:rPr>
              <a:t>Profundidade:</a:t>
            </a:r>
            <a:r>
              <a:rPr lang="pt-BR" sz="1200" dirty="0" smtClean="0">
                <a:solidFill>
                  <a:schemeClr val="bg1"/>
                </a:solidFill>
              </a:rPr>
              <a:t> 3 bits ou 2</a:t>
            </a:r>
            <a:r>
              <a:rPr lang="pt-BR" sz="1200" baseline="30000" dirty="0" smtClean="0">
                <a:solidFill>
                  <a:schemeClr val="bg1"/>
                </a:solidFill>
              </a:rPr>
              <a:t>3</a:t>
            </a:r>
            <a:r>
              <a:rPr lang="pt-BR" sz="1200" dirty="0" smtClean="0">
                <a:solidFill>
                  <a:schemeClr val="bg1"/>
                </a:solidFill>
              </a:rPr>
              <a:t> = 8 níveis de cinza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163935" y="586478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Imagem original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3935" y="2416986"/>
            <a:ext cx="1440160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Histograma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3A63B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33324</TotalTime>
  <Words>2899</Words>
  <Application>Microsoft Office PowerPoint</Application>
  <PresentationFormat>Apresentação na tela (16:9)</PresentationFormat>
  <Paragraphs>2070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Aula 04 – Transformações de intensidade I</vt:lpstr>
      <vt:lpstr>Roteiro</vt:lpstr>
      <vt:lpstr>Histograma</vt:lpstr>
      <vt:lpstr>Histograma</vt:lpstr>
      <vt:lpstr>Histograma</vt:lpstr>
      <vt:lpstr>Histograma</vt:lpstr>
      <vt:lpstr>Histograma</vt:lpstr>
      <vt:lpstr>Histograma</vt:lpstr>
      <vt:lpstr>Histograma</vt:lpstr>
      <vt:lpstr>Histograma</vt:lpstr>
      <vt:lpstr>Histograma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Função de transformação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276</cp:revision>
  <dcterms:created xsi:type="dcterms:W3CDTF">2020-06-26T12:40:46Z</dcterms:created>
  <dcterms:modified xsi:type="dcterms:W3CDTF">2022-07-29T22:07:08Z</dcterms:modified>
</cp:coreProperties>
</file>