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7" r:id="rId2"/>
    <p:sldId id="288" r:id="rId3"/>
    <p:sldId id="314" r:id="rId4"/>
    <p:sldId id="330" r:id="rId5"/>
    <p:sldId id="319" r:id="rId6"/>
    <p:sldId id="315" r:id="rId7"/>
    <p:sldId id="316" r:id="rId8"/>
    <p:sldId id="318" r:id="rId9"/>
    <p:sldId id="321" r:id="rId10"/>
    <p:sldId id="320" r:id="rId11"/>
    <p:sldId id="322" r:id="rId12"/>
    <p:sldId id="323" r:id="rId13"/>
    <p:sldId id="324" r:id="rId14"/>
    <p:sldId id="325" r:id="rId15"/>
    <p:sldId id="298" r:id="rId16"/>
    <p:sldId id="326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9910C"/>
    <a:srgbClr val="FE9611"/>
    <a:srgbClr val="006600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05 </a:t>
            </a:r>
            <a:r>
              <a:rPr lang="pt-BR" dirty="0"/>
              <a:t>– </a:t>
            </a:r>
            <a:r>
              <a:rPr lang="pt-BR" dirty="0" smtClean="0"/>
              <a:t>Transformações de intensidade 2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SIN 392 – Introdução ao Processamento e Imagens (2022-2)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30533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31938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38891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79501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77002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4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91135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4911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47254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01871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21559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12777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82906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82045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5737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9061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43843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42494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6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96462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37726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15063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80294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2802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 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6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65735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62830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51313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47275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80357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 + 0.04 + 0 + 0)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7.00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 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cxnSp>
        <p:nvCxnSpPr>
          <p:cNvPr id="19" name="Conector reto 18"/>
          <p:cNvCxnSpPr>
            <a:stCxn id="31" idx="1"/>
            <a:endCxn id="32" idx="1"/>
          </p:cNvCxnSpPr>
          <p:nvPr/>
        </p:nvCxnSpPr>
        <p:spPr>
          <a:xfrm flipV="1">
            <a:off x="3928691" y="3913436"/>
            <a:ext cx="216687" cy="4320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32" idx="1"/>
            <a:endCxn id="33" idx="1"/>
          </p:cNvCxnSpPr>
          <p:nvPr/>
        </p:nvCxnSpPr>
        <p:spPr>
          <a:xfrm flipV="1">
            <a:off x="4145378" y="3481990"/>
            <a:ext cx="216687" cy="43144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33" idx="1"/>
            <a:endCxn id="34" idx="1"/>
          </p:cNvCxnSpPr>
          <p:nvPr/>
        </p:nvCxnSpPr>
        <p:spPr>
          <a:xfrm flipV="1">
            <a:off x="4362065" y="3047260"/>
            <a:ext cx="212317" cy="43473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34" idx="1"/>
            <a:endCxn id="35" idx="3"/>
          </p:cNvCxnSpPr>
          <p:nvPr/>
        </p:nvCxnSpPr>
        <p:spPr>
          <a:xfrm flipV="1">
            <a:off x="4574382" y="3046959"/>
            <a:ext cx="866453" cy="3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3928691" y="4237484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4145378" y="3805436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4362065" y="3373990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574382" y="2939260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5224835" y="2938959"/>
            <a:ext cx="216000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3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MARQUES FILHO, O.; VIEIRA NETO, H. Processamento digital de imagens. </a:t>
            </a:r>
            <a:r>
              <a:rPr lang="pt-BR" dirty="0" err="1" smtClean="0"/>
              <a:t>Brasport</a:t>
            </a:r>
            <a:r>
              <a:rPr lang="pt-BR" dirty="0" smtClean="0"/>
              <a:t>, 1999.</a:t>
            </a:r>
          </a:p>
          <a:p>
            <a:pPr lvl="1"/>
            <a:r>
              <a:rPr lang="pt-BR" dirty="0" smtClean="0"/>
              <a:t>Disponível para download no site do autor (Exclusivo para uso pessoal)</a:t>
            </a:r>
          </a:p>
          <a:p>
            <a:pPr lvl="1"/>
            <a:r>
              <a:rPr lang="pt-BR" dirty="0" smtClean="0">
                <a:hlinkClick r:id="rId2"/>
              </a:rPr>
              <a:t>http://dainf.ct.utfpr.edu.br/~hvieir/pub.html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Seções 3.1 e 3.2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GONZALEZ, R.C.; WOODS, R.E.; Processamento Digital de Imagens. 3ª edição. Editora Pearson, 2009.</a:t>
            </a:r>
          </a:p>
          <a:p>
            <a:pPr lvl="1"/>
            <a:r>
              <a:rPr lang="pt-BR" dirty="0" smtClean="0"/>
              <a:t>Disponível na Biblioteca Virtual da Pearson.</a:t>
            </a:r>
          </a:p>
          <a:p>
            <a:pPr lvl="2"/>
            <a:r>
              <a:rPr lang="pt-BR" dirty="0" smtClean="0"/>
              <a:t>Seções 3.1 até 3.2.3</a:t>
            </a:r>
          </a:p>
          <a:p>
            <a:endParaRPr lang="pt-BR" dirty="0" smtClean="0"/>
          </a:p>
          <a:p>
            <a:r>
              <a:rPr lang="pt-BR" dirty="0" smtClean="0"/>
              <a:t>J. E. R. Queiroz, H. M. Gomes. Introdução ao Processamento Digital de Imagens. RITA. v. 13, 2006.</a:t>
            </a:r>
          </a:p>
          <a:p>
            <a:pPr lvl="1"/>
            <a:r>
              <a:rPr lang="pt-BR" dirty="0" smtClean="0">
                <a:hlinkClick r:id="rId3"/>
              </a:rPr>
              <a:t>http://www.dsc.ufcg.edu.br/~hmg/disciplinas/graduacao/vc-2016.2/Rita-Tutorial-PDI.pdf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	Seção 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Equalização </a:t>
            </a:r>
            <a:r>
              <a:rPr lang="pt-BR" dirty="0"/>
              <a:t>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28841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5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79635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1387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54224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2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10245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45815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20902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29188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09946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9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90252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42315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9215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51999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21721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7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43830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27610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88061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92776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51708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1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65430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08518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41501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65538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01174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5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74516"/>
              </p:ext>
            </p:extLst>
          </p:nvPr>
        </p:nvGraphicFramePr>
        <p:xfrm>
          <a:off x="7161634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118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93794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51384"/>
              </p:ext>
            </p:extLst>
          </p:nvPr>
        </p:nvGraphicFramePr>
        <p:xfrm>
          <a:off x="529638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780836" y="2654030"/>
            <a:ext cx="201680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62922"/>
              </p:ext>
            </p:extLst>
          </p:nvPr>
        </p:nvGraphicFramePr>
        <p:xfrm>
          <a:off x="3605317" y="2942559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6959"/>
              </p:ext>
            </p:extLst>
          </p:nvPr>
        </p:nvGraphicFramePr>
        <p:xfrm>
          <a:off x="6356996" y="2942559"/>
          <a:ext cx="2268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r>
                        <a:rPr lang="pt-BR" sz="10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CaixaDeTexto 25"/>
          <p:cNvSpPr txBox="1"/>
          <p:nvPr/>
        </p:nvSpPr>
        <p:spPr>
          <a:xfrm>
            <a:off x="6608772" y="2654032"/>
            <a:ext cx="201622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 normalizado</a:t>
            </a:r>
            <a:endParaRPr lang="pt-BR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1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873" y="521266"/>
                <a:ext cx="2243628" cy="6362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26192"/>
              </p:ext>
            </p:extLst>
          </p:nvPr>
        </p:nvGraphicFramePr>
        <p:xfrm>
          <a:off x="3052939" y="1183050"/>
          <a:ext cx="3247253" cy="153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09"/>
                <a:gridCol w="2107964"/>
                <a:gridCol w="447722"/>
                <a:gridCol w="530558"/>
              </a:tblGrid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p’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=T(</a:t>
                      </a:r>
                      <a:r>
                        <a:rPr lang="pt-BR" sz="900" b="1" i="1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pt-BR" sz="900" b="1" i="1" baseline="-25000" dirty="0" err="1" smtClean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pt-BR" sz="900" b="1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BR" sz="9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0.84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+ 0.28)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2.80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5.04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5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 × (0.12 + 0.28 + 0.32 + 0.24)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 = 6.72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= 7</a:t>
                      </a: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01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529638" y="2188138"/>
            <a:ext cx="2124056" cy="393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900" dirty="0" smtClean="0">
                <a:solidFill>
                  <a:schemeClr val="bg1"/>
                </a:solidFill>
              </a:rPr>
              <a:t>5 x 5 pixels = 25 pixels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3 bits ou 2</a:t>
            </a:r>
            <a:r>
              <a:rPr lang="pt-BR" sz="900" baseline="30000" dirty="0" smtClean="0">
                <a:solidFill>
                  <a:schemeClr val="bg1"/>
                </a:solidFill>
              </a:rPr>
              <a:t>3</a:t>
            </a:r>
            <a:r>
              <a:rPr lang="pt-BR" sz="900" dirty="0" smtClean="0">
                <a:solidFill>
                  <a:schemeClr val="bg1"/>
                </a:solidFill>
              </a:rPr>
              <a:t> = 8 níveis de cinza (L).</a:t>
            </a:r>
          </a:p>
          <a:p>
            <a:r>
              <a:rPr lang="pt-BR" sz="900" dirty="0" smtClean="0">
                <a:solidFill>
                  <a:schemeClr val="bg1"/>
                </a:solidFill>
              </a:rPr>
              <a:t>Intervalo de níveis de cinza: [0, 7]</a:t>
            </a:r>
            <a:endParaRPr lang="pt-BR" sz="9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93999"/>
              </p:ext>
            </p:extLst>
          </p:nvPr>
        </p:nvGraphicFramePr>
        <p:xfrm>
          <a:off x="691278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33497</TotalTime>
  <Words>3476</Words>
  <Application>Microsoft Office PowerPoint</Application>
  <PresentationFormat>Apresentação na tela (16:9)</PresentationFormat>
  <Paragraphs>1942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Aula 05 – Transformações de intensidade 2</vt:lpstr>
      <vt:lpstr>Roteiro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Equalização de histograma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280</cp:revision>
  <dcterms:created xsi:type="dcterms:W3CDTF">2020-06-26T12:40:46Z</dcterms:created>
  <dcterms:modified xsi:type="dcterms:W3CDTF">2022-07-29T22:27:56Z</dcterms:modified>
</cp:coreProperties>
</file>