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87" r:id="rId2"/>
    <p:sldId id="288" r:id="rId3"/>
    <p:sldId id="333" r:id="rId4"/>
    <p:sldId id="293" r:id="rId5"/>
    <p:sldId id="330" r:id="rId6"/>
    <p:sldId id="331" r:id="rId7"/>
    <p:sldId id="332" r:id="rId8"/>
    <p:sldId id="318" r:id="rId9"/>
    <p:sldId id="295" r:id="rId10"/>
    <p:sldId id="310" r:id="rId11"/>
    <p:sldId id="311" r:id="rId12"/>
    <p:sldId id="300" r:id="rId13"/>
    <p:sldId id="302" r:id="rId14"/>
    <p:sldId id="303" r:id="rId15"/>
    <p:sldId id="308" r:id="rId16"/>
    <p:sldId id="312" r:id="rId17"/>
    <p:sldId id="313" r:id="rId18"/>
    <p:sldId id="319" r:id="rId19"/>
    <p:sldId id="321" r:id="rId20"/>
    <p:sldId id="324" r:id="rId21"/>
    <p:sldId id="323" r:id="rId22"/>
    <p:sldId id="322" r:id="rId23"/>
    <p:sldId id="325" r:id="rId24"/>
    <p:sldId id="326" r:id="rId25"/>
    <p:sldId id="327" r:id="rId26"/>
    <p:sldId id="328" r:id="rId27"/>
    <p:sldId id="329" r:id="rId28"/>
    <p:sldId id="316" r:id="rId29"/>
    <p:sldId id="298" r:id="rId3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6600"/>
    <a:srgbClr val="C3A63B"/>
    <a:srgbClr val="791D1F"/>
    <a:srgbClr val="0000FF"/>
    <a:srgbClr val="4F81BD"/>
    <a:srgbClr val="00FF00"/>
    <a:srgbClr val="F9910C"/>
    <a:srgbClr val="FE9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hmg/disciplinas/graduacao/vc-2016.2/Rita-Tutorial-PDI.pdf" TargetMode="External"/><Relationship Id="rId2" Type="http://schemas.openxmlformats.org/officeDocument/2006/relationships/hyperlink" Target="http://dainf.ct.utfpr.edu.br/~hvieir/pub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</a:t>
            </a:r>
            <a:r>
              <a:rPr lang="pt-BR" dirty="0" smtClean="0"/>
              <a:t>06 </a:t>
            </a:r>
            <a:r>
              <a:rPr lang="pt-BR" dirty="0"/>
              <a:t>– </a:t>
            </a:r>
            <a:r>
              <a:rPr lang="pt-BR" dirty="0" smtClean="0"/>
              <a:t>Filtragem </a:t>
            </a:r>
            <a:r>
              <a:rPr lang="pt-BR" smtClean="0"/>
              <a:t>espacial </a:t>
            </a:r>
            <a:r>
              <a:rPr lang="pt-BR" smtClean="0"/>
              <a:t>I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/>
              <a:t>Prof. João Fernando Mari</a:t>
            </a:r>
          </a:p>
          <a:p>
            <a:pPr lvl="0"/>
            <a:r>
              <a:rPr lang="pt-BR" sz="1400" i="1" dirty="0">
                <a:solidFill>
                  <a:prstClr val="white"/>
                </a:solidFill>
                <a:hlinkClick r:id="rId2"/>
              </a:rPr>
              <a:t>joaofmari.github.io </a:t>
            </a:r>
            <a:endParaRPr lang="pt-BR" sz="1400" i="1" dirty="0">
              <a:solidFill>
                <a:prstClr val="white"/>
              </a:solidFill>
            </a:endParaRPr>
          </a:p>
          <a:p>
            <a:pPr lvl="0"/>
            <a:r>
              <a:rPr lang="pt-BR" sz="1400" i="1" dirty="0">
                <a:solidFill>
                  <a:prstClr val="white"/>
                </a:solidFill>
              </a:rPr>
              <a:t>joaof.mari@ufv.br</a:t>
            </a:r>
          </a:p>
          <a:p>
            <a:pPr algn="l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pt-BR" sz="2200" dirty="0">
                <a:solidFill>
                  <a:prstClr val="white"/>
                </a:solidFill>
                <a:ea typeface="+mn-ea"/>
                <a:cs typeface="+mn-cs"/>
              </a:rPr>
              <a:t>SIN 392 – Introdução ao Processamento Digital de Imagens (2022-2)</a:t>
            </a:r>
          </a:p>
        </p:txBody>
      </p:sp>
    </p:spTree>
    <p:extLst>
      <p:ext uri="{BB962C8B-B14F-4D97-AF65-F5344CB8AC3E}">
        <p14:creationId xmlns:p14="http://schemas.microsoft.com/office/powerpoint/2010/main" val="22808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4201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52189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  <a:endParaRPr lang="pt-BR" sz="1200" i="1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>
                <a:solidFill>
                  <a:schemeClr val="bg1"/>
                </a:solidFill>
              </a:rPr>
              <a:t>f(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63352" y="3930046"/>
            <a:ext cx="878928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pt-BR" sz="1400" i="1" dirty="0" err="1" smtClean="0">
                <a:solidFill>
                  <a:schemeClr val="bg1"/>
                </a:solidFill>
              </a:rPr>
              <a:t>padding</a:t>
            </a:r>
            <a:endParaRPr lang="pt-BR" sz="14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269301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1451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  <a:endParaRPr lang="pt-BR" sz="1200" i="1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>
                <a:solidFill>
                  <a:schemeClr val="bg1"/>
                </a:solidFill>
              </a:rPr>
              <a:t>f(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1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75424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169084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bg1"/>
                </a:solidFill>
              </a:rPr>
              <a:t>g</a:t>
            </a:r>
            <a:r>
              <a:rPr lang="pt-BR" sz="1400" i="1" dirty="0" smtClean="0">
                <a:solidFill>
                  <a:schemeClr val="bg1"/>
                </a:solidFill>
              </a:rPr>
              <a:t>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  <a:endParaRPr lang="pt-BR" sz="1200" i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32609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>
                <a:solidFill>
                  <a:schemeClr val="bg1"/>
                </a:solidFill>
              </a:rPr>
              <a:t>f(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51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60573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482078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bg1"/>
                </a:solidFill>
              </a:rPr>
              <a:t>g</a:t>
            </a:r>
            <a:r>
              <a:rPr lang="pt-BR" sz="1400" i="1" dirty="0" smtClean="0">
                <a:solidFill>
                  <a:schemeClr val="bg1"/>
                </a:solidFill>
              </a:rPr>
              <a:t>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  <a:endParaRPr lang="pt-BR" sz="1200" i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42525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>
                <a:solidFill>
                  <a:schemeClr val="bg1"/>
                </a:solidFill>
              </a:rPr>
              <a:t>f(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2555776" y="3961427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961427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6782256" y="4158789"/>
            <a:ext cx="1390144" cy="3077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pt-BR" sz="1400" i="1" dirty="0" err="1" smtClean="0">
                <a:solidFill>
                  <a:schemeClr val="bg1"/>
                </a:solidFill>
              </a:rPr>
              <a:t>convolução</a:t>
            </a:r>
            <a:endParaRPr lang="pt-BR" sz="14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73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2141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469695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bg1"/>
                </a:solidFill>
              </a:rPr>
              <a:t>g</a:t>
            </a:r>
            <a:r>
              <a:rPr lang="pt-BR" sz="1400" i="1" dirty="0" smtClean="0">
                <a:solidFill>
                  <a:schemeClr val="bg1"/>
                </a:solidFill>
              </a:rPr>
              <a:t>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  <a:endParaRPr lang="pt-BR" sz="1200" i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219076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>
                <a:solidFill>
                  <a:schemeClr val="bg1"/>
                </a:solidFill>
              </a:rPr>
              <a:t>f(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819370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>
                <a:solidFill>
                  <a:schemeClr val="bg1"/>
                </a:solidFill>
              </a:rPr>
              <a:t>w(</a:t>
            </a:r>
            <a:r>
              <a:rPr lang="pt-BR" sz="1000" i="1" dirty="0" err="1" smtClean="0">
                <a:solidFill>
                  <a:schemeClr val="bg1"/>
                </a:solidFill>
              </a:rPr>
              <a:t>s,t</a:t>
            </a:r>
            <a:r>
              <a:rPr lang="pt-BR" sz="1000" i="1" dirty="0" smtClean="0">
                <a:solidFill>
                  <a:schemeClr val="bg1"/>
                </a:solidFill>
              </a:rPr>
              <a:t>) </a:t>
            </a:r>
            <a:r>
              <a:rPr lang="pt-BR" sz="1000" i="1" dirty="0" err="1" smtClean="0">
                <a:solidFill>
                  <a:schemeClr val="bg1"/>
                </a:solidFill>
              </a:rPr>
              <a:t>rotacionado</a:t>
            </a:r>
            <a:r>
              <a:rPr lang="pt-BR" sz="1000" i="1" dirty="0" smtClean="0">
                <a:solidFill>
                  <a:schemeClr val="bg1"/>
                </a:solidFill>
              </a:rPr>
              <a:t> 180⁰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w’(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Seta circular 9"/>
          <p:cNvSpPr/>
          <p:nvPr/>
        </p:nvSpPr>
        <p:spPr>
          <a:xfrm rot="5400000">
            <a:off x="4572000" y="1684718"/>
            <a:ext cx="1325848" cy="1325848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2555776" y="3961427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961427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/>
          <p:cNvSpPr txBox="1"/>
          <p:nvPr/>
        </p:nvSpPr>
        <p:spPr>
          <a:xfrm>
            <a:off x="6782256" y="4158789"/>
            <a:ext cx="1390144" cy="3077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pt-BR" sz="1400" i="1" dirty="0" smtClean="0">
                <a:solidFill>
                  <a:schemeClr val="bg1"/>
                </a:solidFill>
              </a:rPr>
              <a:t>correlação</a:t>
            </a:r>
          </a:p>
        </p:txBody>
      </p:sp>
    </p:spTree>
    <p:extLst>
      <p:ext uri="{BB962C8B-B14F-4D97-AF65-F5344CB8AC3E}">
        <p14:creationId xmlns:p14="http://schemas.microsoft.com/office/powerpoint/2010/main" val="39843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470293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05483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bg1"/>
                </a:solidFill>
              </a:rPr>
              <a:t>g</a:t>
            </a:r>
            <a:r>
              <a:rPr lang="pt-BR" sz="1400" i="1" dirty="0" smtClean="0">
                <a:solidFill>
                  <a:schemeClr val="bg1"/>
                </a:solidFill>
              </a:rPr>
              <a:t>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  <a:endParaRPr lang="pt-BR" sz="1200" i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84064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>
                <a:solidFill>
                  <a:schemeClr val="bg1"/>
                </a:solidFill>
              </a:rPr>
              <a:t>f(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2555776" y="3961427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961427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007598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>
                <a:solidFill>
                  <a:schemeClr val="bg1"/>
                </a:solidFill>
              </a:rPr>
              <a:t>w(</a:t>
            </a:r>
            <a:r>
              <a:rPr lang="pt-BR" sz="1000" i="1" dirty="0" err="1" smtClean="0">
                <a:solidFill>
                  <a:schemeClr val="bg1"/>
                </a:solidFill>
              </a:rPr>
              <a:t>s,t</a:t>
            </a:r>
            <a:r>
              <a:rPr lang="pt-BR" sz="1000" i="1" dirty="0" smtClean="0">
                <a:solidFill>
                  <a:schemeClr val="bg1"/>
                </a:solidFill>
              </a:rPr>
              <a:t>) </a:t>
            </a:r>
            <a:r>
              <a:rPr lang="pt-BR" sz="1000" i="1" dirty="0" err="1" smtClean="0">
                <a:solidFill>
                  <a:schemeClr val="bg1"/>
                </a:solidFill>
              </a:rPr>
              <a:t>rotacionado</a:t>
            </a:r>
            <a:r>
              <a:rPr lang="pt-BR" sz="1000" i="1" dirty="0" smtClean="0">
                <a:solidFill>
                  <a:schemeClr val="bg1"/>
                </a:solidFill>
              </a:rPr>
              <a:t> 180⁰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862472" y="663614"/>
            <a:ext cx="1620000" cy="162000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w’(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" name="Seta circular 20"/>
          <p:cNvSpPr/>
          <p:nvPr/>
        </p:nvSpPr>
        <p:spPr>
          <a:xfrm rot="5400000">
            <a:off x="4572000" y="1684718"/>
            <a:ext cx="1325848" cy="1325848"/>
          </a:xfrm>
          <a:prstGeom prst="circularArrow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782256" y="4158789"/>
            <a:ext cx="1390144" cy="3077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pt-BR" sz="1400" i="1" dirty="0" smtClean="0">
                <a:solidFill>
                  <a:schemeClr val="bg1"/>
                </a:solidFill>
              </a:rPr>
              <a:t>correlação</a:t>
            </a:r>
          </a:p>
        </p:txBody>
      </p:sp>
    </p:spTree>
    <p:extLst>
      <p:ext uri="{BB962C8B-B14F-4D97-AF65-F5344CB8AC3E}">
        <p14:creationId xmlns:p14="http://schemas.microsoft.com/office/powerpoint/2010/main" val="369071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566359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770565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bg1"/>
                </a:solidFill>
              </a:rPr>
              <a:t>g</a:t>
            </a:r>
            <a:r>
              <a:rPr lang="pt-BR" sz="1400" i="1" dirty="0" smtClean="0">
                <a:solidFill>
                  <a:schemeClr val="bg1"/>
                </a:solidFill>
              </a:rPr>
              <a:t>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  <a:endParaRPr lang="pt-BR" sz="1200" i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972812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>
                <a:solidFill>
                  <a:schemeClr val="bg1"/>
                </a:solidFill>
              </a:rPr>
              <a:t>f(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6465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>
                <a:solidFill>
                  <a:schemeClr val="bg1"/>
                </a:solidFill>
              </a:rPr>
              <a:t>w(</a:t>
            </a:r>
            <a:r>
              <a:rPr lang="pt-BR" sz="1000" i="1" dirty="0" err="1" smtClean="0">
                <a:solidFill>
                  <a:schemeClr val="bg1"/>
                </a:solidFill>
              </a:rPr>
              <a:t>s,t</a:t>
            </a:r>
            <a:r>
              <a:rPr lang="pt-BR" sz="1000" i="1" dirty="0" smtClean="0">
                <a:solidFill>
                  <a:schemeClr val="bg1"/>
                </a:solidFill>
              </a:rPr>
              <a:t>) </a:t>
            </a:r>
            <a:r>
              <a:rPr lang="pt-BR" sz="1000" i="1" dirty="0" err="1" smtClean="0">
                <a:solidFill>
                  <a:schemeClr val="bg1"/>
                </a:solidFill>
              </a:rPr>
              <a:t>rotacionado</a:t>
            </a:r>
            <a:r>
              <a:rPr lang="pt-BR" sz="1000" i="1" dirty="0" smtClean="0">
                <a:solidFill>
                  <a:schemeClr val="bg1"/>
                </a:solidFill>
              </a:rPr>
              <a:t> 180⁰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862472" y="663614"/>
            <a:ext cx="1620000" cy="162000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w’(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1170449" y="3934677"/>
            <a:ext cx="6803102" cy="756000"/>
            <a:chOff x="270411" y="4149160"/>
            <a:chExt cx="6803102" cy="75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=−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𝑎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p>
                              <m:e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pt-BR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=10</m:t>
                        </m:r>
                      </m:oMath>
                    </m:oMathPara>
                  </a14:m>
                  <a:endParaRPr lang="pt-BR" sz="1600" dirty="0" smtClean="0">
                    <a:solidFill>
                      <a:schemeClr val="bg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tângulo 24"/>
                <p:cNvSpPr/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9</m:t>
                        </m:r>
                        <m:r>
                          <a:rPr lang="pt-BR" sz="14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8</m:t>
                        </m:r>
                        <m:r>
                          <a:rPr lang="pt-BR" sz="14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7</m:t>
                        </m:r>
                        <m:r>
                          <a:rPr lang="pt-BR" sz="14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oMath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6+1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5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4</m:t>
                        </m:r>
                      </m:oMath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oMath>
                    </m:oMathPara>
                  </a14:m>
                  <a:endParaRPr lang="pt-BR" dirty="0">
                    <a:solidFill>
                      <a:schemeClr val="bg1"/>
                    </a:solidFill>
                  </a:endParaRPr>
                </a:p>
                <a:p>
                  <a:pPr lvl="0"/>
                  <a:endParaRPr lang="pt-BR" dirty="0">
                    <a:solidFill>
                      <a:schemeClr val="bg1"/>
                    </a:solidFill>
                  </a:endParaRPr>
                </a:p>
                <a:p>
                  <a:pPr lvl="0"/>
                  <a:endParaRPr lang="pt-BR" sz="1400" dirty="0">
                    <a:solidFill>
                      <a:schemeClr val="bg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5" name="Retângulo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6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806467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000072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bg1"/>
                </a:solidFill>
              </a:rPr>
              <a:t>g</a:t>
            </a:r>
            <a:r>
              <a:rPr lang="pt-BR" sz="1400" i="1" dirty="0" smtClean="0">
                <a:solidFill>
                  <a:schemeClr val="bg1"/>
                </a:solidFill>
              </a:rPr>
              <a:t>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  <a:endParaRPr lang="pt-BR" sz="1200" i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928255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>
                <a:solidFill>
                  <a:schemeClr val="bg1"/>
                </a:solidFill>
              </a:rPr>
              <a:t>f(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040027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>
                <a:solidFill>
                  <a:schemeClr val="bg1"/>
                </a:solidFill>
              </a:rPr>
              <a:t>w(</a:t>
            </a:r>
            <a:r>
              <a:rPr lang="pt-BR" sz="1000" i="1" dirty="0" err="1" smtClean="0">
                <a:solidFill>
                  <a:schemeClr val="bg1"/>
                </a:solidFill>
              </a:rPr>
              <a:t>s,t</a:t>
            </a:r>
            <a:r>
              <a:rPr lang="pt-BR" sz="1000" i="1" dirty="0" smtClean="0">
                <a:solidFill>
                  <a:schemeClr val="bg1"/>
                </a:solidFill>
              </a:rPr>
              <a:t>) </a:t>
            </a:r>
            <a:r>
              <a:rPr lang="pt-BR" sz="1000" i="1" dirty="0" err="1" smtClean="0">
                <a:solidFill>
                  <a:schemeClr val="bg1"/>
                </a:solidFill>
              </a:rPr>
              <a:t>rotacionado</a:t>
            </a:r>
            <a:r>
              <a:rPr lang="pt-BR" sz="1000" i="1" dirty="0" smtClean="0">
                <a:solidFill>
                  <a:schemeClr val="bg1"/>
                </a:solidFill>
              </a:rPr>
              <a:t> 180⁰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862472" y="663614"/>
            <a:ext cx="1620000" cy="162000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w’(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1170449" y="3934677"/>
            <a:ext cx="6803102" cy="756000"/>
            <a:chOff x="270411" y="4149160"/>
            <a:chExt cx="6803102" cy="75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=−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𝑎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p>
                              <m:e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pt-BR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=45</m:t>
                        </m:r>
                      </m:oMath>
                    </m:oMathPara>
                  </a14:m>
                  <a:endParaRPr lang="pt-BR" sz="1600" dirty="0" smtClean="0">
                    <a:solidFill>
                      <a:schemeClr val="bg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tângulo 24"/>
                <p:cNvSpPr/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×9+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×8+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×7+</m:t>
                        </m:r>
                      </m:oMath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×6+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×5+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×4+</m:t>
                        </m:r>
                      </m:oMath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×3+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×2+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7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×1</m:t>
                        </m:r>
                      </m:oMath>
                    </m:oMathPara>
                  </a14:m>
                  <a:endParaRPr lang="pt-BR" dirty="0"/>
                </a:p>
                <a:p>
                  <a:pPr lvl="0"/>
                  <a:endParaRPr lang="pt-BR" dirty="0">
                    <a:solidFill>
                      <a:schemeClr val="bg1"/>
                    </a:solidFill>
                  </a:endParaRPr>
                </a:p>
                <a:p>
                  <a:pPr lvl="0"/>
                  <a:endParaRPr lang="pt-BR" sz="1400" dirty="0">
                    <a:solidFill>
                      <a:schemeClr val="bg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5" name="Retângulo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662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1849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955278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bg1"/>
                </a:solidFill>
              </a:rPr>
              <a:t>g</a:t>
            </a:r>
            <a:r>
              <a:rPr lang="pt-BR" sz="1400" i="1" dirty="0" smtClean="0">
                <a:solidFill>
                  <a:schemeClr val="bg1"/>
                </a:solidFill>
              </a:rPr>
              <a:t>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  <a:endParaRPr lang="pt-BR" sz="1200" i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21302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>
                <a:solidFill>
                  <a:schemeClr val="bg1"/>
                </a:solidFill>
              </a:rPr>
              <a:t>f(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30281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>
                <a:solidFill>
                  <a:schemeClr val="bg1"/>
                </a:solidFill>
              </a:rPr>
              <a:t>w(</a:t>
            </a:r>
            <a:r>
              <a:rPr lang="pt-BR" sz="1000" i="1" dirty="0" err="1" smtClean="0">
                <a:solidFill>
                  <a:schemeClr val="bg1"/>
                </a:solidFill>
              </a:rPr>
              <a:t>s,t</a:t>
            </a:r>
            <a:r>
              <a:rPr lang="pt-BR" sz="1000" i="1" dirty="0" smtClean="0">
                <a:solidFill>
                  <a:schemeClr val="bg1"/>
                </a:solidFill>
              </a:rPr>
              <a:t>) </a:t>
            </a:r>
            <a:r>
              <a:rPr lang="pt-BR" sz="1000" i="1" dirty="0" err="1" smtClean="0">
                <a:solidFill>
                  <a:schemeClr val="bg1"/>
                </a:solidFill>
              </a:rPr>
              <a:t>rotacionado</a:t>
            </a:r>
            <a:r>
              <a:rPr lang="pt-BR" sz="1000" i="1" dirty="0" smtClean="0">
                <a:solidFill>
                  <a:schemeClr val="bg1"/>
                </a:solidFill>
              </a:rPr>
              <a:t> 180⁰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862472" y="663614"/>
            <a:ext cx="1620000" cy="162000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w’(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1170449" y="3934677"/>
            <a:ext cx="6803102" cy="756000"/>
            <a:chOff x="270411" y="4149160"/>
            <a:chExt cx="6803102" cy="75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=−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𝑎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p>
                              <m:e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pt-BR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=65</m:t>
                        </m:r>
                      </m:oMath>
                    </m:oMathPara>
                  </a14:m>
                  <a:endParaRPr lang="pt-BR" sz="1600" dirty="0" smtClean="0">
                    <a:solidFill>
                      <a:schemeClr val="bg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tângulo 24"/>
                <p:cNvSpPr/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×9+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×8+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×7+</m:t>
                        </m:r>
                      </m:oMath>
                      <m:oMath xmlns:m="http://schemas.openxmlformats.org/officeDocument/2006/math"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0×6+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×5+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4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×4+</m:t>
                        </m:r>
                      </m:oMath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×3+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7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×2+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×1</m:t>
                        </m:r>
                      </m:oMath>
                    </m:oMathPara>
                  </a14:m>
                  <a:endParaRPr lang="pt-BR" dirty="0"/>
                </a:p>
                <a:p>
                  <a:pPr lvl="0"/>
                  <a:endParaRPr lang="pt-BR" dirty="0">
                    <a:solidFill>
                      <a:schemeClr val="bg1"/>
                    </a:solidFill>
                  </a:endParaRPr>
                </a:p>
                <a:p>
                  <a:pPr lvl="0"/>
                  <a:endParaRPr lang="pt-BR" sz="1400" dirty="0">
                    <a:solidFill>
                      <a:schemeClr val="bg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5" name="Retângulo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403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65394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007501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bg1"/>
                </a:solidFill>
              </a:rPr>
              <a:t>g</a:t>
            </a:r>
            <a:r>
              <a:rPr lang="pt-BR" sz="1400" i="1" dirty="0" smtClean="0">
                <a:solidFill>
                  <a:schemeClr val="bg1"/>
                </a:solidFill>
              </a:rPr>
              <a:t>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  <a:endParaRPr lang="pt-BR" sz="1200" i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85310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>
                <a:solidFill>
                  <a:schemeClr val="bg1"/>
                </a:solidFill>
              </a:rPr>
              <a:t>f(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183760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>
                <a:solidFill>
                  <a:schemeClr val="bg1"/>
                </a:solidFill>
              </a:rPr>
              <a:t>w(</a:t>
            </a:r>
            <a:r>
              <a:rPr lang="pt-BR" sz="1000" i="1" dirty="0" err="1" smtClean="0">
                <a:solidFill>
                  <a:schemeClr val="bg1"/>
                </a:solidFill>
              </a:rPr>
              <a:t>s,t</a:t>
            </a:r>
            <a:r>
              <a:rPr lang="pt-BR" sz="1000" i="1" dirty="0" smtClean="0">
                <a:solidFill>
                  <a:schemeClr val="bg1"/>
                </a:solidFill>
              </a:rPr>
              <a:t>) </a:t>
            </a:r>
            <a:r>
              <a:rPr lang="pt-BR" sz="1000" i="1" dirty="0" err="1" smtClean="0">
                <a:solidFill>
                  <a:schemeClr val="bg1"/>
                </a:solidFill>
              </a:rPr>
              <a:t>rotacionado</a:t>
            </a:r>
            <a:r>
              <a:rPr lang="pt-BR" sz="1000" i="1" dirty="0" smtClean="0">
                <a:solidFill>
                  <a:schemeClr val="bg1"/>
                </a:solidFill>
              </a:rPr>
              <a:t> 180⁰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862472" y="663614"/>
            <a:ext cx="1620000" cy="162000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w’(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170449" y="3961427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11" y="4175910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/>
          <p:cNvSpPr/>
          <p:nvPr/>
        </p:nvSpPr>
        <p:spPr>
          <a:xfrm>
            <a:off x="6776700" y="1694407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776700" y="2090407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776700" y="2486789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6768288" y="2882789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361664" y="1694789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8361664" y="2090789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8361664" y="2487171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353252" y="2883171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0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Convolução</a:t>
            </a:r>
            <a:r>
              <a:rPr lang="pt-BR" dirty="0" smtClean="0"/>
              <a:t> e correlação</a:t>
            </a:r>
          </a:p>
          <a:p>
            <a:r>
              <a:rPr lang="pt-BR" dirty="0" smtClean="0"/>
              <a:t>Exemplo: </a:t>
            </a:r>
            <a:r>
              <a:rPr lang="pt-BR" dirty="0" err="1" smtClean="0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6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56692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818817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bg1"/>
                </a:solidFill>
              </a:rPr>
              <a:t>g</a:t>
            </a:r>
            <a:r>
              <a:rPr lang="pt-BR" sz="1400" i="1" dirty="0" smtClean="0">
                <a:solidFill>
                  <a:schemeClr val="bg1"/>
                </a:solidFill>
              </a:rPr>
              <a:t>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  <a:endParaRPr lang="pt-BR" sz="1200" i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478325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>
                <a:solidFill>
                  <a:schemeClr val="bg1"/>
                </a:solidFill>
              </a:rPr>
              <a:t>f(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549674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>
                <a:solidFill>
                  <a:schemeClr val="bg1"/>
                </a:solidFill>
              </a:rPr>
              <a:t>w(</a:t>
            </a:r>
            <a:r>
              <a:rPr lang="pt-BR" sz="1000" i="1" dirty="0" err="1" smtClean="0">
                <a:solidFill>
                  <a:schemeClr val="bg1"/>
                </a:solidFill>
              </a:rPr>
              <a:t>s,t</a:t>
            </a:r>
            <a:r>
              <a:rPr lang="pt-BR" sz="1000" i="1" dirty="0" smtClean="0">
                <a:solidFill>
                  <a:schemeClr val="bg1"/>
                </a:solidFill>
              </a:rPr>
              <a:t>) </a:t>
            </a:r>
            <a:r>
              <a:rPr lang="pt-BR" sz="1000" i="1" dirty="0" err="1" smtClean="0">
                <a:solidFill>
                  <a:schemeClr val="bg1"/>
                </a:solidFill>
              </a:rPr>
              <a:t>rotacionado</a:t>
            </a:r>
            <a:r>
              <a:rPr lang="pt-BR" sz="1000" i="1" dirty="0" smtClean="0">
                <a:solidFill>
                  <a:schemeClr val="bg1"/>
                </a:solidFill>
              </a:rPr>
              <a:t> 180⁰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862472" y="663614"/>
            <a:ext cx="1620000" cy="162000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w’(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170449" y="3961427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11" y="4175910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/>
          <p:cNvSpPr/>
          <p:nvPr/>
        </p:nvSpPr>
        <p:spPr>
          <a:xfrm>
            <a:off x="6776700" y="1694407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776700" y="2090407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776700" y="2486789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6768288" y="2882789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361664" y="1694789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8361664" y="2090789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8361664" y="2487171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353252" y="2883171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>
            <a:stCxn id="29" idx="1"/>
            <a:endCxn id="26" idx="3"/>
          </p:cNvCxnSpPr>
          <p:nvPr/>
        </p:nvCxnSpPr>
        <p:spPr>
          <a:xfrm flipH="1">
            <a:off x="7172700" y="1892789"/>
            <a:ext cx="1188964" cy="3956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30" idx="1"/>
            <a:endCxn id="27" idx="3"/>
          </p:cNvCxnSpPr>
          <p:nvPr/>
        </p:nvCxnSpPr>
        <p:spPr>
          <a:xfrm flipH="1">
            <a:off x="7172700" y="2288789"/>
            <a:ext cx="1188964" cy="396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31" idx="1"/>
            <a:endCxn id="28" idx="3"/>
          </p:cNvCxnSpPr>
          <p:nvPr/>
        </p:nvCxnSpPr>
        <p:spPr>
          <a:xfrm flipH="1">
            <a:off x="7164288" y="2685171"/>
            <a:ext cx="1197376" cy="3956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21" idx="3"/>
            <a:endCxn id="29" idx="1"/>
          </p:cNvCxnSpPr>
          <p:nvPr/>
        </p:nvCxnSpPr>
        <p:spPr>
          <a:xfrm>
            <a:off x="7172700" y="1892407"/>
            <a:ext cx="1188964" cy="38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26" idx="3"/>
            <a:endCxn id="30" idx="1"/>
          </p:cNvCxnSpPr>
          <p:nvPr/>
        </p:nvCxnSpPr>
        <p:spPr>
          <a:xfrm>
            <a:off x="7172700" y="2288407"/>
            <a:ext cx="1188964" cy="38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27" idx="3"/>
            <a:endCxn id="31" idx="1"/>
          </p:cNvCxnSpPr>
          <p:nvPr/>
        </p:nvCxnSpPr>
        <p:spPr>
          <a:xfrm>
            <a:off x="7172700" y="2684789"/>
            <a:ext cx="1188964" cy="38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28" idx="3"/>
            <a:endCxn id="32" idx="1"/>
          </p:cNvCxnSpPr>
          <p:nvPr/>
        </p:nvCxnSpPr>
        <p:spPr>
          <a:xfrm>
            <a:off x="7164288" y="3080789"/>
            <a:ext cx="1188964" cy="38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76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6443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575460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bg1"/>
                </a:solidFill>
              </a:rPr>
              <a:t>g</a:t>
            </a:r>
            <a:r>
              <a:rPr lang="pt-BR" sz="1400" i="1" dirty="0" smtClean="0">
                <a:solidFill>
                  <a:schemeClr val="bg1"/>
                </a:solidFill>
              </a:rPr>
              <a:t>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  <a:endParaRPr lang="pt-BR" sz="1200" i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490199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81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131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119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>
                <a:solidFill>
                  <a:schemeClr val="bg1"/>
                </a:solidFill>
              </a:rPr>
              <a:t>f(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868198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>
                <a:solidFill>
                  <a:schemeClr val="bg1"/>
                </a:solidFill>
              </a:rPr>
              <a:t>w(</a:t>
            </a:r>
            <a:r>
              <a:rPr lang="pt-BR" sz="1000" i="1" dirty="0" err="1" smtClean="0">
                <a:solidFill>
                  <a:schemeClr val="bg1"/>
                </a:solidFill>
              </a:rPr>
              <a:t>s,t</a:t>
            </a:r>
            <a:r>
              <a:rPr lang="pt-BR" sz="1000" i="1" dirty="0" smtClean="0">
                <a:solidFill>
                  <a:schemeClr val="bg1"/>
                </a:solidFill>
              </a:rPr>
              <a:t>) </a:t>
            </a:r>
            <a:r>
              <a:rPr lang="pt-BR" sz="1000" i="1" dirty="0" err="1" smtClean="0">
                <a:solidFill>
                  <a:schemeClr val="bg1"/>
                </a:solidFill>
              </a:rPr>
              <a:t>rotacionado</a:t>
            </a:r>
            <a:r>
              <a:rPr lang="pt-BR" sz="1000" i="1" dirty="0" smtClean="0">
                <a:solidFill>
                  <a:schemeClr val="bg1"/>
                </a:solidFill>
              </a:rPr>
              <a:t> 180⁰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862472" y="663614"/>
            <a:ext cx="1620000" cy="162000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w’(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170449" y="3961427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11" y="4175910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7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935616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083022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bg1"/>
                </a:solidFill>
              </a:rPr>
              <a:t>g</a:t>
            </a:r>
            <a:r>
              <a:rPr lang="pt-BR" sz="1400" i="1" dirty="0" smtClean="0">
                <a:solidFill>
                  <a:schemeClr val="bg1"/>
                </a:solidFill>
              </a:rPr>
              <a:t>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  <a:endParaRPr lang="pt-BR" sz="1200" i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408125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81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131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119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>
                <a:solidFill>
                  <a:schemeClr val="bg1"/>
                </a:solidFill>
              </a:rPr>
              <a:t>f(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901569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>
                <a:solidFill>
                  <a:schemeClr val="bg1"/>
                </a:solidFill>
              </a:rPr>
              <a:t>w(</a:t>
            </a:r>
            <a:r>
              <a:rPr lang="pt-BR" sz="1000" i="1" dirty="0" err="1" smtClean="0">
                <a:solidFill>
                  <a:schemeClr val="bg1"/>
                </a:solidFill>
              </a:rPr>
              <a:t>s,t</a:t>
            </a:r>
            <a:r>
              <a:rPr lang="pt-BR" sz="1000" i="1" dirty="0" smtClean="0">
                <a:solidFill>
                  <a:schemeClr val="bg1"/>
                </a:solidFill>
              </a:rPr>
              <a:t>) </a:t>
            </a:r>
            <a:r>
              <a:rPr lang="pt-BR" sz="1000" i="1" dirty="0" err="1" smtClean="0">
                <a:solidFill>
                  <a:schemeClr val="bg1"/>
                </a:solidFill>
              </a:rPr>
              <a:t>rotacionado</a:t>
            </a:r>
            <a:r>
              <a:rPr lang="pt-BR" sz="1000" i="1" dirty="0" smtClean="0">
                <a:solidFill>
                  <a:schemeClr val="bg1"/>
                </a:solidFill>
              </a:rPr>
              <a:t> 180⁰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862472" y="663614"/>
            <a:ext cx="1620000" cy="162000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w’(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1170449" y="3934677"/>
            <a:ext cx="6860009" cy="756000"/>
            <a:chOff x="270411" y="4149160"/>
            <a:chExt cx="6860009" cy="75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=−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𝑎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p>
                              <m:e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pt-BR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6346936" y="4357883"/>
                  <a:ext cx="78348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=101</m:t>
                        </m:r>
                      </m:oMath>
                    </m:oMathPara>
                  </a14:m>
                  <a:endParaRPr lang="pt-BR" sz="1600" dirty="0" smtClean="0">
                    <a:solidFill>
                      <a:schemeClr val="bg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6936" y="4357883"/>
                  <a:ext cx="783484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tângulo 24"/>
                <p:cNvSpPr/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5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×9+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×8+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×7+</m:t>
                        </m:r>
                      </m:oMath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5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×6+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×5+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×4+</m:t>
                        </m:r>
                      </m:oMath>
                      <m:oMath xmlns:m="http://schemas.openxmlformats.org/officeDocument/2006/math"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0×3+0×2+0×1</m:t>
                        </m:r>
                      </m:oMath>
                    </m:oMathPara>
                  </a14:m>
                  <a:endParaRPr lang="pt-BR" dirty="0"/>
                </a:p>
                <a:p>
                  <a:pPr lvl="0"/>
                  <a:endParaRPr lang="pt-BR" dirty="0">
                    <a:solidFill>
                      <a:schemeClr val="bg1"/>
                    </a:solidFill>
                  </a:endParaRPr>
                </a:p>
                <a:p>
                  <a:pPr lvl="0"/>
                  <a:endParaRPr lang="pt-BR" sz="1400" dirty="0">
                    <a:solidFill>
                      <a:schemeClr val="bg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5" name="Retângulo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73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42400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872550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bg1"/>
                </a:solidFill>
              </a:rPr>
              <a:t>g</a:t>
            </a:r>
            <a:r>
              <a:rPr lang="pt-BR" sz="1400" i="1" dirty="0" smtClean="0">
                <a:solidFill>
                  <a:schemeClr val="bg1"/>
                </a:solidFill>
              </a:rPr>
              <a:t>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  <a:endParaRPr lang="pt-BR" sz="1200" i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512308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81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131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119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>
                <a:solidFill>
                  <a:schemeClr val="bg1"/>
                </a:solidFill>
              </a:rPr>
              <a:t>f(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2713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>
                <a:solidFill>
                  <a:schemeClr val="bg1"/>
                </a:solidFill>
              </a:rPr>
              <a:t>w(</a:t>
            </a:r>
            <a:r>
              <a:rPr lang="pt-BR" sz="1000" i="1" dirty="0" err="1" smtClean="0">
                <a:solidFill>
                  <a:schemeClr val="bg1"/>
                </a:solidFill>
              </a:rPr>
              <a:t>s,t</a:t>
            </a:r>
            <a:r>
              <a:rPr lang="pt-BR" sz="1000" i="1" dirty="0" smtClean="0">
                <a:solidFill>
                  <a:schemeClr val="bg1"/>
                </a:solidFill>
              </a:rPr>
              <a:t>) </a:t>
            </a:r>
            <a:r>
              <a:rPr lang="pt-BR" sz="1000" i="1" dirty="0" err="1" smtClean="0">
                <a:solidFill>
                  <a:schemeClr val="bg1"/>
                </a:solidFill>
              </a:rPr>
              <a:t>rotacionado</a:t>
            </a:r>
            <a:r>
              <a:rPr lang="pt-BR" sz="1000" i="1" dirty="0" smtClean="0">
                <a:solidFill>
                  <a:schemeClr val="bg1"/>
                </a:solidFill>
              </a:rPr>
              <a:t> 180⁰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862472" y="663614"/>
            <a:ext cx="1620000" cy="162000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w’(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1170449" y="3934677"/>
            <a:ext cx="6803102" cy="756000"/>
            <a:chOff x="270411" y="4149160"/>
            <a:chExt cx="6803102" cy="75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=−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𝑎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p>
                              <m:e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pt-BR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=60</m:t>
                        </m:r>
                      </m:oMath>
                    </m:oMathPara>
                  </a14:m>
                  <a:endParaRPr lang="pt-BR" sz="1600" dirty="0" smtClean="0">
                    <a:solidFill>
                      <a:schemeClr val="bg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tângulo 24"/>
                <p:cNvSpPr/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9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8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7+</m:t>
                        </m:r>
                      </m:oMath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5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sz="14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4+</m:t>
                        </m:r>
                      </m:oMath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+0×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  <a:p>
                  <a:pPr lvl="0"/>
                  <a:endParaRPr lang="pt-BR" dirty="0"/>
                </a:p>
                <a:p>
                  <a:pPr lvl="0"/>
                  <a:endParaRPr lang="pt-BR" dirty="0">
                    <a:solidFill>
                      <a:schemeClr val="bg1"/>
                    </a:solidFill>
                  </a:endParaRPr>
                </a:p>
                <a:p>
                  <a:pPr lvl="0"/>
                  <a:endParaRPr lang="pt-BR" sz="1400" dirty="0">
                    <a:solidFill>
                      <a:schemeClr val="bg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5" name="Retângulo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35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997780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843736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bg1"/>
                </a:solidFill>
              </a:rPr>
              <a:t>g</a:t>
            </a:r>
            <a:r>
              <a:rPr lang="pt-BR" sz="1400" i="1" dirty="0" smtClean="0">
                <a:solidFill>
                  <a:schemeClr val="bg1"/>
                </a:solidFill>
              </a:rPr>
              <a:t>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  <a:endParaRPr lang="pt-BR" sz="1200" i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483744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81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131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119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>
                <a:solidFill>
                  <a:schemeClr val="bg1"/>
                </a:solidFill>
              </a:rPr>
              <a:t>f(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085806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>
                <a:solidFill>
                  <a:schemeClr val="bg1"/>
                </a:solidFill>
              </a:rPr>
              <a:t>w(</a:t>
            </a:r>
            <a:r>
              <a:rPr lang="pt-BR" sz="1000" i="1" dirty="0" err="1" smtClean="0">
                <a:solidFill>
                  <a:schemeClr val="bg1"/>
                </a:solidFill>
              </a:rPr>
              <a:t>s,t</a:t>
            </a:r>
            <a:r>
              <a:rPr lang="pt-BR" sz="1000" i="1" dirty="0" smtClean="0">
                <a:solidFill>
                  <a:schemeClr val="bg1"/>
                </a:solidFill>
              </a:rPr>
              <a:t>) </a:t>
            </a:r>
            <a:r>
              <a:rPr lang="pt-BR" sz="1000" i="1" dirty="0" err="1" smtClean="0">
                <a:solidFill>
                  <a:schemeClr val="bg1"/>
                </a:solidFill>
              </a:rPr>
              <a:t>rotacionado</a:t>
            </a:r>
            <a:r>
              <a:rPr lang="pt-BR" sz="1000" i="1" dirty="0" smtClean="0">
                <a:solidFill>
                  <a:schemeClr val="bg1"/>
                </a:solidFill>
              </a:rPr>
              <a:t> 180⁰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862472" y="663614"/>
            <a:ext cx="1620000" cy="162000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w’(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1170449" y="3934677"/>
            <a:ext cx="6803102" cy="756000"/>
            <a:chOff x="270411" y="4149160"/>
            <a:chExt cx="6803102" cy="75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=−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𝑎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p>
                              <m:e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pt-BR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=70</m:t>
                        </m:r>
                      </m:oMath>
                    </m:oMathPara>
                  </a14:m>
                  <a:endParaRPr lang="pt-BR" sz="1600" dirty="0" smtClean="0">
                    <a:solidFill>
                      <a:schemeClr val="bg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tângulo 24"/>
                <p:cNvSpPr/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×9+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×8+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×7+</m:t>
                        </m:r>
                      </m:oMath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×6+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×5+</m:t>
                        </m:r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×4+</m:t>
                        </m:r>
                      </m:oMath>
                      <m:oMath xmlns:m="http://schemas.openxmlformats.org/officeDocument/2006/math"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0×3+0×2+0×1</m:t>
                        </m:r>
                      </m:oMath>
                    </m:oMathPara>
                  </a14:m>
                  <a:endParaRPr lang="pt-BR" dirty="0"/>
                </a:p>
                <a:p>
                  <a:pPr lvl="0"/>
                  <a:endParaRPr lang="pt-BR" dirty="0">
                    <a:solidFill>
                      <a:schemeClr val="bg1"/>
                    </a:solidFill>
                  </a:endParaRPr>
                </a:p>
                <a:p>
                  <a:pPr lvl="0"/>
                  <a:endParaRPr lang="pt-BR" sz="1400" dirty="0">
                    <a:solidFill>
                      <a:schemeClr val="bg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5" name="Retângulo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522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456708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06801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bg1"/>
                </a:solidFill>
              </a:rPr>
              <a:t>g</a:t>
            </a:r>
            <a:r>
              <a:rPr lang="pt-BR" sz="1400" i="1" dirty="0" smtClean="0">
                <a:solidFill>
                  <a:schemeClr val="bg1"/>
                </a:solidFill>
              </a:rPr>
              <a:t>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  <a:endParaRPr lang="pt-BR" sz="1200" i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84248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81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131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119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>
                <a:solidFill>
                  <a:schemeClr val="bg1"/>
                </a:solidFill>
              </a:rPr>
              <a:t>f(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719310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>
                <a:solidFill>
                  <a:schemeClr val="bg1"/>
                </a:solidFill>
              </a:rPr>
              <a:t>w(</a:t>
            </a:r>
            <a:r>
              <a:rPr lang="pt-BR" sz="1000" i="1" dirty="0" err="1" smtClean="0">
                <a:solidFill>
                  <a:schemeClr val="bg1"/>
                </a:solidFill>
              </a:rPr>
              <a:t>s,t</a:t>
            </a:r>
            <a:r>
              <a:rPr lang="pt-BR" sz="1000" i="1" dirty="0" smtClean="0">
                <a:solidFill>
                  <a:schemeClr val="bg1"/>
                </a:solidFill>
              </a:rPr>
              <a:t>) </a:t>
            </a:r>
            <a:r>
              <a:rPr lang="pt-BR" sz="1000" i="1" dirty="0" err="1" smtClean="0">
                <a:solidFill>
                  <a:schemeClr val="bg1"/>
                </a:solidFill>
              </a:rPr>
              <a:t>rotacionado</a:t>
            </a:r>
            <a:r>
              <a:rPr lang="pt-BR" sz="1000" i="1" dirty="0" smtClean="0">
                <a:solidFill>
                  <a:schemeClr val="bg1"/>
                </a:solidFill>
              </a:rPr>
              <a:t> 180⁰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862472" y="663614"/>
            <a:ext cx="1620000" cy="162000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w’(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1170449" y="3934677"/>
            <a:ext cx="6803102" cy="756000"/>
            <a:chOff x="270411" y="4149160"/>
            <a:chExt cx="6803102" cy="75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=−</m:t>
                            </m:r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𝑎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p>
                              <m:e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pt-BR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pt-BR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=70</m:t>
                        </m:r>
                      </m:oMath>
                    </m:oMathPara>
                  </a14:m>
                  <a:endParaRPr lang="pt-BR" sz="1600" dirty="0" smtClean="0">
                    <a:solidFill>
                      <a:schemeClr val="bg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tângulo 24"/>
                <p:cNvSpPr/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2×9+3×8+0×7+</m:t>
                        </m:r>
                      </m:oMath>
                      <m:oMath xmlns:m="http://schemas.openxmlformats.org/officeDocument/2006/math"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3×6+2×5+0×4+</m:t>
                        </m:r>
                      </m:oMath>
                      <m:oMath xmlns:m="http://schemas.openxmlformats.org/officeDocument/2006/math">
                        <m:r>
                          <a:rPr lang="pt-BR" sz="1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0×3+0×2+0×1</m:t>
                        </m:r>
                      </m:oMath>
                    </m:oMathPara>
                  </a14:m>
                  <a:endParaRPr lang="pt-BR" sz="1400" dirty="0"/>
                </a:p>
                <a:p>
                  <a:pPr lvl="0"/>
                  <a:endParaRPr dirty="0"/>
                </a:p>
                <a:p>
                  <a:pPr lvl="0"/>
                  <a:endParaRPr lang="pt-BR" dirty="0">
                    <a:solidFill>
                      <a:schemeClr val="bg1"/>
                    </a:solidFill>
                  </a:endParaRPr>
                </a:p>
                <a:p>
                  <a:pPr lvl="0"/>
                  <a:endParaRPr lang="pt-BR" sz="1400" dirty="0">
                    <a:solidFill>
                      <a:schemeClr val="bg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5" name="Retângulo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52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940730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5135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bg1"/>
                </a:solidFill>
              </a:rPr>
              <a:t>g</a:t>
            </a:r>
            <a:r>
              <a:rPr lang="pt-BR" sz="1400" i="1" dirty="0" smtClean="0">
                <a:solidFill>
                  <a:schemeClr val="bg1"/>
                </a:solidFill>
              </a:rPr>
              <a:t>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  <a:endParaRPr lang="pt-BR" sz="1200" i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100023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81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131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119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>
                <a:solidFill>
                  <a:schemeClr val="bg1"/>
                </a:solidFill>
              </a:rPr>
              <a:t>f(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71955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>
                <a:solidFill>
                  <a:schemeClr val="bg1"/>
                </a:solidFill>
              </a:rPr>
              <a:t>w(</a:t>
            </a:r>
            <a:r>
              <a:rPr lang="pt-BR" sz="1000" i="1" dirty="0" err="1" smtClean="0">
                <a:solidFill>
                  <a:schemeClr val="bg1"/>
                </a:solidFill>
              </a:rPr>
              <a:t>s,t</a:t>
            </a:r>
            <a:r>
              <a:rPr lang="pt-BR" sz="1000" i="1" dirty="0" smtClean="0">
                <a:solidFill>
                  <a:schemeClr val="bg1"/>
                </a:solidFill>
              </a:rPr>
              <a:t>) </a:t>
            </a:r>
            <a:r>
              <a:rPr lang="pt-BR" sz="1000" i="1" dirty="0" err="1" smtClean="0">
                <a:solidFill>
                  <a:schemeClr val="bg1"/>
                </a:solidFill>
              </a:rPr>
              <a:t>rotacionado</a:t>
            </a:r>
            <a:r>
              <a:rPr lang="pt-BR" sz="1000" i="1" dirty="0" smtClean="0">
                <a:solidFill>
                  <a:schemeClr val="bg1"/>
                </a:solidFill>
              </a:rPr>
              <a:t> 180⁰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862472" y="663614"/>
            <a:ext cx="1620000" cy="162000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w’(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2555776" y="3961427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961427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701419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443866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bg1"/>
                </a:solidFill>
              </a:rPr>
              <a:t>g</a:t>
            </a:r>
            <a:r>
              <a:rPr lang="pt-BR" sz="1400" i="1" dirty="0" smtClean="0">
                <a:solidFill>
                  <a:schemeClr val="bg1"/>
                </a:solidFill>
              </a:rPr>
              <a:t>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  <a:endParaRPr lang="pt-BR" sz="1200" i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004109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81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131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119</a:t>
                      </a:r>
                      <a:endParaRPr lang="pt-BR" sz="160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>
                <a:solidFill>
                  <a:schemeClr val="bg1"/>
                </a:solidFill>
              </a:rPr>
              <a:t>f(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738017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 smtClean="0">
                <a:solidFill>
                  <a:schemeClr val="bg1"/>
                </a:solidFill>
              </a:rPr>
              <a:t>w(</a:t>
            </a:r>
            <a:r>
              <a:rPr lang="pt-BR" sz="1000" i="1" dirty="0" err="1" smtClean="0">
                <a:solidFill>
                  <a:schemeClr val="bg1"/>
                </a:solidFill>
              </a:rPr>
              <a:t>s,t</a:t>
            </a:r>
            <a:r>
              <a:rPr lang="pt-BR" sz="1000" i="1" dirty="0" smtClean="0">
                <a:solidFill>
                  <a:schemeClr val="bg1"/>
                </a:solidFill>
              </a:rPr>
              <a:t>) </a:t>
            </a:r>
            <a:r>
              <a:rPr lang="pt-BR" sz="1000" i="1" dirty="0" err="1" smtClean="0">
                <a:solidFill>
                  <a:schemeClr val="bg1"/>
                </a:solidFill>
              </a:rPr>
              <a:t>rotacionado</a:t>
            </a:r>
            <a:r>
              <a:rPr lang="pt-BR" sz="1000" i="1" dirty="0" smtClean="0">
                <a:solidFill>
                  <a:schemeClr val="bg1"/>
                </a:solidFill>
              </a:rPr>
              <a:t> 180⁰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862472" y="663614"/>
            <a:ext cx="1620000" cy="162000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w’(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2555776" y="3961427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961427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8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MARQUES FILHO, O.; VIEIRA NETO, H. Processamento digital de imagens. </a:t>
            </a:r>
            <a:r>
              <a:rPr lang="pt-BR" dirty="0" err="1" smtClean="0"/>
              <a:t>Brasport</a:t>
            </a:r>
            <a:r>
              <a:rPr lang="pt-BR" dirty="0" smtClean="0"/>
              <a:t>, 1999.</a:t>
            </a:r>
          </a:p>
          <a:p>
            <a:pPr lvl="1"/>
            <a:r>
              <a:rPr lang="pt-BR" dirty="0" smtClean="0"/>
              <a:t>Disponível para download no site do autor (Exclusivo para uso pessoal)</a:t>
            </a:r>
          </a:p>
          <a:p>
            <a:pPr lvl="1"/>
            <a:r>
              <a:rPr lang="pt-BR" dirty="0" smtClean="0">
                <a:hlinkClick r:id="rId2"/>
              </a:rPr>
              <a:t>http://dainf.ct.utfpr.edu.br/~hvieir/pub.html</a:t>
            </a:r>
            <a:r>
              <a:rPr lang="pt-BR" dirty="0" smtClean="0"/>
              <a:t> 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GONZALEZ, R.C.; WOODS, R.E.; Processamento Digital de Imagens. 3ª edição. Editora Pearson, 2009.</a:t>
            </a:r>
          </a:p>
          <a:p>
            <a:pPr lvl="1"/>
            <a:r>
              <a:rPr lang="pt-BR" dirty="0" smtClean="0"/>
              <a:t>Disponível na Biblioteca Virtual da Pearson.</a:t>
            </a:r>
          </a:p>
          <a:p>
            <a:endParaRPr lang="pt-BR" dirty="0" smtClean="0"/>
          </a:p>
          <a:p>
            <a:r>
              <a:rPr lang="pt-BR" dirty="0" smtClean="0"/>
              <a:t>J. E. R. Queiroz, H. M. Gomes. Introdução ao Processamento Digital de Imagens. RITA. v. 13, 2006.</a:t>
            </a:r>
          </a:p>
          <a:p>
            <a:pPr lvl="1"/>
            <a:r>
              <a:rPr lang="pt-BR" dirty="0" smtClean="0">
                <a:hlinkClick r:id="rId3"/>
              </a:rPr>
              <a:t>http://www.dsc.ufcg.edu.br/~hmg/disciplinas/graduacao/vc-2016.2/Rita-Tutorial-PDI.pdf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5272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6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Convolução</a:t>
            </a:r>
            <a:r>
              <a:rPr lang="pt-BR" dirty="0" smtClean="0"/>
              <a:t> e correlação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r>
              <a:rPr lang="pt-BR" dirty="0"/>
              <a:t> e Correlação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-252536" y="3352540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3352540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-252536" y="1938400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1938400"/>
                <a:ext cx="4032448" cy="702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179334" y="1760827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Correlação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9512" y="3174967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 smtClean="0">
                <a:solidFill>
                  <a:schemeClr val="bg1"/>
                </a:solidFill>
              </a:rPr>
              <a:t>Convolução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304227"/>
              </p:ext>
            </p:extLst>
          </p:nvPr>
        </p:nvGraphicFramePr>
        <p:xfrm>
          <a:off x="3805152" y="1429494"/>
          <a:ext cx="2628000" cy="26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576000"/>
                <a:gridCol w="576000"/>
                <a:gridCol w="576000"/>
                <a:gridCol w="576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f(0, 0)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f(0, 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f(0, 2)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f(1, 0)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f(1, 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f(1, 2)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f(2, 0)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f(2, 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f(2, 2)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4093184" y="109135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>
                <a:solidFill>
                  <a:schemeClr val="bg1"/>
                </a:solidFill>
              </a:rPr>
              <a:t>f(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23309"/>
              </p:ext>
            </p:extLst>
          </p:nvPr>
        </p:nvGraphicFramePr>
        <p:xfrm>
          <a:off x="6876256" y="1431248"/>
          <a:ext cx="2052000" cy="20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576000"/>
                <a:gridCol w="576000"/>
                <a:gridCol w="576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w(-1,-1)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w(-1,</a:t>
                      </a:r>
                      <a:r>
                        <a:rPr lang="pt-BR" sz="1200" b="1" i="1" baseline="0" dirty="0" smtClean="0">
                          <a:solidFill>
                            <a:schemeClr val="bg1"/>
                          </a:solidFill>
                        </a:rPr>
                        <a:t> 0)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w(-1, 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w(0, -1)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w(0, 0)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w(0, 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w(1, -1)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w(1, 0)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w(1, 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7164256" y="1091354"/>
            <a:ext cx="175356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 smtClean="0">
                <a:solidFill>
                  <a:schemeClr val="bg1"/>
                </a:solidFill>
              </a:rPr>
              <a:t>w(</a:t>
            </a:r>
            <a:r>
              <a:rPr lang="pt-BR" sz="1400" i="1" dirty="0" err="1" smtClean="0">
                <a:solidFill>
                  <a:schemeClr val="bg1"/>
                </a:solidFill>
              </a:rPr>
              <a:t>s,t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33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r>
              <a:rPr lang="pt-BR" dirty="0"/>
              <a:t> e correlação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-252536" y="3352540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3352540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-252536" y="1938400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1938400"/>
                <a:ext cx="4032448" cy="702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179334" y="1760827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Correlação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9512" y="3174967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 smtClean="0">
                <a:solidFill>
                  <a:schemeClr val="bg1"/>
                </a:solidFill>
              </a:rPr>
              <a:t>Convolução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 rot="18900000" flipH="1" flipV="1">
            <a:off x="2995716" y="1888784"/>
            <a:ext cx="461752" cy="228718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1" name="Seta para a direita 10"/>
          <p:cNvSpPr/>
          <p:nvPr/>
        </p:nvSpPr>
        <p:spPr>
          <a:xfrm rot="18900000" flipH="1" flipV="1">
            <a:off x="2532879" y="1888784"/>
            <a:ext cx="461752" cy="228718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Seta para a direita 11"/>
          <p:cNvSpPr/>
          <p:nvPr/>
        </p:nvSpPr>
        <p:spPr>
          <a:xfrm rot="18900000" flipH="1" flipV="1">
            <a:off x="2995716" y="3305697"/>
            <a:ext cx="461752" cy="228718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" name="Seta para a direita 12"/>
          <p:cNvSpPr/>
          <p:nvPr/>
        </p:nvSpPr>
        <p:spPr>
          <a:xfrm rot="18900000" flipH="1" flipV="1">
            <a:off x="2532879" y="3305697"/>
            <a:ext cx="461752" cy="228718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043949"/>
              </p:ext>
            </p:extLst>
          </p:nvPr>
        </p:nvGraphicFramePr>
        <p:xfrm>
          <a:off x="3805152" y="1429494"/>
          <a:ext cx="2628000" cy="26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576000"/>
                <a:gridCol w="576000"/>
                <a:gridCol w="576000"/>
                <a:gridCol w="576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f(0, 0)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f(0, 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f(0, 2)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f(1, 0)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f(1, 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f(1, 2)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f(2, 0)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f(2, 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f(2, 2)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4093184" y="109135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>
                <a:solidFill>
                  <a:schemeClr val="bg1"/>
                </a:solidFill>
              </a:rPr>
              <a:t>f(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971132"/>
              </p:ext>
            </p:extLst>
          </p:nvPr>
        </p:nvGraphicFramePr>
        <p:xfrm>
          <a:off x="6876256" y="1431248"/>
          <a:ext cx="2052000" cy="20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576000"/>
                <a:gridCol w="576000"/>
                <a:gridCol w="576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w(-1,-1)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w(-1,</a:t>
                      </a:r>
                      <a:r>
                        <a:rPr lang="pt-BR" sz="1200" b="1" i="1" baseline="0" dirty="0" smtClean="0">
                          <a:solidFill>
                            <a:schemeClr val="bg1"/>
                          </a:solidFill>
                        </a:rPr>
                        <a:t> 0)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w(-1, 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w(0, -1)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w(0, 0)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w(0, 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w(1, -1)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w(1, 0)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w(1, 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7164256" y="1091354"/>
            <a:ext cx="175356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 smtClean="0">
                <a:solidFill>
                  <a:schemeClr val="bg1"/>
                </a:solidFill>
              </a:rPr>
              <a:t>w(</a:t>
            </a:r>
            <a:r>
              <a:rPr lang="pt-BR" sz="1400" i="1" dirty="0" err="1" smtClean="0">
                <a:solidFill>
                  <a:schemeClr val="bg1"/>
                </a:solidFill>
              </a:rPr>
              <a:t>s,t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6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r>
              <a:rPr lang="pt-BR" dirty="0"/>
              <a:t> e correlação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-252536" y="3352540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3352540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-252536" y="1938400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1938400"/>
                <a:ext cx="4032448" cy="702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179334" y="1760827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Correlação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9512" y="3174967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 smtClean="0">
                <a:solidFill>
                  <a:schemeClr val="bg1"/>
                </a:solidFill>
              </a:rPr>
              <a:t>Convolução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069427"/>
              </p:ext>
            </p:extLst>
          </p:nvPr>
        </p:nvGraphicFramePr>
        <p:xfrm>
          <a:off x="3805152" y="1429494"/>
          <a:ext cx="2628000" cy="26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576000"/>
                <a:gridCol w="576000"/>
                <a:gridCol w="576000"/>
                <a:gridCol w="576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f(0, 0)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f(0, 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f(1, 0)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f(1, 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4093184" y="109135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>
                <a:solidFill>
                  <a:schemeClr val="bg1"/>
                </a:solidFill>
              </a:rPr>
              <a:t>f(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98336"/>
              </p:ext>
            </p:extLst>
          </p:nvPr>
        </p:nvGraphicFramePr>
        <p:xfrm>
          <a:off x="6876256" y="1431248"/>
          <a:ext cx="2052000" cy="20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576000"/>
                <a:gridCol w="576000"/>
                <a:gridCol w="576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w(-1,-1)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w(-1,</a:t>
                      </a:r>
                      <a:r>
                        <a:rPr lang="pt-BR" sz="1200" b="1" i="1" baseline="0" dirty="0" smtClean="0">
                          <a:solidFill>
                            <a:schemeClr val="bg1"/>
                          </a:solidFill>
                        </a:rPr>
                        <a:t> 0)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w(-1, 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w(0, -1)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w(0, 0)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w(0, 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w(1, -1)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w(1, 0)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w(1, 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7164256" y="1091354"/>
            <a:ext cx="175356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 smtClean="0">
                <a:solidFill>
                  <a:schemeClr val="bg1"/>
                </a:solidFill>
              </a:rPr>
              <a:t>w(</a:t>
            </a:r>
            <a:r>
              <a:rPr lang="pt-BR" sz="1400" i="1" dirty="0" err="1" smtClean="0">
                <a:solidFill>
                  <a:schemeClr val="bg1"/>
                </a:solidFill>
              </a:rPr>
              <a:t>s,t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9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r>
              <a:rPr lang="pt-BR" dirty="0"/>
              <a:t> e correlação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-252536" y="3352540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3352540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-252536" y="1938400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1938400"/>
                <a:ext cx="4032448" cy="702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179334" y="1760827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Correlação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9512" y="3174967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 smtClean="0">
                <a:solidFill>
                  <a:schemeClr val="bg1"/>
                </a:solidFill>
              </a:rPr>
              <a:t>Convolução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86826"/>
              </p:ext>
            </p:extLst>
          </p:nvPr>
        </p:nvGraphicFramePr>
        <p:xfrm>
          <a:off x="3805152" y="1429494"/>
          <a:ext cx="2628000" cy="26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576000"/>
                <a:gridCol w="576000"/>
                <a:gridCol w="576000"/>
                <a:gridCol w="576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f(0, 0)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f(0, 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f(1, 0)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f(1, 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4093184" y="109135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>
                <a:solidFill>
                  <a:schemeClr val="bg1"/>
                </a:solidFill>
              </a:rPr>
              <a:t>f(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170074"/>
              </p:ext>
            </p:extLst>
          </p:nvPr>
        </p:nvGraphicFramePr>
        <p:xfrm>
          <a:off x="6876256" y="1431248"/>
          <a:ext cx="2052000" cy="20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576000"/>
                <a:gridCol w="576000"/>
                <a:gridCol w="576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w(-1,-1)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w(-1,</a:t>
                      </a:r>
                      <a:r>
                        <a:rPr lang="pt-BR" sz="1200" b="1" i="1" baseline="0" dirty="0" smtClean="0">
                          <a:solidFill>
                            <a:schemeClr val="bg1"/>
                          </a:solidFill>
                        </a:rPr>
                        <a:t> 0)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w(-1, 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w(0, -1)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w(0, 0)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w(0, 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w(1, -1)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w(1, 0)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bg1"/>
                          </a:solidFill>
                        </a:rPr>
                        <a:t>w(1, 1)</a:t>
                      </a:r>
                      <a:endParaRPr lang="pt-BR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7164256" y="1091354"/>
            <a:ext cx="175356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 smtClean="0">
                <a:solidFill>
                  <a:schemeClr val="bg1"/>
                </a:solidFill>
              </a:rPr>
              <a:t>w(</a:t>
            </a:r>
            <a:r>
              <a:rPr lang="pt-BR" sz="1400" i="1" dirty="0" err="1" smtClean="0">
                <a:solidFill>
                  <a:schemeClr val="bg1"/>
                </a:solidFill>
              </a:rPr>
              <a:t>s,t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202782" y="3749717"/>
            <a:ext cx="878928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pt-BR" sz="1400" i="1" dirty="0" err="1" smtClean="0">
                <a:solidFill>
                  <a:schemeClr val="bg1"/>
                </a:solidFill>
              </a:rPr>
              <a:t>padding</a:t>
            </a:r>
            <a:endParaRPr lang="pt-BR" sz="14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0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err="1" smtClean="0"/>
              <a:t>Convolução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68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75590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505534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bg1"/>
                </a:solidFill>
              </a:rPr>
              <a:t>w(</a:t>
            </a:r>
            <a:r>
              <a:rPr lang="pt-BR" sz="1200" i="1" dirty="0" err="1" smtClean="0">
                <a:solidFill>
                  <a:schemeClr val="bg1"/>
                </a:solidFill>
              </a:rPr>
              <a:t>s,t</a:t>
            </a:r>
            <a:r>
              <a:rPr lang="pt-BR" sz="1200" i="1" dirty="0" smtClean="0">
                <a:solidFill>
                  <a:schemeClr val="bg1"/>
                </a:solidFill>
              </a:rPr>
              <a:t>)</a:t>
            </a:r>
            <a:endParaRPr lang="pt-BR" sz="1200" i="1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>
                <a:solidFill>
                  <a:schemeClr val="bg1"/>
                </a:solidFill>
              </a:rPr>
              <a:t>f(</a:t>
            </a:r>
            <a:r>
              <a:rPr lang="pt-BR" sz="1400" i="1" dirty="0" err="1" smtClean="0">
                <a:solidFill>
                  <a:schemeClr val="bg1"/>
                </a:solidFill>
              </a:rPr>
              <a:t>x,y</a:t>
            </a:r>
            <a:r>
              <a:rPr lang="pt-BR" sz="1400" i="1" dirty="0" smtClean="0">
                <a:solidFill>
                  <a:schemeClr val="bg1"/>
                </a:solidFill>
              </a:rPr>
              <a:t>)</a:t>
            </a:r>
            <a:endParaRPr lang="pt-BR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3A63B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32932</TotalTime>
  <Words>4154</Words>
  <Application>Microsoft Office PowerPoint</Application>
  <PresentationFormat>Apresentação na tela (16:9)</PresentationFormat>
  <Paragraphs>2396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Aula 06 – Filtragem espacial I</vt:lpstr>
      <vt:lpstr>Roteiro</vt:lpstr>
      <vt:lpstr>Convolução e correlação</vt:lpstr>
      <vt:lpstr>Convolução e Correlação</vt:lpstr>
      <vt:lpstr>Convolução e correlação</vt:lpstr>
      <vt:lpstr>Convolução e correlação</vt:lpstr>
      <vt:lpstr>Convolução e correlação</vt:lpstr>
      <vt:lpstr>Exemplo: Convolução </vt:lpstr>
      <vt:lpstr>Convolução</vt:lpstr>
      <vt:lpstr>Convolução</vt:lpstr>
      <vt:lpstr>Convolução</vt:lpstr>
      <vt:lpstr>Convolução</vt:lpstr>
      <vt:lpstr>Convolução</vt:lpstr>
      <vt:lpstr>Convolução</vt:lpstr>
      <vt:lpstr>Convolução</vt:lpstr>
      <vt:lpstr>Convolução</vt:lpstr>
      <vt:lpstr>Convolução</vt:lpstr>
      <vt:lpstr>Convolução</vt:lpstr>
      <vt:lpstr>Convolução</vt:lpstr>
      <vt:lpstr>Convolução</vt:lpstr>
      <vt:lpstr>Convolução</vt:lpstr>
      <vt:lpstr>Convolução</vt:lpstr>
      <vt:lpstr>Convolução</vt:lpstr>
      <vt:lpstr>Convolução</vt:lpstr>
      <vt:lpstr>Convolução</vt:lpstr>
      <vt:lpstr>Convolução</vt:lpstr>
      <vt:lpstr>Convolução</vt:lpstr>
      <vt:lpstr>Bibliografia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286</cp:revision>
  <dcterms:created xsi:type="dcterms:W3CDTF">2020-06-26T12:40:46Z</dcterms:created>
  <dcterms:modified xsi:type="dcterms:W3CDTF">2022-07-29T22:44:19Z</dcterms:modified>
</cp:coreProperties>
</file>