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87" r:id="rId2"/>
    <p:sldId id="288" r:id="rId3"/>
    <p:sldId id="315" r:id="rId4"/>
    <p:sldId id="289" r:id="rId5"/>
    <p:sldId id="305" r:id="rId6"/>
    <p:sldId id="304" r:id="rId7"/>
    <p:sldId id="306" r:id="rId8"/>
    <p:sldId id="320" r:id="rId9"/>
    <p:sldId id="290" r:id="rId10"/>
    <p:sldId id="316" r:id="rId11"/>
    <p:sldId id="321" r:id="rId12"/>
    <p:sldId id="317" r:id="rId13"/>
    <p:sldId id="318" r:id="rId14"/>
    <p:sldId id="319" r:id="rId15"/>
    <p:sldId id="314" r:id="rId16"/>
    <p:sldId id="298" r:id="rId1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6600"/>
    <a:srgbClr val="C3A63B"/>
    <a:srgbClr val="791D1F"/>
    <a:srgbClr val="0000FF"/>
    <a:srgbClr val="4F81BD"/>
    <a:srgbClr val="00FF00"/>
    <a:srgbClr val="F9910C"/>
    <a:srgbClr val="FE9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hmg/disciplinas/graduacao/vc-2016.2/Rita-Tutorial-PDI.pdf" TargetMode="External"/><Relationship Id="rId2" Type="http://schemas.openxmlformats.org/officeDocument/2006/relationships/hyperlink" Target="http://dainf.ct.utfpr.edu.br/~hvieir/pub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 dirty="0" smtClean="0"/>
              <a:t>07 </a:t>
            </a:r>
            <a:r>
              <a:rPr lang="pt-BR" dirty="0"/>
              <a:t>– </a:t>
            </a:r>
            <a:r>
              <a:rPr lang="pt-BR" dirty="0" smtClean="0"/>
              <a:t>Filtragem </a:t>
            </a:r>
            <a:r>
              <a:rPr lang="pt-BR" smtClean="0"/>
              <a:t>espacial </a:t>
            </a:r>
            <a:r>
              <a:rPr lang="pt-BR" smtClean="0"/>
              <a:t>II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>
                <a:solidFill>
                  <a:prstClr val="white"/>
                </a:solidFill>
              </a:rPr>
              <a:t>Prof. João Fernando Mari</a:t>
            </a:r>
          </a:p>
          <a:p>
            <a:pPr lvl="0"/>
            <a:r>
              <a:rPr lang="pt-BR" sz="1400" i="1" dirty="0">
                <a:solidFill>
                  <a:prstClr val="white"/>
                </a:solidFill>
                <a:hlinkClick r:id="rId2"/>
              </a:rPr>
              <a:t>joaofmari.github.io </a:t>
            </a:r>
            <a:endParaRPr lang="pt-BR" sz="1400" i="1" dirty="0">
              <a:solidFill>
                <a:prstClr val="white"/>
              </a:solidFill>
            </a:endParaRPr>
          </a:p>
          <a:p>
            <a:pPr lvl="0"/>
            <a:r>
              <a:rPr lang="pt-BR" sz="1400" i="1" dirty="0">
                <a:solidFill>
                  <a:prstClr val="white"/>
                </a:solidFill>
              </a:rPr>
              <a:t>joaof.mari@ufv.br</a:t>
            </a:r>
          </a:p>
          <a:p>
            <a:pPr algn="l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pt-BR" sz="2200" dirty="0">
                <a:solidFill>
                  <a:prstClr val="white"/>
                </a:solidFill>
                <a:ea typeface="+mn-ea"/>
                <a:cs typeface="+mn-cs"/>
              </a:rPr>
              <a:t>SIN 392 – Introdução ao Processamento Digital de Imagens (2022-2</a:t>
            </a:r>
            <a:r>
              <a:rPr lang="pt-BR" sz="2200" dirty="0" smtClean="0">
                <a:solidFill>
                  <a:prstClr val="white"/>
                </a:solidFill>
                <a:ea typeface="+mn-ea"/>
                <a:cs typeface="+mn-cs"/>
              </a:rPr>
              <a:t>)</a:t>
            </a:r>
            <a:endParaRPr lang="pt-BR" sz="2200" dirty="0">
              <a:solidFill>
                <a:prstClr val="white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Laplaciano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062794"/>
              </p:ext>
            </p:extLst>
          </p:nvPr>
        </p:nvGraphicFramePr>
        <p:xfrm>
          <a:off x="2577042" y="858509"/>
          <a:ext cx="1728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107464"/>
              </p:ext>
            </p:extLst>
          </p:nvPr>
        </p:nvGraphicFramePr>
        <p:xfrm>
          <a:off x="4845294" y="858509"/>
          <a:ext cx="1728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792695"/>
              </p:ext>
            </p:extLst>
          </p:nvPr>
        </p:nvGraphicFramePr>
        <p:xfrm>
          <a:off x="2577042" y="2905018"/>
          <a:ext cx="1728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-8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11701"/>
              </p:ext>
            </p:extLst>
          </p:nvPr>
        </p:nvGraphicFramePr>
        <p:xfrm>
          <a:off x="4845294" y="2905018"/>
          <a:ext cx="1728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0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Gradiente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2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0" y="540000"/>
                <a:ext cx="7956376" cy="440801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O gradiente de uma função de duas dimensões </a:t>
                </a:r>
                <a:r>
                  <a:rPr lang="pt-BR" i="1" dirty="0"/>
                  <a:t>f(x, y) </a:t>
                </a:r>
                <a:r>
                  <a:rPr lang="pt-BR" dirty="0"/>
                  <a:t>é: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≡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,	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−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+1, 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pt-BR" dirty="0"/>
                  <a:t>,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−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, 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  <m:r>
                          <a:rPr lang="pt-BR" i="1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 magnitude (tamanho) do vetor gradiente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pt-BR" dirty="0"/>
                  <a:t>), </a:t>
                </a:r>
                <a:r>
                  <a:rPr lang="pt-BR" i="1" dirty="0"/>
                  <a:t>M(x, y)</a:t>
                </a:r>
                <a:r>
                  <a:rPr lang="pt-BR" dirty="0"/>
                  <a:t> é: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i="1">
                          <a:latin typeface="Cambria Math"/>
                        </a:rPr>
                        <m:t>𝑚𝑎𝑔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</m:d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Ou pode ser aproximada por valores absolutos: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  <a:ea typeface="Cambria Math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40000"/>
                <a:ext cx="7956376" cy="4408014"/>
              </a:xfrm>
              <a:blipFill rotWithShape="1">
                <a:blip r:embed="rId2"/>
                <a:stretch>
                  <a:fillRect l="-230" t="-1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/>
          <p:cNvSpPr/>
          <p:nvPr/>
        </p:nvSpPr>
        <p:spPr>
          <a:xfrm>
            <a:off x="6588224" y="540000"/>
            <a:ext cx="2555776" cy="440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gradiente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86992"/>
              </p:ext>
            </p:extLst>
          </p:nvPr>
        </p:nvGraphicFramePr>
        <p:xfrm>
          <a:off x="7380312" y="304901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00980"/>
              </p:ext>
            </p:extLst>
          </p:nvPr>
        </p:nvGraphicFramePr>
        <p:xfrm>
          <a:off x="7380312" y="1146509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3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gradiente </a:t>
            </a:r>
            <a:r>
              <a:rPr lang="pt-BR" dirty="0" smtClean="0"/>
              <a:t>– </a:t>
            </a:r>
            <a:r>
              <a:rPr lang="pt-BR" dirty="0"/>
              <a:t>Operadores diagonais de Roberts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Os operadores diagonais de Roberts consideram as diferenças diagonais: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−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+1, 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  <m:r>
                          <a:rPr lang="pt-BR" i="1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pt-BR" dirty="0"/>
                  <a:t>,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+1,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−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, 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  <m:r>
                          <a:rPr lang="pt-BR" i="1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33" t="-5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999496"/>
              </p:ext>
            </p:extLst>
          </p:nvPr>
        </p:nvGraphicFramePr>
        <p:xfrm>
          <a:off x="2184000" y="2499742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832137"/>
              </p:ext>
            </p:extLst>
          </p:nvPr>
        </p:nvGraphicFramePr>
        <p:xfrm>
          <a:off x="5664000" y="2499742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1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gradiente </a:t>
            </a:r>
            <a:r>
              <a:rPr lang="pt-BR" dirty="0" smtClean="0"/>
              <a:t>– </a:t>
            </a:r>
            <a:r>
              <a:rPr lang="pt-BR" dirty="0"/>
              <a:t>Operadores de </a:t>
            </a:r>
            <a:r>
              <a:rPr lang="pt-BR" dirty="0" err="1"/>
              <a:t>Prewitt</a:t>
            </a:r>
            <a:r>
              <a:rPr lang="pt-BR" dirty="0"/>
              <a:t> e Sobel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9970"/>
              </p:ext>
            </p:extLst>
          </p:nvPr>
        </p:nvGraphicFramePr>
        <p:xfrm>
          <a:off x="2573874" y="856752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432000"/>
                <a:gridCol w="432000"/>
                <a:gridCol w="432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3904"/>
              </p:ext>
            </p:extLst>
          </p:nvPr>
        </p:nvGraphicFramePr>
        <p:xfrm>
          <a:off x="4842126" y="856752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432000"/>
                <a:gridCol w="432000"/>
                <a:gridCol w="432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528691"/>
              </p:ext>
            </p:extLst>
          </p:nvPr>
        </p:nvGraphicFramePr>
        <p:xfrm>
          <a:off x="2573874" y="2903261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432000"/>
                <a:gridCol w="432000"/>
                <a:gridCol w="432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835542"/>
              </p:ext>
            </p:extLst>
          </p:nvPr>
        </p:nvGraphicFramePr>
        <p:xfrm>
          <a:off x="4842126" y="2903261"/>
          <a:ext cx="162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432000"/>
                <a:gridCol w="432000"/>
                <a:gridCol w="432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962778" y="1536086"/>
            <a:ext cx="92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Prewitt</a:t>
            </a:r>
            <a:r>
              <a:rPr lang="pt-BR" dirty="0" smtClean="0">
                <a:solidFill>
                  <a:schemeClr val="bg1"/>
                </a:solidFill>
              </a:rPr>
              <a:t>: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23655" y="350785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Sobel:</a:t>
            </a:r>
            <a:endParaRPr lang="pt-B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2215621" y="856752"/>
                <a:ext cx="484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621" y="856752"/>
                <a:ext cx="48417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4512247" y="856752"/>
                <a:ext cx="491801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47" y="856752"/>
                <a:ext cx="491801" cy="391261"/>
              </a:xfrm>
              <a:prstGeom prst="rect">
                <a:avLst/>
              </a:prstGeom>
              <a:blipFill rotWithShape="1"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/>
              <p:cNvSpPr/>
              <p:nvPr/>
            </p:nvSpPr>
            <p:spPr>
              <a:xfrm>
                <a:off x="2215621" y="2903261"/>
                <a:ext cx="484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621" y="2903261"/>
                <a:ext cx="48417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/>
              <p:cNvSpPr/>
              <p:nvPr/>
            </p:nvSpPr>
            <p:spPr>
              <a:xfrm>
                <a:off x="4512247" y="2903261"/>
                <a:ext cx="491801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47" y="2903261"/>
                <a:ext cx="491801" cy="391261"/>
              </a:xfrm>
              <a:prstGeom prst="rect">
                <a:avLst/>
              </a:prstGeom>
              <a:blipFill rotWithShape="1"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MARQUES FILHO, O.; VIEIRA NETO, H. Processamento digital de imagens. </a:t>
            </a:r>
            <a:r>
              <a:rPr lang="pt-BR" dirty="0" err="1"/>
              <a:t>Brasport</a:t>
            </a:r>
            <a:r>
              <a:rPr lang="pt-BR" dirty="0"/>
              <a:t>, 1999.</a:t>
            </a:r>
          </a:p>
          <a:p>
            <a:pPr lvl="1"/>
            <a:r>
              <a:rPr lang="pt-BR" dirty="0"/>
              <a:t>Disponível para download no site do autor (Exclusivo para uso pessoal)</a:t>
            </a:r>
          </a:p>
          <a:p>
            <a:pPr lvl="1"/>
            <a:r>
              <a:rPr lang="pt-BR" dirty="0">
                <a:hlinkClick r:id="rId2"/>
              </a:rPr>
              <a:t>http://dainf.ct.utfpr.edu.br/~</a:t>
            </a:r>
            <a:r>
              <a:rPr lang="pt-BR" dirty="0" smtClean="0">
                <a:hlinkClick r:id="rId2"/>
              </a:rPr>
              <a:t>hvieir/pub.html</a:t>
            </a:r>
            <a:r>
              <a:rPr lang="pt-BR" dirty="0" smtClean="0"/>
              <a:t>	</a:t>
            </a:r>
            <a:endParaRPr lang="pt-BR" dirty="0"/>
          </a:p>
          <a:p>
            <a:endParaRPr lang="pt-BR" dirty="0"/>
          </a:p>
          <a:p>
            <a:r>
              <a:rPr lang="pt-BR" dirty="0"/>
              <a:t>GONZALEZ, R.C.; WOODS, R.E.; Processamento Digital de Imagens. 3ª edição. Editora Pearson, 2009.</a:t>
            </a:r>
          </a:p>
          <a:p>
            <a:pPr lvl="1"/>
            <a:endParaRPr lang="pt-BR" dirty="0"/>
          </a:p>
          <a:p>
            <a:r>
              <a:rPr lang="pt-BR" dirty="0"/>
              <a:t>J. E. R. Queiroz, H. M. Gomes. Introdução ao Processamento Digital de Imagens. RITA. v. 13, 2006.</a:t>
            </a:r>
          </a:p>
          <a:p>
            <a:pPr lvl="1"/>
            <a:r>
              <a:rPr lang="pt-BR" dirty="0">
                <a:hlinkClick r:id="rId3"/>
              </a:rPr>
              <a:t>http://www.dsc.ufcg.edu.br/~</a:t>
            </a:r>
            <a:r>
              <a:rPr lang="pt-BR" dirty="0" smtClean="0">
                <a:hlinkClick r:id="rId3"/>
              </a:rPr>
              <a:t>hmg/disciplinas/graduacao/vc-2016.2/Rita-Tutorial-PDI.pdf</a:t>
            </a:r>
            <a:r>
              <a:rPr lang="pt-BR" dirty="0" smtClean="0"/>
              <a:t>  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64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6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Derivadas de funções discretas </a:t>
            </a:r>
            <a:r>
              <a:rPr lang="pt-BR" dirty="0" smtClean="0"/>
              <a:t>1D</a:t>
            </a:r>
          </a:p>
          <a:p>
            <a:r>
              <a:rPr lang="pt-BR" dirty="0" smtClean="0"/>
              <a:t>O Laplaciano</a:t>
            </a:r>
          </a:p>
          <a:p>
            <a:r>
              <a:rPr lang="pt-BR" dirty="0" smtClean="0"/>
              <a:t>Variações do Laplaciano</a:t>
            </a:r>
          </a:p>
          <a:p>
            <a:r>
              <a:rPr lang="pt-BR" dirty="0" smtClean="0"/>
              <a:t>O Gradiente</a:t>
            </a:r>
          </a:p>
          <a:p>
            <a:r>
              <a:rPr lang="pt-BR" dirty="0"/>
              <a:t>Operadores diagonais de </a:t>
            </a:r>
            <a:r>
              <a:rPr lang="pt-BR" dirty="0" smtClean="0"/>
              <a:t>Roberts</a:t>
            </a:r>
          </a:p>
          <a:p>
            <a:r>
              <a:rPr lang="pt-BR" dirty="0"/>
              <a:t>Operadores de </a:t>
            </a:r>
            <a:r>
              <a:rPr lang="pt-BR" dirty="0" err="1"/>
              <a:t>Prewitt</a:t>
            </a:r>
            <a:r>
              <a:rPr lang="pt-BR" dirty="0"/>
              <a:t> e Sobel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6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Derivadas de funções discretas 1D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Derivadas de funções discretas 1D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545419"/>
              </p:ext>
            </p:extLst>
          </p:nvPr>
        </p:nvGraphicFramePr>
        <p:xfrm>
          <a:off x="395536" y="771550"/>
          <a:ext cx="4500000" cy="30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93170"/>
              </p:ext>
            </p:extLst>
          </p:nvPr>
        </p:nvGraphicFramePr>
        <p:xfrm>
          <a:off x="395536" y="861550"/>
          <a:ext cx="1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-6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-7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390153"/>
              </p:ext>
            </p:extLst>
          </p:nvPr>
        </p:nvGraphicFramePr>
        <p:xfrm>
          <a:off x="485536" y="3651550"/>
          <a:ext cx="4500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1" name="Grupo 110"/>
          <p:cNvGrpSpPr/>
          <p:nvPr/>
        </p:nvGrpSpPr>
        <p:grpSpPr>
          <a:xfrm>
            <a:off x="539825" y="915566"/>
            <a:ext cx="4395178" cy="1150880"/>
            <a:chOff x="827857" y="915566"/>
            <a:chExt cx="4395178" cy="1150880"/>
          </a:xfrm>
        </p:grpSpPr>
        <p:sp>
          <p:nvSpPr>
            <p:cNvPr id="10" name="Elipse 9"/>
            <p:cNvSpPr/>
            <p:nvPr/>
          </p:nvSpPr>
          <p:spPr>
            <a:xfrm>
              <a:off x="827857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1007793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1187729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1547601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1727537" y="14533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1907473" y="1633712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2087409" y="1814078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447281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2627217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0" name="Elipse 19"/>
            <p:cNvSpPr/>
            <p:nvPr/>
          </p:nvSpPr>
          <p:spPr>
            <a:xfrm>
              <a:off x="2807153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2987089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3167025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3346961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3526897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3706833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3886769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4246646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4066705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1367665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431286" y="91556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4611222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4791158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5151035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4971094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cxnSp>
          <p:nvCxnSpPr>
            <p:cNvPr id="35" name="Conector reto 34"/>
            <p:cNvCxnSpPr>
              <a:stCxn id="10" idx="6"/>
            </p:cNvCxnSpPr>
            <p:nvPr/>
          </p:nvCxnSpPr>
          <p:spPr>
            <a:xfrm>
              <a:off x="899857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11" idx="6"/>
              <a:endCxn id="12" idx="2"/>
            </p:cNvCxnSpPr>
            <p:nvPr/>
          </p:nvCxnSpPr>
          <p:spPr>
            <a:xfrm>
              <a:off x="1079793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12" idx="6"/>
              <a:endCxn id="29" idx="2"/>
            </p:cNvCxnSpPr>
            <p:nvPr/>
          </p:nvCxnSpPr>
          <p:spPr>
            <a:xfrm>
              <a:off x="1259729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13" idx="5"/>
              <a:endCxn id="14" idx="1"/>
            </p:cNvCxnSpPr>
            <p:nvPr/>
          </p:nvCxnSpPr>
          <p:spPr>
            <a:xfrm>
              <a:off x="1609057" y="1334436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>
              <a:stCxn id="14" idx="5"/>
              <a:endCxn id="15" idx="1"/>
            </p:cNvCxnSpPr>
            <p:nvPr/>
          </p:nvCxnSpPr>
          <p:spPr>
            <a:xfrm>
              <a:off x="1788993" y="1514802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15" idx="5"/>
              <a:endCxn id="16" idx="1"/>
            </p:cNvCxnSpPr>
            <p:nvPr/>
          </p:nvCxnSpPr>
          <p:spPr>
            <a:xfrm>
              <a:off x="1968929" y="1695168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>
              <a:stCxn id="16" idx="5"/>
              <a:endCxn id="17" idx="1"/>
            </p:cNvCxnSpPr>
            <p:nvPr/>
          </p:nvCxnSpPr>
          <p:spPr>
            <a:xfrm>
              <a:off x="2148865" y="1875534"/>
              <a:ext cx="129024" cy="129456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17" idx="6"/>
              <a:endCxn id="18" idx="2"/>
            </p:cNvCxnSpPr>
            <p:nvPr/>
          </p:nvCxnSpPr>
          <p:spPr>
            <a:xfrm>
              <a:off x="2339345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29" idx="6"/>
              <a:endCxn id="13" idx="2"/>
            </p:cNvCxnSpPr>
            <p:nvPr/>
          </p:nvCxnSpPr>
          <p:spPr>
            <a:xfrm>
              <a:off x="1439665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18" idx="6"/>
              <a:endCxn id="19" idx="2"/>
            </p:cNvCxnSpPr>
            <p:nvPr/>
          </p:nvCxnSpPr>
          <p:spPr>
            <a:xfrm>
              <a:off x="2519281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>
              <a:stCxn id="19" idx="6"/>
              <a:endCxn id="20" idx="2"/>
            </p:cNvCxnSpPr>
            <p:nvPr/>
          </p:nvCxnSpPr>
          <p:spPr>
            <a:xfrm>
              <a:off x="2699217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22" idx="6"/>
              <a:endCxn id="23" idx="2"/>
            </p:cNvCxnSpPr>
            <p:nvPr/>
          </p:nvCxnSpPr>
          <p:spPr>
            <a:xfrm>
              <a:off x="3239025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21" idx="6"/>
              <a:endCxn id="22" idx="2"/>
            </p:cNvCxnSpPr>
            <p:nvPr/>
          </p:nvCxnSpPr>
          <p:spPr>
            <a:xfrm>
              <a:off x="3059089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>
              <a:stCxn id="20" idx="6"/>
              <a:endCxn id="21" idx="2"/>
            </p:cNvCxnSpPr>
            <p:nvPr/>
          </p:nvCxnSpPr>
          <p:spPr>
            <a:xfrm>
              <a:off x="2879153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>
              <a:stCxn id="23" idx="7"/>
              <a:endCxn id="24" idx="3"/>
            </p:cNvCxnSpPr>
            <p:nvPr/>
          </p:nvCxnSpPr>
          <p:spPr>
            <a:xfrm flipV="1">
              <a:off x="3408417" y="1154070"/>
              <a:ext cx="129024" cy="85092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24" idx="6"/>
              <a:endCxn id="25" idx="2"/>
            </p:cNvCxnSpPr>
            <p:nvPr/>
          </p:nvCxnSpPr>
          <p:spPr>
            <a:xfrm>
              <a:off x="3598897" y="1128614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25" idx="5"/>
              <a:endCxn id="26" idx="1"/>
            </p:cNvCxnSpPr>
            <p:nvPr/>
          </p:nvCxnSpPr>
          <p:spPr>
            <a:xfrm>
              <a:off x="3768289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28" idx="3"/>
              <a:endCxn id="26" idx="7"/>
            </p:cNvCxnSpPr>
            <p:nvPr/>
          </p:nvCxnSpPr>
          <p:spPr>
            <a:xfrm flipH="1">
              <a:off x="3948225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27" idx="2"/>
              <a:endCxn id="28" idx="6"/>
            </p:cNvCxnSpPr>
            <p:nvPr/>
          </p:nvCxnSpPr>
          <p:spPr>
            <a:xfrm flipH="1">
              <a:off x="4138705" y="1128614"/>
              <a:ext cx="107941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stCxn id="30" idx="3"/>
              <a:endCxn id="27" idx="7"/>
            </p:cNvCxnSpPr>
            <p:nvPr/>
          </p:nvCxnSpPr>
          <p:spPr>
            <a:xfrm flipH="1">
              <a:off x="4308102" y="977022"/>
              <a:ext cx="133728" cy="126136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stCxn id="31" idx="1"/>
              <a:endCxn id="30" idx="5"/>
            </p:cNvCxnSpPr>
            <p:nvPr/>
          </p:nvCxnSpPr>
          <p:spPr>
            <a:xfrm flipH="1" flipV="1">
              <a:off x="4492742" y="977022"/>
              <a:ext cx="129024" cy="306502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stCxn id="31" idx="7"/>
              <a:endCxn id="32" idx="3"/>
            </p:cNvCxnSpPr>
            <p:nvPr/>
          </p:nvCxnSpPr>
          <p:spPr>
            <a:xfrm flipV="1">
              <a:off x="4672678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32" idx="6"/>
              <a:endCxn id="34" idx="2"/>
            </p:cNvCxnSpPr>
            <p:nvPr/>
          </p:nvCxnSpPr>
          <p:spPr>
            <a:xfrm>
              <a:off x="4863158" y="1128614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34" idx="6"/>
              <a:endCxn id="33" idx="2"/>
            </p:cNvCxnSpPr>
            <p:nvPr/>
          </p:nvCxnSpPr>
          <p:spPr>
            <a:xfrm>
              <a:off x="5043094" y="1128614"/>
              <a:ext cx="107941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CaixaDeTexto 105"/>
          <p:cNvSpPr txBox="1"/>
          <p:nvPr/>
        </p:nvSpPr>
        <p:spPr>
          <a:xfrm flipH="1">
            <a:off x="5018195" y="4083918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>
                <a:solidFill>
                  <a:schemeClr val="bg1"/>
                </a:solidFill>
              </a:rPr>
              <a:t>Sinal</a:t>
            </a:r>
            <a:endParaRPr lang="pt-BR" sz="1100" i="1" dirty="0">
              <a:solidFill>
                <a:schemeClr val="bg1"/>
              </a:solidFill>
            </a:endParaRPr>
          </a:p>
        </p:txBody>
      </p:sp>
      <p:sp>
        <p:nvSpPr>
          <p:cNvPr id="107" name="CaixaDeTexto 106"/>
          <p:cNvSpPr txBox="1"/>
          <p:nvPr/>
        </p:nvSpPr>
        <p:spPr>
          <a:xfrm flipH="1">
            <a:off x="5018195" y="4269279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>
                <a:solidFill>
                  <a:schemeClr val="bg1"/>
                </a:solidFill>
              </a:rPr>
              <a:t>Primeira derivada</a:t>
            </a:r>
            <a:endParaRPr lang="pt-BR" sz="1100" i="1" dirty="0">
              <a:solidFill>
                <a:schemeClr val="bg1"/>
              </a:solidFill>
            </a:endParaRPr>
          </a:p>
        </p:txBody>
      </p:sp>
      <p:sp>
        <p:nvSpPr>
          <p:cNvPr id="108" name="CaixaDeTexto 107"/>
          <p:cNvSpPr txBox="1"/>
          <p:nvPr/>
        </p:nvSpPr>
        <p:spPr>
          <a:xfrm flipH="1">
            <a:off x="5018228" y="4454641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>
                <a:solidFill>
                  <a:schemeClr val="bg1"/>
                </a:solidFill>
              </a:rPr>
              <a:t>Segunda derivada</a:t>
            </a:r>
            <a:endParaRPr lang="pt-BR" sz="1100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tângulo 108"/>
              <p:cNvSpPr/>
              <p:nvPr/>
            </p:nvSpPr>
            <p:spPr>
              <a:xfrm>
                <a:off x="5148064" y="1080383"/>
                <a:ext cx="3923928" cy="2442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dirty="0" smtClean="0">
                    <a:solidFill>
                      <a:schemeClr val="bg1"/>
                    </a:solidFill>
                  </a:rPr>
                  <a:t>Derivada de primeira ordem de uma função 1D </a:t>
                </a:r>
                <a:r>
                  <a:rPr lang="pt-BR" sz="1400" i="1" dirty="0" smtClean="0">
                    <a:solidFill>
                      <a:schemeClr val="bg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pt-BR" sz="140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  <a:p>
                <a:endParaRPr lang="pt-BR" sz="1400" dirty="0">
                  <a:solidFill>
                    <a:schemeClr val="bg1"/>
                  </a:solidFill>
                </a:endParaRPr>
              </a:p>
              <a:p>
                <a:endParaRPr lang="pt-BR" sz="1400" dirty="0">
                  <a:solidFill>
                    <a:schemeClr val="bg1"/>
                  </a:solidFill>
                </a:endParaRPr>
              </a:p>
              <a:p>
                <a:r>
                  <a:rPr lang="pt-BR" sz="1400" dirty="0" smtClean="0">
                    <a:solidFill>
                      <a:schemeClr val="bg1"/>
                    </a:solidFill>
                  </a:rPr>
                  <a:t>Derivada de segunda ordem de uma função 1D </a:t>
                </a:r>
                <a:r>
                  <a:rPr lang="pt-BR" sz="1400" i="1" dirty="0" smtClean="0">
                    <a:solidFill>
                      <a:schemeClr val="bg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pt-BR" sz="1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  <a:p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9" name="Retângulo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080383"/>
                <a:ext cx="3923928" cy="2442335"/>
              </a:xfrm>
              <a:prstGeom prst="rect">
                <a:avLst/>
              </a:prstGeom>
              <a:blipFill rotWithShape="1">
                <a:blip r:embed="rId2"/>
                <a:stretch>
                  <a:fillRect l="-311" t="-249" r="-1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0" name="Tabela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008785"/>
              </p:ext>
            </p:extLst>
          </p:nvPr>
        </p:nvGraphicFramePr>
        <p:xfrm>
          <a:off x="485536" y="4083918"/>
          <a:ext cx="450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2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Derivadas de funções discretas 1D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449544"/>
              </p:ext>
            </p:extLst>
          </p:nvPr>
        </p:nvGraphicFramePr>
        <p:xfrm>
          <a:off x="395536" y="771550"/>
          <a:ext cx="4500000" cy="30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68144"/>
              </p:ext>
            </p:extLst>
          </p:nvPr>
        </p:nvGraphicFramePr>
        <p:xfrm>
          <a:off x="395536" y="861550"/>
          <a:ext cx="1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-6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-7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11263"/>
              </p:ext>
            </p:extLst>
          </p:nvPr>
        </p:nvGraphicFramePr>
        <p:xfrm>
          <a:off x="485536" y="3651550"/>
          <a:ext cx="4500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1" name="Grupo 110"/>
          <p:cNvGrpSpPr/>
          <p:nvPr/>
        </p:nvGrpSpPr>
        <p:grpSpPr>
          <a:xfrm>
            <a:off x="539825" y="915566"/>
            <a:ext cx="4395178" cy="1150880"/>
            <a:chOff x="827857" y="915566"/>
            <a:chExt cx="4395178" cy="1150880"/>
          </a:xfrm>
        </p:grpSpPr>
        <p:sp>
          <p:nvSpPr>
            <p:cNvPr id="10" name="Elipse 9"/>
            <p:cNvSpPr/>
            <p:nvPr/>
          </p:nvSpPr>
          <p:spPr>
            <a:xfrm>
              <a:off x="827857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1007793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1187729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1547601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1727537" y="14533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1907473" y="1633712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2087409" y="1814078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447281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2627217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0" name="Elipse 19"/>
            <p:cNvSpPr/>
            <p:nvPr/>
          </p:nvSpPr>
          <p:spPr>
            <a:xfrm>
              <a:off x="2807153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2987089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3167025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3346961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3526897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3706833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3886769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4246646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4066705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1367665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431286" y="91556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4611222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4791158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5151035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4971094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cxnSp>
          <p:nvCxnSpPr>
            <p:cNvPr id="35" name="Conector reto 34"/>
            <p:cNvCxnSpPr>
              <a:stCxn id="10" idx="6"/>
            </p:cNvCxnSpPr>
            <p:nvPr/>
          </p:nvCxnSpPr>
          <p:spPr>
            <a:xfrm>
              <a:off x="899857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11" idx="6"/>
              <a:endCxn id="12" idx="2"/>
            </p:cNvCxnSpPr>
            <p:nvPr/>
          </p:nvCxnSpPr>
          <p:spPr>
            <a:xfrm>
              <a:off x="1079793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12" idx="6"/>
              <a:endCxn id="29" idx="2"/>
            </p:cNvCxnSpPr>
            <p:nvPr/>
          </p:nvCxnSpPr>
          <p:spPr>
            <a:xfrm>
              <a:off x="1259729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13" idx="5"/>
              <a:endCxn id="14" idx="1"/>
            </p:cNvCxnSpPr>
            <p:nvPr/>
          </p:nvCxnSpPr>
          <p:spPr>
            <a:xfrm>
              <a:off x="1609057" y="1334436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>
              <a:stCxn id="14" idx="5"/>
              <a:endCxn id="15" idx="1"/>
            </p:cNvCxnSpPr>
            <p:nvPr/>
          </p:nvCxnSpPr>
          <p:spPr>
            <a:xfrm>
              <a:off x="1788993" y="1514802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15" idx="5"/>
              <a:endCxn id="16" idx="1"/>
            </p:cNvCxnSpPr>
            <p:nvPr/>
          </p:nvCxnSpPr>
          <p:spPr>
            <a:xfrm>
              <a:off x="1968929" y="1695168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>
              <a:stCxn id="16" idx="5"/>
              <a:endCxn id="17" idx="1"/>
            </p:cNvCxnSpPr>
            <p:nvPr/>
          </p:nvCxnSpPr>
          <p:spPr>
            <a:xfrm>
              <a:off x="2148865" y="1875534"/>
              <a:ext cx="129024" cy="129456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17" idx="6"/>
              <a:endCxn id="18" idx="2"/>
            </p:cNvCxnSpPr>
            <p:nvPr/>
          </p:nvCxnSpPr>
          <p:spPr>
            <a:xfrm>
              <a:off x="2339345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29" idx="6"/>
              <a:endCxn id="13" idx="2"/>
            </p:cNvCxnSpPr>
            <p:nvPr/>
          </p:nvCxnSpPr>
          <p:spPr>
            <a:xfrm>
              <a:off x="1439665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18" idx="6"/>
              <a:endCxn id="19" idx="2"/>
            </p:cNvCxnSpPr>
            <p:nvPr/>
          </p:nvCxnSpPr>
          <p:spPr>
            <a:xfrm>
              <a:off x="2519281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>
              <a:stCxn id="19" idx="6"/>
              <a:endCxn id="20" idx="2"/>
            </p:cNvCxnSpPr>
            <p:nvPr/>
          </p:nvCxnSpPr>
          <p:spPr>
            <a:xfrm>
              <a:off x="2699217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22" idx="6"/>
              <a:endCxn id="23" idx="2"/>
            </p:cNvCxnSpPr>
            <p:nvPr/>
          </p:nvCxnSpPr>
          <p:spPr>
            <a:xfrm>
              <a:off x="3239025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21" idx="6"/>
              <a:endCxn id="22" idx="2"/>
            </p:cNvCxnSpPr>
            <p:nvPr/>
          </p:nvCxnSpPr>
          <p:spPr>
            <a:xfrm>
              <a:off x="3059089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>
              <a:stCxn id="20" idx="6"/>
              <a:endCxn id="21" idx="2"/>
            </p:cNvCxnSpPr>
            <p:nvPr/>
          </p:nvCxnSpPr>
          <p:spPr>
            <a:xfrm>
              <a:off x="2879153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>
              <a:stCxn id="23" idx="7"/>
              <a:endCxn id="24" idx="3"/>
            </p:cNvCxnSpPr>
            <p:nvPr/>
          </p:nvCxnSpPr>
          <p:spPr>
            <a:xfrm flipV="1">
              <a:off x="3408417" y="1154070"/>
              <a:ext cx="129024" cy="85092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24" idx="6"/>
              <a:endCxn id="25" idx="2"/>
            </p:cNvCxnSpPr>
            <p:nvPr/>
          </p:nvCxnSpPr>
          <p:spPr>
            <a:xfrm>
              <a:off x="3598897" y="1128614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25" idx="5"/>
              <a:endCxn id="26" idx="1"/>
            </p:cNvCxnSpPr>
            <p:nvPr/>
          </p:nvCxnSpPr>
          <p:spPr>
            <a:xfrm>
              <a:off x="3768289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28" idx="3"/>
              <a:endCxn id="26" idx="7"/>
            </p:cNvCxnSpPr>
            <p:nvPr/>
          </p:nvCxnSpPr>
          <p:spPr>
            <a:xfrm flipH="1">
              <a:off x="3948225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27" idx="2"/>
              <a:endCxn id="28" idx="6"/>
            </p:cNvCxnSpPr>
            <p:nvPr/>
          </p:nvCxnSpPr>
          <p:spPr>
            <a:xfrm flipH="1">
              <a:off x="4138705" y="1128614"/>
              <a:ext cx="107941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stCxn id="30" idx="3"/>
              <a:endCxn id="27" idx="7"/>
            </p:cNvCxnSpPr>
            <p:nvPr/>
          </p:nvCxnSpPr>
          <p:spPr>
            <a:xfrm flipH="1">
              <a:off x="4308102" y="977022"/>
              <a:ext cx="133728" cy="126136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stCxn id="31" idx="1"/>
              <a:endCxn id="30" idx="5"/>
            </p:cNvCxnSpPr>
            <p:nvPr/>
          </p:nvCxnSpPr>
          <p:spPr>
            <a:xfrm flipH="1" flipV="1">
              <a:off x="4492742" y="977022"/>
              <a:ext cx="129024" cy="306502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stCxn id="31" idx="7"/>
              <a:endCxn id="32" idx="3"/>
            </p:cNvCxnSpPr>
            <p:nvPr/>
          </p:nvCxnSpPr>
          <p:spPr>
            <a:xfrm flipV="1">
              <a:off x="4672678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32" idx="6"/>
              <a:endCxn id="34" idx="2"/>
            </p:cNvCxnSpPr>
            <p:nvPr/>
          </p:nvCxnSpPr>
          <p:spPr>
            <a:xfrm>
              <a:off x="4863158" y="1128614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34" idx="6"/>
              <a:endCxn id="33" idx="2"/>
            </p:cNvCxnSpPr>
            <p:nvPr/>
          </p:nvCxnSpPr>
          <p:spPr>
            <a:xfrm>
              <a:off x="5043094" y="1128614"/>
              <a:ext cx="107941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/>
          <p:cNvGrpSpPr/>
          <p:nvPr/>
        </p:nvGrpSpPr>
        <p:grpSpPr>
          <a:xfrm>
            <a:off x="539825" y="1272980"/>
            <a:ext cx="4215237" cy="1332674"/>
            <a:chOff x="827857" y="1272980"/>
            <a:chExt cx="4215237" cy="1332674"/>
          </a:xfrm>
        </p:grpSpPr>
        <p:sp>
          <p:nvSpPr>
            <p:cNvPr id="59" name="Elipse 58"/>
            <p:cNvSpPr/>
            <p:nvPr/>
          </p:nvSpPr>
          <p:spPr>
            <a:xfrm>
              <a:off x="827857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0" name="Elipse 59"/>
            <p:cNvSpPr/>
            <p:nvPr/>
          </p:nvSpPr>
          <p:spPr>
            <a:xfrm>
              <a:off x="1007793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1" name="Elipse 60"/>
            <p:cNvSpPr/>
            <p:nvPr/>
          </p:nvSpPr>
          <p:spPr>
            <a:xfrm>
              <a:off x="1187729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2" name="Elipse 61"/>
            <p:cNvSpPr/>
            <p:nvPr/>
          </p:nvSpPr>
          <p:spPr>
            <a:xfrm>
              <a:off x="1547601" y="2352334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3" name="Elipse 62"/>
            <p:cNvSpPr/>
            <p:nvPr/>
          </p:nvSpPr>
          <p:spPr>
            <a:xfrm>
              <a:off x="1727537" y="2352334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4" name="Elipse 63"/>
            <p:cNvSpPr/>
            <p:nvPr/>
          </p:nvSpPr>
          <p:spPr>
            <a:xfrm>
              <a:off x="1907473" y="2352334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5" name="Elipse 64"/>
            <p:cNvSpPr/>
            <p:nvPr/>
          </p:nvSpPr>
          <p:spPr>
            <a:xfrm>
              <a:off x="2087409" y="2352334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6" name="Elipse 65"/>
            <p:cNvSpPr/>
            <p:nvPr/>
          </p:nvSpPr>
          <p:spPr>
            <a:xfrm>
              <a:off x="2267345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7" name="Elipse 66"/>
            <p:cNvSpPr/>
            <p:nvPr/>
          </p:nvSpPr>
          <p:spPr>
            <a:xfrm>
              <a:off x="2447281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8" name="Elipse 67"/>
            <p:cNvSpPr/>
            <p:nvPr/>
          </p:nvSpPr>
          <p:spPr>
            <a:xfrm>
              <a:off x="2627217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9" name="Elipse 68"/>
            <p:cNvSpPr/>
            <p:nvPr/>
          </p:nvSpPr>
          <p:spPr>
            <a:xfrm>
              <a:off x="2807153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0" name="Elipse 69"/>
            <p:cNvSpPr/>
            <p:nvPr/>
          </p:nvSpPr>
          <p:spPr>
            <a:xfrm>
              <a:off x="2987089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1" name="Elipse 70"/>
            <p:cNvSpPr/>
            <p:nvPr/>
          </p:nvSpPr>
          <p:spPr>
            <a:xfrm>
              <a:off x="3167025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2" name="Elipse 71"/>
            <p:cNvSpPr/>
            <p:nvPr/>
          </p:nvSpPr>
          <p:spPr>
            <a:xfrm>
              <a:off x="3346961" y="1272980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3" name="Elipse 72"/>
            <p:cNvSpPr/>
            <p:nvPr/>
          </p:nvSpPr>
          <p:spPr>
            <a:xfrm>
              <a:off x="3526897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4" name="Elipse 73"/>
            <p:cNvSpPr/>
            <p:nvPr/>
          </p:nvSpPr>
          <p:spPr>
            <a:xfrm>
              <a:off x="3706833" y="2352334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5" name="Elipse 74"/>
            <p:cNvSpPr/>
            <p:nvPr/>
          </p:nvSpPr>
          <p:spPr>
            <a:xfrm>
              <a:off x="3886769" y="1994446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6" name="Elipse 75"/>
            <p:cNvSpPr/>
            <p:nvPr/>
          </p:nvSpPr>
          <p:spPr>
            <a:xfrm>
              <a:off x="4246646" y="1991602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7" name="Elipse 76"/>
            <p:cNvSpPr/>
            <p:nvPr/>
          </p:nvSpPr>
          <p:spPr>
            <a:xfrm>
              <a:off x="4066705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8" name="Elipse 77"/>
            <p:cNvSpPr/>
            <p:nvPr/>
          </p:nvSpPr>
          <p:spPr>
            <a:xfrm>
              <a:off x="1367665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9" name="Elipse 78"/>
            <p:cNvSpPr/>
            <p:nvPr/>
          </p:nvSpPr>
          <p:spPr>
            <a:xfrm>
              <a:off x="4431286" y="2533654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>
              <a:off x="4611222" y="1991602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81" name="Elipse 80"/>
            <p:cNvSpPr/>
            <p:nvPr/>
          </p:nvSpPr>
          <p:spPr>
            <a:xfrm>
              <a:off x="4791158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82" name="Elipse 81"/>
            <p:cNvSpPr/>
            <p:nvPr/>
          </p:nvSpPr>
          <p:spPr>
            <a:xfrm>
              <a:off x="4971094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cxnSp>
          <p:nvCxnSpPr>
            <p:cNvPr id="83" name="Conector reto 82"/>
            <p:cNvCxnSpPr>
              <a:stCxn id="59" idx="6"/>
            </p:cNvCxnSpPr>
            <p:nvPr/>
          </p:nvCxnSpPr>
          <p:spPr>
            <a:xfrm>
              <a:off x="899857" y="2207968"/>
              <a:ext cx="107936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>
              <a:stCxn id="60" idx="6"/>
              <a:endCxn id="61" idx="2"/>
            </p:cNvCxnSpPr>
            <p:nvPr/>
          </p:nvCxnSpPr>
          <p:spPr>
            <a:xfrm>
              <a:off x="1079793" y="2207968"/>
              <a:ext cx="107936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>
              <a:stCxn id="61" idx="6"/>
              <a:endCxn id="78" idx="2"/>
            </p:cNvCxnSpPr>
            <p:nvPr/>
          </p:nvCxnSpPr>
          <p:spPr>
            <a:xfrm>
              <a:off x="1259729" y="2207968"/>
              <a:ext cx="107936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>
              <a:stCxn id="62" idx="6"/>
              <a:endCxn id="63" idx="2"/>
            </p:cNvCxnSpPr>
            <p:nvPr/>
          </p:nvCxnSpPr>
          <p:spPr>
            <a:xfrm>
              <a:off x="1619601" y="2388334"/>
              <a:ext cx="107936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>
              <a:stCxn id="63" idx="6"/>
              <a:endCxn id="64" idx="2"/>
            </p:cNvCxnSpPr>
            <p:nvPr/>
          </p:nvCxnSpPr>
          <p:spPr>
            <a:xfrm>
              <a:off x="1799537" y="2388334"/>
              <a:ext cx="107936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/>
            <p:cNvCxnSpPr>
              <a:stCxn id="64" idx="6"/>
              <a:endCxn id="65" idx="2"/>
            </p:cNvCxnSpPr>
            <p:nvPr/>
          </p:nvCxnSpPr>
          <p:spPr>
            <a:xfrm>
              <a:off x="1979473" y="2388334"/>
              <a:ext cx="107936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>
              <a:stCxn id="65" idx="7"/>
              <a:endCxn id="66" idx="3"/>
            </p:cNvCxnSpPr>
            <p:nvPr/>
          </p:nvCxnSpPr>
          <p:spPr>
            <a:xfrm flipV="1">
              <a:off x="2148865" y="2233424"/>
              <a:ext cx="129024" cy="129454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stCxn id="66" idx="6"/>
              <a:endCxn id="67" idx="2"/>
            </p:cNvCxnSpPr>
            <p:nvPr/>
          </p:nvCxnSpPr>
          <p:spPr>
            <a:xfrm>
              <a:off x="2339345" y="2207968"/>
              <a:ext cx="107936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>
              <a:stCxn id="78" idx="6"/>
              <a:endCxn id="62" idx="2"/>
            </p:cNvCxnSpPr>
            <p:nvPr/>
          </p:nvCxnSpPr>
          <p:spPr>
            <a:xfrm>
              <a:off x="1439665" y="2207968"/>
              <a:ext cx="107936" cy="180366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>
              <a:stCxn id="67" idx="6"/>
              <a:endCxn id="68" idx="2"/>
            </p:cNvCxnSpPr>
            <p:nvPr/>
          </p:nvCxnSpPr>
          <p:spPr>
            <a:xfrm>
              <a:off x="2519281" y="2207968"/>
              <a:ext cx="107936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>
              <a:stCxn id="68" idx="6"/>
              <a:endCxn id="69" idx="2"/>
            </p:cNvCxnSpPr>
            <p:nvPr/>
          </p:nvCxnSpPr>
          <p:spPr>
            <a:xfrm>
              <a:off x="2699217" y="2207968"/>
              <a:ext cx="107936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>
              <a:stCxn id="71" idx="7"/>
              <a:endCxn id="72" idx="3"/>
            </p:cNvCxnSpPr>
            <p:nvPr/>
          </p:nvCxnSpPr>
          <p:spPr>
            <a:xfrm flipV="1">
              <a:off x="3228481" y="1334436"/>
              <a:ext cx="129024" cy="848076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>
              <a:stCxn id="70" idx="6"/>
              <a:endCxn id="71" idx="2"/>
            </p:cNvCxnSpPr>
            <p:nvPr/>
          </p:nvCxnSpPr>
          <p:spPr>
            <a:xfrm>
              <a:off x="3059089" y="2207968"/>
              <a:ext cx="107936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>
              <a:stCxn id="69" idx="6"/>
              <a:endCxn id="70" idx="2"/>
            </p:cNvCxnSpPr>
            <p:nvPr/>
          </p:nvCxnSpPr>
          <p:spPr>
            <a:xfrm>
              <a:off x="2879153" y="2207968"/>
              <a:ext cx="107936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>
              <a:stCxn id="72" idx="5"/>
              <a:endCxn id="73" idx="1"/>
            </p:cNvCxnSpPr>
            <p:nvPr/>
          </p:nvCxnSpPr>
          <p:spPr>
            <a:xfrm>
              <a:off x="3408417" y="1334436"/>
              <a:ext cx="129024" cy="848076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>
              <a:stCxn id="73" idx="5"/>
              <a:endCxn id="74" idx="1"/>
            </p:cNvCxnSpPr>
            <p:nvPr/>
          </p:nvCxnSpPr>
          <p:spPr>
            <a:xfrm>
              <a:off x="3588353" y="2233424"/>
              <a:ext cx="129024" cy="129454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>
              <a:stCxn id="74" idx="7"/>
              <a:endCxn id="75" idx="3"/>
            </p:cNvCxnSpPr>
            <p:nvPr/>
          </p:nvCxnSpPr>
          <p:spPr>
            <a:xfrm flipV="1">
              <a:off x="3768289" y="2055902"/>
              <a:ext cx="129024" cy="306976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>
              <a:stCxn id="77" idx="2"/>
              <a:endCxn id="75" idx="5"/>
            </p:cNvCxnSpPr>
            <p:nvPr/>
          </p:nvCxnSpPr>
          <p:spPr>
            <a:xfrm flipH="1" flipV="1">
              <a:off x="3948225" y="2055902"/>
              <a:ext cx="118480" cy="152066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>
              <a:stCxn id="76" idx="3"/>
            </p:cNvCxnSpPr>
            <p:nvPr/>
          </p:nvCxnSpPr>
          <p:spPr>
            <a:xfrm flipH="1">
              <a:off x="4138706" y="2053058"/>
              <a:ext cx="118484" cy="129454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>
              <a:stCxn id="79" idx="1"/>
              <a:endCxn id="76" idx="5"/>
            </p:cNvCxnSpPr>
            <p:nvPr/>
          </p:nvCxnSpPr>
          <p:spPr>
            <a:xfrm flipH="1" flipV="1">
              <a:off x="4308102" y="2053058"/>
              <a:ext cx="133728" cy="49114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>
              <a:stCxn id="80" idx="3"/>
              <a:endCxn id="79" idx="7"/>
            </p:cNvCxnSpPr>
            <p:nvPr/>
          </p:nvCxnSpPr>
          <p:spPr>
            <a:xfrm flipH="1">
              <a:off x="4492742" y="2053058"/>
              <a:ext cx="129024" cy="49114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>
              <a:stCxn id="80" idx="5"/>
              <a:endCxn id="81" idx="2"/>
            </p:cNvCxnSpPr>
            <p:nvPr/>
          </p:nvCxnSpPr>
          <p:spPr>
            <a:xfrm>
              <a:off x="4672678" y="2053058"/>
              <a:ext cx="118480" cy="15491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>
              <a:stCxn id="81" idx="6"/>
              <a:endCxn id="82" idx="2"/>
            </p:cNvCxnSpPr>
            <p:nvPr/>
          </p:nvCxnSpPr>
          <p:spPr>
            <a:xfrm>
              <a:off x="4863158" y="2207968"/>
              <a:ext cx="107936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CaixaDeTexto 105"/>
          <p:cNvSpPr txBox="1"/>
          <p:nvPr/>
        </p:nvSpPr>
        <p:spPr>
          <a:xfrm flipH="1">
            <a:off x="5018195" y="4083918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>
                <a:solidFill>
                  <a:schemeClr val="bg1"/>
                </a:solidFill>
              </a:rPr>
              <a:t>Sinal</a:t>
            </a:r>
            <a:endParaRPr lang="pt-BR" sz="1100" i="1" dirty="0">
              <a:solidFill>
                <a:schemeClr val="bg1"/>
              </a:solidFill>
            </a:endParaRPr>
          </a:p>
        </p:txBody>
      </p:sp>
      <p:sp>
        <p:nvSpPr>
          <p:cNvPr id="107" name="CaixaDeTexto 106"/>
          <p:cNvSpPr txBox="1"/>
          <p:nvPr/>
        </p:nvSpPr>
        <p:spPr>
          <a:xfrm flipH="1">
            <a:off x="5018195" y="4269279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>
                <a:solidFill>
                  <a:schemeClr val="bg1"/>
                </a:solidFill>
              </a:rPr>
              <a:t>Primeira derivada</a:t>
            </a:r>
            <a:endParaRPr lang="pt-BR" sz="1100" i="1" dirty="0">
              <a:solidFill>
                <a:schemeClr val="bg1"/>
              </a:solidFill>
            </a:endParaRPr>
          </a:p>
        </p:txBody>
      </p:sp>
      <p:sp>
        <p:nvSpPr>
          <p:cNvPr id="108" name="CaixaDeTexto 107"/>
          <p:cNvSpPr txBox="1"/>
          <p:nvPr/>
        </p:nvSpPr>
        <p:spPr>
          <a:xfrm flipH="1">
            <a:off x="5018228" y="4454641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>
                <a:solidFill>
                  <a:schemeClr val="bg1"/>
                </a:solidFill>
              </a:rPr>
              <a:t>Segunda derivada</a:t>
            </a:r>
            <a:endParaRPr lang="pt-BR" sz="1100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tângulo 108"/>
              <p:cNvSpPr/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dirty="0" smtClean="0">
                    <a:solidFill>
                      <a:schemeClr val="bg1"/>
                    </a:solidFill>
                  </a:rPr>
                  <a:t>Derivada de primeira ordem de uma função 1D </a:t>
                </a:r>
                <a:r>
                  <a:rPr lang="pt-BR" sz="1400" i="1" dirty="0" smtClean="0">
                    <a:solidFill>
                      <a:schemeClr val="bg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pt-BR" sz="140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  <a:p>
                <a:endParaRPr lang="pt-BR" sz="1400" dirty="0">
                  <a:solidFill>
                    <a:schemeClr val="bg1"/>
                  </a:solidFill>
                </a:endParaRPr>
              </a:p>
              <a:p>
                <a:endParaRPr lang="pt-BR" sz="1400" dirty="0">
                  <a:solidFill>
                    <a:schemeClr val="bg1"/>
                  </a:solidFill>
                </a:endParaRPr>
              </a:p>
              <a:p>
                <a:r>
                  <a:rPr lang="pt-BR" sz="1400" dirty="0" smtClean="0">
                    <a:solidFill>
                      <a:schemeClr val="bg1"/>
                    </a:solidFill>
                  </a:rPr>
                  <a:t>Derivada de segunda ordem de uma função 1D </a:t>
                </a:r>
                <a:r>
                  <a:rPr lang="pt-BR" sz="1400" i="1" dirty="0" smtClean="0">
                    <a:solidFill>
                      <a:schemeClr val="bg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pt-BR" sz="1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  <a:p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9" name="Retângulo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  <a:blipFill rotWithShape="1">
                <a:blip r:embed="rId2"/>
                <a:stretch>
                  <a:fillRect l="-311" t="-249" r="-1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0" name="Tabela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491499"/>
              </p:ext>
            </p:extLst>
          </p:nvPr>
        </p:nvGraphicFramePr>
        <p:xfrm>
          <a:off x="485536" y="4083918"/>
          <a:ext cx="450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2" name="Grupo 111"/>
          <p:cNvGrpSpPr/>
          <p:nvPr/>
        </p:nvGrpSpPr>
        <p:grpSpPr>
          <a:xfrm>
            <a:off x="5292088" y="1412015"/>
            <a:ext cx="251936" cy="72000"/>
            <a:chOff x="5292088" y="1427890"/>
            <a:chExt cx="251936" cy="72000"/>
          </a:xfrm>
        </p:grpSpPr>
        <p:sp>
          <p:nvSpPr>
            <p:cNvPr id="113" name="Elipse 112"/>
            <p:cNvSpPr/>
            <p:nvPr/>
          </p:nvSpPr>
          <p:spPr>
            <a:xfrm>
              <a:off x="5292088" y="1427890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14" name="Elipse 113"/>
            <p:cNvSpPr/>
            <p:nvPr/>
          </p:nvSpPr>
          <p:spPr>
            <a:xfrm>
              <a:off x="5472024" y="1427890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cxnSp>
          <p:nvCxnSpPr>
            <p:cNvPr id="115" name="Conector reto 114"/>
            <p:cNvCxnSpPr>
              <a:stCxn id="113" idx="6"/>
              <a:endCxn id="114" idx="2"/>
            </p:cNvCxnSpPr>
            <p:nvPr/>
          </p:nvCxnSpPr>
          <p:spPr>
            <a:xfrm>
              <a:off x="5364088" y="1463890"/>
              <a:ext cx="107936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34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Derivadas de funções discretas 1D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66673"/>
              </p:ext>
            </p:extLst>
          </p:nvPr>
        </p:nvGraphicFramePr>
        <p:xfrm>
          <a:off x="395536" y="771550"/>
          <a:ext cx="4500000" cy="30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82777"/>
              </p:ext>
            </p:extLst>
          </p:nvPr>
        </p:nvGraphicFramePr>
        <p:xfrm>
          <a:off x="395536" y="861550"/>
          <a:ext cx="1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-6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-7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248742"/>
              </p:ext>
            </p:extLst>
          </p:nvPr>
        </p:nvGraphicFramePr>
        <p:xfrm>
          <a:off x="485536" y="3651550"/>
          <a:ext cx="4500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1" name="Grupo 110"/>
          <p:cNvGrpSpPr/>
          <p:nvPr/>
        </p:nvGrpSpPr>
        <p:grpSpPr>
          <a:xfrm>
            <a:off x="539825" y="915566"/>
            <a:ext cx="4395178" cy="1150880"/>
            <a:chOff x="827857" y="915566"/>
            <a:chExt cx="4395178" cy="1150880"/>
          </a:xfrm>
        </p:grpSpPr>
        <p:sp>
          <p:nvSpPr>
            <p:cNvPr id="10" name="Elipse 9"/>
            <p:cNvSpPr/>
            <p:nvPr/>
          </p:nvSpPr>
          <p:spPr>
            <a:xfrm>
              <a:off x="827857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1007793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1187729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1547601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1727537" y="14533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1907473" y="1633712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2087409" y="1814078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447281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2627217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0" name="Elipse 19"/>
            <p:cNvSpPr/>
            <p:nvPr/>
          </p:nvSpPr>
          <p:spPr>
            <a:xfrm>
              <a:off x="2807153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2987089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3167025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3346961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3526897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3706833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3886769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4246646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4066705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1367665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431286" y="91556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4611222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4791158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5151035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4971094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cxnSp>
          <p:nvCxnSpPr>
            <p:cNvPr id="35" name="Conector reto 34"/>
            <p:cNvCxnSpPr>
              <a:stCxn id="10" idx="6"/>
            </p:cNvCxnSpPr>
            <p:nvPr/>
          </p:nvCxnSpPr>
          <p:spPr>
            <a:xfrm>
              <a:off x="899857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11" idx="6"/>
              <a:endCxn id="12" idx="2"/>
            </p:cNvCxnSpPr>
            <p:nvPr/>
          </p:nvCxnSpPr>
          <p:spPr>
            <a:xfrm>
              <a:off x="1079793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12" idx="6"/>
              <a:endCxn id="29" idx="2"/>
            </p:cNvCxnSpPr>
            <p:nvPr/>
          </p:nvCxnSpPr>
          <p:spPr>
            <a:xfrm>
              <a:off x="1259729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13" idx="5"/>
              <a:endCxn id="14" idx="1"/>
            </p:cNvCxnSpPr>
            <p:nvPr/>
          </p:nvCxnSpPr>
          <p:spPr>
            <a:xfrm>
              <a:off x="1609057" y="1334436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>
              <a:stCxn id="14" idx="5"/>
              <a:endCxn id="15" idx="1"/>
            </p:cNvCxnSpPr>
            <p:nvPr/>
          </p:nvCxnSpPr>
          <p:spPr>
            <a:xfrm>
              <a:off x="1788993" y="1514802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15" idx="5"/>
              <a:endCxn id="16" idx="1"/>
            </p:cNvCxnSpPr>
            <p:nvPr/>
          </p:nvCxnSpPr>
          <p:spPr>
            <a:xfrm>
              <a:off x="1968929" y="1695168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>
              <a:stCxn id="16" idx="5"/>
              <a:endCxn id="17" idx="1"/>
            </p:cNvCxnSpPr>
            <p:nvPr/>
          </p:nvCxnSpPr>
          <p:spPr>
            <a:xfrm>
              <a:off x="2148865" y="1875534"/>
              <a:ext cx="129024" cy="129456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17" idx="6"/>
              <a:endCxn id="18" idx="2"/>
            </p:cNvCxnSpPr>
            <p:nvPr/>
          </p:nvCxnSpPr>
          <p:spPr>
            <a:xfrm>
              <a:off x="2339345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29" idx="6"/>
              <a:endCxn id="13" idx="2"/>
            </p:cNvCxnSpPr>
            <p:nvPr/>
          </p:nvCxnSpPr>
          <p:spPr>
            <a:xfrm>
              <a:off x="1439665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18" idx="6"/>
              <a:endCxn id="19" idx="2"/>
            </p:cNvCxnSpPr>
            <p:nvPr/>
          </p:nvCxnSpPr>
          <p:spPr>
            <a:xfrm>
              <a:off x="2519281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>
              <a:stCxn id="19" idx="6"/>
              <a:endCxn id="20" idx="2"/>
            </p:cNvCxnSpPr>
            <p:nvPr/>
          </p:nvCxnSpPr>
          <p:spPr>
            <a:xfrm>
              <a:off x="2699217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22" idx="6"/>
              <a:endCxn id="23" idx="2"/>
            </p:cNvCxnSpPr>
            <p:nvPr/>
          </p:nvCxnSpPr>
          <p:spPr>
            <a:xfrm>
              <a:off x="3239025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21" idx="6"/>
              <a:endCxn id="22" idx="2"/>
            </p:cNvCxnSpPr>
            <p:nvPr/>
          </p:nvCxnSpPr>
          <p:spPr>
            <a:xfrm>
              <a:off x="3059089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>
              <a:stCxn id="20" idx="6"/>
              <a:endCxn id="21" idx="2"/>
            </p:cNvCxnSpPr>
            <p:nvPr/>
          </p:nvCxnSpPr>
          <p:spPr>
            <a:xfrm>
              <a:off x="2879153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>
              <a:stCxn id="23" idx="7"/>
              <a:endCxn id="24" idx="3"/>
            </p:cNvCxnSpPr>
            <p:nvPr/>
          </p:nvCxnSpPr>
          <p:spPr>
            <a:xfrm flipV="1">
              <a:off x="3408417" y="1154070"/>
              <a:ext cx="129024" cy="85092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24" idx="6"/>
              <a:endCxn id="25" idx="2"/>
            </p:cNvCxnSpPr>
            <p:nvPr/>
          </p:nvCxnSpPr>
          <p:spPr>
            <a:xfrm>
              <a:off x="3598897" y="1128614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25" idx="5"/>
              <a:endCxn id="26" idx="1"/>
            </p:cNvCxnSpPr>
            <p:nvPr/>
          </p:nvCxnSpPr>
          <p:spPr>
            <a:xfrm>
              <a:off x="3768289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28" idx="3"/>
              <a:endCxn id="26" idx="7"/>
            </p:cNvCxnSpPr>
            <p:nvPr/>
          </p:nvCxnSpPr>
          <p:spPr>
            <a:xfrm flipH="1">
              <a:off x="3948225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27" idx="2"/>
              <a:endCxn id="28" idx="6"/>
            </p:cNvCxnSpPr>
            <p:nvPr/>
          </p:nvCxnSpPr>
          <p:spPr>
            <a:xfrm flipH="1">
              <a:off x="4138705" y="1128614"/>
              <a:ext cx="107941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stCxn id="30" idx="3"/>
              <a:endCxn id="27" idx="7"/>
            </p:cNvCxnSpPr>
            <p:nvPr/>
          </p:nvCxnSpPr>
          <p:spPr>
            <a:xfrm flipH="1">
              <a:off x="4308102" y="977022"/>
              <a:ext cx="133728" cy="126136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stCxn id="31" idx="1"/>
              <a:endCxn id="30" idx="5"/>
            </p:cNvCxnSpPr>
            <p:nvPr/>
          </p:nvCxnSpPr>
          <p:spPr>
            <a:xfrm flipH="1" flipV="1">
              <a:off x="4492742" y="977022"/>
              <a:ext cx="129024" cy="306502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stCxn id="31" idx="7"/>
              <a:endCxn id="32" idx="3"/>
            </p:cNvCxnSpPr>
            <p:nvPr/>
          </p:nvCxnSpPr>
          <p:spPr>
            <a:xfrm flipV="1">
              <a:off x="4672678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32" idx="6"/>
              <a:endCxn id="34" idx="2"/>
            </p:cNvCxnSpPr>
            <p:nvPr/>
          </p:nvCxnSpPr>
          <p:spPr>
            <a:xfrm>
              <a:off x="4863158" y="1128614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34" idx="6"/>
              <a:endCxn id="33" idx="2"/>
            </p:cNvCxnSpPr>
            <p:nvPr/>
          </p:nvCxnSpPr>
          <p:spPr>
            <a:xfrm>
              <a:off x="5043094" y="1128614"/>
              <a:ext cx="107941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CaixaDeTexto 105"/>
          <p:cNvSpPr txBox="1"/>
          <p:nvPr/>
        </p:nvSpPr>
        <p:spPr>
          <a:xfrm flipH="1">
            <a:off x="5018195" y="4083918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>
                <a:solidFill>
                  <a:schemeClr val="bg1"/>
                </a:solidFill>
              </a:rPr>
              <a:t>Sinal</a:t>
            </a:r>
            <a:endParaRPr lang="pt-BR" sz="1100" i="1" dirty="0">
              <a:solidFill>
                <a:schemeClr val="bg1"/>
              </a:solidFill>
            </a:endParaRPr>
          </a:p>
        </p:txBody>
      </p:sp>
      <p:sp>
        <p:nvSpPr>
          <p:cNvPr id="107" name="CaixaDeTexto 106"/>
          <p:cNvSpPr txBox="1"/>
          <p:nvPr/>
        </p:nvSpPr>
        <p:spPr>
          <a:xfrm flipH="1">
            <a:off x="5018195" y="4269279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>
                <a:solidFill>
                  <a:schemeClr val="bg1"/>
                </a:solidFill>
              </a:rPr>
              <a:t>Primeira derivada</a:t>
            </a:r>
            <a:endParaRPr lang="pt-BR" sz="1100" i="1" dirty="0">
              <a:solidFill>
                <a:schemeClr val="bg1"/>
              </a:solidFill>
            </a:endParaRPr>
          </a:p>
        </p:txBody>
      </p:sp>
      <p:sp>
        <p:nvSpPr>
          <p:cNvPr id="108" name="CaixaDeTexto 107"/>
          <p:cNvSpPr txBox="1"/>
          <p:nvPr/>
        </p:nvSpPr>
        <p:spPr>
          <a:xfrm flipH="1">
            <a:off x="5018228" y="4454641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>
                <a:solidFill>
                  <a:schemeClr val="bg1"/>
                </a:solidFill>
              </a:rPr>
              <a:t>Segunda derivada</a:t>
            </a:r>
            <a:endParaRPr lang="pt-BR" sz="1100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tângulo 108"/>
              <p:cNvSpPr/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dirty="0" smtClean="0">
                    <a:solidFill>
                      <a:schemeClr val="bg1"/>
                    </a:solidFill>
                  </a:rPr>
                  <a:t>Derivada de primeira ordem de uma função 1D </a:t>
                </a:r>
                <a:r>
                  <a:rPr lang="pt-BR" sz="1400" i="1" dirty="0" smtClean="0">
                    <a:solidFill>
                      <a:schemeClr val="bg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pt-BR" sz="140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  <a:p>
                <a:endParaRPr lang="pt-BR" sz="1400" dirty="0">
                  <a:solidFill>
                    <a:schemeClr val="bg1"/>
                  </a:solidFill>
                </a:endParaRPr>
              </a:p>
              <a:p>
                <a:endParaRPr lang="pt-BR" sz="1400" dirty="0">
                  <a:solidFill>
                    <a:schemeClr val="bg1"/>
                  </a:solidFill>
                </a:endParaRPr>
              </a:p>
              <a:p>
                <a:r>
                  <a:rPr lang="pt-BR" sz="1400" dirty="0" smtClean="0">
                    <a:solidFill>
                      <a:schemeClr val="bg1"/>
                    </a:solidFill>
                  </a:rPr>
                  <a:t>Derivada de segunda ordem de uma função 1D </a:t>
                </a:r>
                <a:r>
                  <a:rPr lang="pt-BR" sz="1400" i="1" dirty="0" smtClean="0">
                    <a:solidFill>
                      <a:schemeClr val="bg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pt-BR" sz="1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  <a:p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9" name="Retângulo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  <a:blipFill rotWithShape="1">
                <a:blip r:embed="rId2"/>
                <a:stretch>
                  <a:fillRect l="-311" t="-249" r="-1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0" name="Tabela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92207"/>
              </p:ext>
            </p:extLst>
          </p:nvPr>
        </p:nvGraphicFramePr>
        <p:xfrm>
          <a:off x="485536" y="4083918"/>
          <a:ext cx="450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2" name="Grupo 111"/>
          <p:cNvGrpSpPr/>
          <p:nvPr/>
        </p:nvGrpSpPr>
        <p:grpSpPr>
          <a:xfrm>
            <a:off x="719761" y="1272980"/>
            <a:ext cx="4035301" cy="1874826"/>
            <a:chOff x="1007793" y="1272980"/>
            <a:chExt cx="4035301" cy="187482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3" name="Elipse 112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14" name="Elipse 113"/>
            <p:cNvSpPr/>
            <p:nvPr/>
          </p:nvSpPr>
          <p:spPr>
            <a:xfrm>
              <a:off x="100779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118772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16" name="Elipse 115"/>
            <p:cNvSpPr/>
            <p:nvPr/>
          </p:nvSpPr>
          <p:spPr>
            <a:xfrm>
              <a:off x="1547601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17" name="Elipse 116"/>
            <p:cNvSpPr/>
            <p:nvPr/>
          </p:nvSpPr>
          <p:spPr>
            <a:xfrm>
              <a:off x="172753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18" name="Elipse 117"/>
            <p:cNvSpPr/>
            <p:nvPr/>
          </p:nvSpPr>
          <p:spPr>
            <a:xfrm>
              <a:off x="190747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19" name="Elipse 118"/>
            <p:cNvSpPr/>
            <p:nvPr/>
          </p:nvSpPr>
          <p:spPr>
            <a:xfrm>
              <a:off x="208740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1" name="Elipse 120"/>
            <p:cNvSpPr/>
            <p:nvPr/>
          </p:nvSpPr>
          <p:spPr>
            <a:xfrm>
              <a:off x="2447281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2" name="Elipse 121"/>
            <p:cNvSpPr/>
            <p:nvPr/>
          </p:nvSpPr>
          <p:spPr>
            <a:xfrm>
              <a:off x="262721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3" name="Elipse 122"/>
            <p:cNvSpPr/>
            <p:nvPr/>
          </p:nvSpPr>
          <p:spPr>
            <a:xfrm>
              <a:off x="280715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4" name="Elipse 123"/>
            <p:cNvSpPr/>
            <p:nvPr/>
          </p:nvSpPr>
          <p:spPr>
            <a:xfrm>
              <a:off x="298708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5" name="Elipse 124"/>
            <p:cNvSpPr/>
            <p:nvPr/>
          </p:nvSpPr>
          <p:spPr>
            <a:xfrm>
              <a:off x="316702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6" name="Elipse 125"/>
            <p:cNvSpPr/>
            <p:nvPr/>
          </p:nvSpPr>
          <p:spPr>
            <a:xfrm>
              <a:off x="3346961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7" name="Elipse 126"/>
            <p:cNvSpPr/>
            <p:nvPr/>
          </p:nvSpPr>
          <p:spPr>
            <a:xfrm>
              <a:off x="3526897" y="307580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8" name="Elipse 127"/>
            <p:cNvSpPr/>
            <p:nvPr/>
          </p:nvSpPr>
          <p:spPr>
            <a:xfrm>
              <a:off x="3706833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9" name="Elipse 128"/>
            <p:cNvSpPr/>
            <p:nvPr/>
          </p:nvSpPr>
          <p:spPr>
            <a:xfrm>
              <a:off x="3886769" y="181357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0" name="Elipse 129"/>
            <p:cNvSpPr/>
            <p:nvPr/>
          </p:nvSpPr>
          <p:spPr>
            <a:xfrm>
              <a:off x="4246646" y="1991602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1" name="Elipse 130"/>
            <p:cNvSpPr/>
            <p:nvPr/>
          </p:nvSpPr>
          <p:spPr>
            <a:xfrm>
              <a:off x="4066705" y="23557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2" name="Elipse 131"/>
            <p:cNvSpPr/>
            <p:nvPr/>
          </p:nvSpPr>
          <p:spPr>
            <a:xfrm>
              <a:off x="136766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3" name="Elipse 132"/>
            <p:cNvSpPr/>
            <p:nvPr/>
          </p:nvSpPr>
          <p:spPr>
            <a:xfrm>
              <a:off x="4431286" y="271577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4" name="Elipse 133"/>
            <p:cNvSpPr/>
            <p:nvPr/>
          </p:nvSpPr>
          <p:spPr>
            <a:xfrm>
              <a:off x="4611222" y="16356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5" name="Elipse 134"/>
            <p:cNvSpPr/>
            <p:nvPr/>
          </p:nvSpPr>
          <p:spPr>
            <a:xfrm>
              <a:off x="4791158" y="23557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6" name="Elipse 135"/>
            <p:cNvSpPr/>
            <p:nvPr/>
          </p:nvSpPr>
          <p:spPr>
            <a:xfrm>
              <a:off x="4971094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cxnSp>
          <p:nvCxnSpPr>
            <p:cNvPr id="137" name="Conector reto 136"/>
            <p:cNvCxnSpPr>
              <a:stCxn id="114" idx="6"/>
              <a:endCxn id="115" idx="2"/>
            </p:cNvCxnSpPr>
            <p:nvPr/>
          </p:nvCxnSpPr>
          <p:spPr>
            <a:xfrm>
              <a:off x="107979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/>
            <p:cNvCxnSpPr>
              <a:stCxn id="115" idx="6"/>
              <a:endCxn id="132" idx="2"/>
            </p:cNvCxnSpPr>
            <p:nvPr/>
          </p:nvCxnSpPr>
          <p:spPr>
            <a:xfrm>
              <a:off x="125972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/>
            <p:cNvCxnSpPr>
              <a:stCxn id="116" idx="7"/>
              <a:endCxn id="117" idx="3"/>
            </p:cNvCxnSpPr>
            <p:nvPr/>
          </p:nvCxnSpPr>
          <p:spPr>
            <a:xfrm flipV="1">
              <a:off x="1609057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to 139"/>
            <p:cNvCxnSpPr>
              <a:stCxn id="117" idx="6"/>
              <a:endCxn id="118" idx="2"/>
            </p:cNvCxnSpPr>
            <p:nvPr/>
          </p:nvCxnSpPr>
          <p:spPr>
            <a:xfrm>
              <a:off x="179953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to 140"/>
            <p:cNvCxnSpPr>
              <a:stCxn id="118" idx="6"/>
              <a:endCxn id="119" idx="2"/>
            </p:cNvCxnSpPr>
            <p:nvPr/>
          </p:nvCxnSpPr>
          <p:spPr>
            <a:xfrm>
              <a:off x="197947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to 141"/>
            <p:cNvCxnSpPr>
              <a:stCxn id="119" idx="7"/>
              <a:endCxn id="120" idx="3"/>
            </p:cNvCxnSpPr>
            <p:nvPr/>
          </p:nvCxnSpPr>
          <p:spPr>
            <a:xfrm flipV="1">
              <a:off x="2148865" y="2055902"/>
              <a:ext cx="129024" cy="126610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to 142"/>
            <p:cNvCxnSpPr>
              <a:stCxn id="120" idx="5"/>
              <a:endCxn id="121" idx="1"/>
            </p:cNvCxnSpPr>
            <p:nvPr/>
          </p:nvCxnSpPr>
          <p:spPr>
            <a:xfrm>
              <a:off x="2328801" y="2055902"/>
              <a:ext cx="129024" cy="126610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/>
            <p:cNvCxnSpPr>
              <a:stCxn id="132" idx="5"/>
              <a:endCxn id="116" idx="1"/>
            </p:cNvCxnSpPr>
            <p:nvPr/>
          </p:nvCxnSpPr>
          <p:spPr>
            <a:xfrm>
              <a:off x="1429121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/>
            <p:cNvCxnSpPr>
              <a:stCxn id="121" idx="6"/>
              <a:endCxn id="122" idx="2"/>
            </p:cNvCxnSpPr>
            <p:nvPr/>
          </p:nvCxnSpPr>
          <p:spPr>
            <a:xfrm>
              <a:off x="2519281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/>
            <p:cNvCxnSpPr>
              <a:stCxn id="122" idx="6"/>
              <a:endCxn id="123" idx="2"/>
            </p:cNvCxnSpPr>
            <p:nvPr/>
          </p:nvCxnSpPr>
          <p:spPr>
            <a:xfrm>
              <a:off x="269921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to 146"/>
            <p:cNvCxnSpPr>
              <a:stCxn id="125" idx="7"/>
              <a:endCxn id="126" idx="3"/>
            </p:cNvCxnSpPr>
            <p:nvPr/>
          </p:nvCxnSpPr>
          <p:spPr>
            <a:xfrm flipV="1">
              <a:off x="3228481" y="1334436"/>
              <a:ext cx="129024" cy="848076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/>
            <p:cNvCxnSpPr>
              <a:stCxn id="124" idx="6"/>
              <a:endCxn id="125" idx="2"/>
            </p:cNvCxnSpPr>
            <p:nvPr/>
          </p:nvCxnSpPr>
          <p:spPr>
            <a:xfrm>
              <a:off x="305908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/>
            <p:cNvCxnSpPr>
              <a:stCxn id="123" idx="6"/>
              <a:endCxn id="124" idx="2"/>
            </p:cNvCxnSpPr>
            <p:nvPr/>
          </p:nvCxnSpPr>
          <p:spPr>
            <a:xfrm>
              <a:off x="287915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/>
            <p:cNvCxnSpPr>
              <a:stCxn id="126" idx="5"/>
              <a:endCxn id="127" idx="1"/>
            </p:cNvCxnSpPr>
            <p:nvPr/>
          </p:nvCxnSpPr>
          <p:spPr>
            <a:xfrm>
              <a:off x="3408417" y="1334436"/>
              <a:ext cx="129024" cy="1751914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to 150"/>
            <p:cNvCxnSpPr>
              <a:stCxn id="127" idx="7"/>
              <a:endCxn id="128" idx="3"/>
            </p:cNvCxnSpPr>
            <p:nvPr/>
          </p:nvCxnSpPr>
          <p:spPr>
            <a:xfrm flipV="1">
              <a:off x="3588353" y="2413790"/>
              <a:ext cx="129024" cy="672560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/>
            <p:cNvCxnSpPr>
              <a:stCxn id="128" idx="7"/>
              <a:endCxn id="129" idx="3"/>
            </p:cNvCxnSpPr>
            <p:nvPr/>
          </p:nvCxnSpPr>
          <p:spPr>
            <a:xfrm flipV="1">
              <a:off x="3768289" y="1875030"/>
              <a:ext cx="129024" cy="487848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to 152"/>
            <p:cNvCxnSpPr>
              <a:stCxn id="131" idx="1"/>
              <a:endCxn id="129" idx="5"/>
            </p:cNvCxnSpPr>
            <p:nvPr/>
          </p:nvCxnSpPr>
          <p:spPr>
            <a:xfrm flipH="1" flipV="1">
              <a:off x="3948225" y="1875030"/>
              <a:ext cx="129024" cy="491248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to 153"/>
            <p:cNvCxnSpPr>
              <a:stCxn id="130" idx="3"/>
              <a:endCxn id="131" idx="7"/>
            </p:cNvCxnSpPr>
            <p:nvPr/>
          </p:nvCxnSpPr>
          <p:spPr>
            <a:xfrm flipH="1">
              <a:off x="4128161" y="2053058"/>
              <a:ext cx="129029" cy="313220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to 154"/>
            <p:cNvCxnSpPr>
              <a:stCxn id="133" idx="1"/>
              <a:endCxn id="130" idx="5"/>
            </p:cNvCxnSpPr>
            <p:nvPr/>
          </p:nvCxnSpPr>
          <p:spPr>
            <a:xfrm flipH="1" flipV="1">
              <a:off x="4308102" y="2053058"/>
              <a:ext cx="133728" cy="673260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/>
            <p:cNvCxnSpPr>
              <a:stCxn id="134" idx="3"/>
              <a:endCxn id="133" idx="7"/>
            </p:cNvCxnSpPr>
            <p:nvPr/>
          </p:nvCxnSpPr>
          <p:spPr>
            <a:xfrm flipH="1">
              <a:off x="4492742" y="1697102"/>
              <a:ext cx="129024" cy="1029216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to 156"/>
            <p:cNvCxnSpPr>
              <a:stCxn id="134" idx="5"/>
              <a:endCxn id="135" idx="1"/>
            </p:cNvCxnSpPr>
            <p:nvPr/>
          </p:nvCxnSpPr>
          <p:spPr>
            <a:xfrm>
              <a:off x="4672678" y="1697102"/>
              <a:ext cx="129024" cy="669176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to 157"/>
            <p:cNvCxnSpPr>
              <a:stCxn id="135" idx="7"/>
              <a:endCxn id="136" idx="3"/>
            </p:cNvCxnSpPr>
            <p:nvPr/>
          </p:nvCxnSpPr>
          <p:spPr>
            <a:xfrm flipV="1">
              <a:off x="4852614" y="2233424"/>
              <a:ext cx="129024" cy="132854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upo 162"/>
          <p:cNvGrpSpPr/>
          <p:nvPr/>
        </p:nvGrpSpPr>
        <p:grpSpPr>
          <a:xfrm>
            <a:off x="5292088" y="2674046"/>
            <a:ext cx="251936" cy="72000"/>
            <a:chOff x="5292088" y="2654996"/>
            <a:chExt cx="251936" cy="72000"/>
          </a:xfrm>
        </p:grpSpPr>
        <p:sp>
          <p:nvSpPr>
            <p:cNvPr id="164" name="Elipse 163"/>
            <p:cNvSpPr/>
            <p:nvPr/>
          </p:nvSpPr>
          <p:spPr>
            <a:xfrm>
              <a:off x="5292088" y="2654996"/>
              <a:ext cx="72000" cy="72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65" name="Elipse 164"/>
            <p:cNvSpPr/>
            <p:nvPr/>
          </p:nvSpPr>
          <p:spPr>
            <a:xfrm>
              <a:off x="5472024" y="2654996"/>
              <a:ext cx="72000" cy="72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cxnSp>
          <p:nvCxnSpPr>
            <p:cNvPr id="166" name="Conector reto 165"/>
            <p:cNvCxnSpPr>
              <a:stCxn id="164" idx="6"/>
              <a:endCxn id="165" idx="2"/>
            </p:cNvCxnSpPr>
            <p:nvPr/>
          </p:nvCxnSpPr>
          <p:spPr>
            <a:xfrm>
              <a:off x="5364088" y="2690996"/>
              <a:ext cx="107936" cy="0"/>
            </a:xfrm>
            <a:prstGeom prst="lin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39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Derivadas de funções discretas 1D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91639"/>
              </p:ext>
            </p:extLst>
          </p:nvPr>
        </p:nvGraphicFramePr>
        <p:xfrm>
          <a:off x="395536" y="771550"/>
          <a:ext cx="4500000" cy="30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666122"/>
              </p:ext>
            </p:extLst>
          </p:nvPr>
        </p:nvGraphicFramePr>
        <p:xfrm>
          <a:off x="395536" y="861550"/>
          <a:ext cx="1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-6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-7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631910"/>
              </p:ext>
            </p:extLst>
          </p:nvPr>
        </p:nvGraphicFramePr>
        <p:xfrm>
          <a:off x="485536" y="3651550"/>
          <a:ext cx="4500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b="0" i="1" dirty="0" smtClean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pt-BR" sz="9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1" name="Grupo 110"/>
          <p:cNvGrpSpPr/>
          <p:nvPr/>
        </p:nvGrpSpPr>
        <p:grpSpPr>
          <a:xfrm>
            <a:off x="539825" y="915566"/>
            <a:ext cx="4395178" cy="1150880"/>
            <a:chOff x="827857" y="915566"/>
            <a:chExt cx="4395178" cy="1150880"/>
          </a:xfrm>
        </p:grpSpPr>
        <p:sp>
          <p:nvSpPr>
            <p:cNvPr id="10" name="Elipse 9"/>
            <p:cNvSpPr/>
            <p:nvPr/>
          </p:nvSpPr>
          <p:spPr>
            <a:xfrm>
              <a:off x="827857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1007793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1187729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1547601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1727537" y="14533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1907473" y="1633712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2087409" y="1814078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2447281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2627217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0" name="Elipse 19"/>
            <p:cNvSpPr/>
            <p:nvPr/>
          </p:nvSpPr>
          <p:spPr>
            <a:xfrm>
              <a:off x="2807153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2987089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3167025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3346961" y="199444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3526897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3706833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3886769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4246646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4066705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1367665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4431286" y="915566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4611222" y="1272980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4791158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5151035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4971094" y="1092614"/>
              <a:ext cx="72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cxnSp>
          <p:nvCxnSpPr>
            <p:cNvPr id="35" name="Conector reto 34"/>
            <p:cNvCxnSpPr>
              <a:stCxn id="10" idx="6"/>
            </p:cNvCxnSpPr>
            <p:nvPr/>
          </p:nvCxnSpPr>
          <p:spPr>
            <a:xfrm>
              <a:off x="899857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11" idx="6"/>
              <a:endCxn id="12" idx="2"/>
            </p:cNvCxnSpPr>
            <p:nvPr/>
          </p:nvCxnSpPr>
          <p:spPr>
            <a:xfrm>
              <a:off x="1079793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12" idx="6"/>
              <a:endCxn id="29" idx="2"/>
            </p:cNvCxnSpPr>
            <p:nvPr/>
          </p:nvCxnSpPr>
          <p:spPr>
            <a:xfrm>
              <a:off x="1259729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13" idx="5"/>
              <a:endCxn id="14" idx="1"/>
            </p:cNvCxnSpPr>
            <p:nvPr/>
          </p:nvCxnSpPr>
          <p:spPr>
            <a:xfrm>
              <a:off x="1609057" y="1334436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>
              <a:stCxn id="14" idx="5"/>
              <a:endCxn id="15" idx="1"/>
            </p:cNvCxnSpPr>
            <p:nvPr/>
          </p:nvCxnSpPr>
          <p:spPr>
            <a:xfrm>
              <a:off x="1788993" y="1514802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15" idx="5"/>
              <a:endCxn id="16" idx="1"/>
            </p:cNvCxnSpPr>
            <p:nvPr/>
          </p:nvCxnSpPr>
          <p:spPr>
            <a:xfrm>
              <a:off x="1968929" y="1695168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>
              <a:stCxn id="16" idx="5"/>
              <a:endCxn id="17" idx="1"/>
            </p:cNvCxnSpPr>
            <p:nvPr/>
          </p:nvCxnSpPr>
          <p:spPr>
            <a:xfrm>
              <a:off x="2148865" y="1875534"/>
              <a:ext cx="129024" cy="129456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17" idx="6"/>
              <a:endCxn id="18" idx="2"/>
            </p:cNvCxnSpPr>
            <p:nvPr/>
          </p:nvCxnSpPr>
          <p:spPr>
            <a:xfrm>
              <a:off x="2339345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>
              <a:stCxn id="29" idx="6"/>
              <a:endCxn id="13" idx="2"/>
            </p:cNvCxnSpPr>
            <p:nvPr/>
          </p:nvCxnSpPr>
          <p:spPr>
            <a:xfrm>
              <a:off x="1439665" y="1308980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18" idx="6"/>
              <a:endCxn id="19" idx="2"/>
            </p:cNvCxnSpPr>
            <p:nvPr/>
          </p:nvCxnSpPr>
          <p:spPr>
            <a:xfrm>
              <a:off x="2519281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>
              <a:stCxn id="19" idx="6"/>
              <a:endCxn id="20" idx="2"/>
            </p:cNvCxnSpPr>
            <p:nvPr/>
          </p:nvCxnSpPr>
          <p:spPr>
            <a:xfrm>
              <a:off x="2699217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22" idx="6"/>
              <a:endCxn id="23" idx="2"/>
            </p:cNvCxnSpPr>
            <p:nvPr/>
          </p:nvCxnSpPr>
          <p:spPr>
            <a:xfrm>
              <a:off x="3239025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21" idx="6"/>
              <a:endCxn id="22" idx="2"/>
            </p:cNvCxnSpPr>
            <p:nvPr/>
          </p:nvCxnSpPr>
          <p:spPr>
            <a:xfrm>
              <a:off x="3059089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>
              <a:stCxn id="20" idx="6"/>
              <a:endCxn id="21" idx="2"/>
            </p:cNvCxnSpPr>
            <p:nvPr/>
          </p:nvCxnSpPr>
          <p:spPr>
            <a:xfrm>
              <a:off x="2879153" y="2030446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>
              <a:stCxn id="23" idx="7"/>
              <a:endCxn id="24" idx="3"/>
            </p:cNvCxnSpPr>
            <p:nvPr/>
          </p:nvCxnSpPr>
          <p:spPr>
            <a:xfrm flipV="1">
              <a:off x="3408417" y="1154070"/>
              <a:ext cx="129024" cy="85092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24" idx="6"/>
              <a:endCxn id="25" idx="2"/>
            </p:cNvCxnSpPr>
            <p:nvPr/>
          </p:nvCxnSpPr>
          <p:spPr>
            <a:xfrm>
              <a:off x="3598897" y="1128614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stCxn id="25" idx="5"/>
              <a:endCxn id="26" idx="1"/>
            </p:cNvCxnSpPr>
            <p:nvPr/>
          </p:nvCxnSpPr>
          <p:spPr>
            <a:xfrm>
              <a:off x="3768289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28" idx="3"/>
              <a:endCxn id="26" idx="7"/>
            </p:cNvCxnSpPr>
            <p:nvPr/>
          </p:nvCxnSpPr>
          <p:spPr>
            <a:xfrm flipH="1">
              <a:off x="3948225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>
              <a:stCxn id="27" idx="2"/>
              <a:endCxn id="28" idx="6"/>
            </p:cNvCxnSpPr>
            <p:nvPr/>
          </p:nvCxnSpPr>
          <p:spPr>
            <a:xfrm flipH="1">
              <a:off x="4138705" y="1128614"/>
              <a:ext cx="107941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stCxn id="30" idx="3"/>
              <a:endCxn id="27" idx="7"/>
            </p:cNvCxnSpPr>
            <p:nvPr/>
          </p:nvCxnSpPr>
          <p:spPr>
            <a:xfrm flipH="1">
              <a:off x="4308102" y="977022"/>
              <a:ext cx="133728" cy="126136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stCxn id="31" idx="1"/>
              <a:endCxn id="30" idx="5"/>
            </p:cNvCxnSpPr>
            <p:nvPr/>
          </p:nvCxnSpPr>
          <p:spPr>
            <a:xfrm flipH="1" flipV="1">
              <a:off x="4492742" y="977022"/>
              <a:ext cx="129024" cy="306502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stCxn id="31" idx="7"/>
              <a:endCxn id="32" idx="3"/>
            </p:cNvCxnSpPr>
            <p:nvPr/>
          </p:nvCxnSpPr>
          <p:spPr>
            <a:xfrm flipV="1">
              <a:off x="4672678" y="1154070"/>
              <a:ext cx="129024" cy="12945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>
              <a:stCxn id="32" idx="6"/>
              <a:endCxn id="34" idx="2"/>
            </p:cNvCxnSpPr>
            <p:nvPr/>
          </p:nvCxnSpPr>
          <p:spPr>
            <a:xfrm>
              <a:off x="4863158" y="1128614"/>
              <a:ext cx="107936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>
              <a:stCxn id="34" idx="6"/>
              <a:endCxn id="33" idx="2"/>
            </p:cNvCxnSpPr>
            <p:nvPr/>
          </p:nvCxnSpPr>
          <p:spPr>
            <a:xfrm>
              <a:off x="5043094" y="1128614"/>
              <a:ext cx="107941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/>
          <p:cNvGrpSpPr/>
          <p:nvPr/>
        </p:nvGrpSpPr>
        <p:grpSpPr>
          <a:xfrm>
            <a:off x="539825" y="1272980"/>
            <a:ext cx="4215237" cy="1332674"/>
            <a:chOff x="827857" y="1272980"/>
            <a:chExt cx="4215237" cy="1332674"/>
          </a:xfrm>
        </p:grpSpPr>
        <p:sp>
          <p:nvSpPr>
            <p:cNvPr id="59" name="Elipse 58"/>
            <p:cNvSpPr/>
            <p:nvPr/>
          </p:nvSpPr>
          <p:spPr>
            <a:xfrm>
              <a:off x="827857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0" name="Elipse 59"/>
            <p:cNvSpPr/>
            <p:nvPr/>
          </p:nvSpPr>
          <p:spPr>
            <a:xfrm>
              <a:off x="1007793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1" name="Elipse 60"/>
            <p:cNvSpPr/>
            <p:nvPr/>
          </p:nvSpPr>
          <p:spPr>
            <a:xfrm>
              <a:off x="1187729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2" name="Elipse 61"/>
            <p:cNvSpPr/>
            <p:nvPr/>
          </p:nvSpPr>
          <p:spPr>
            <a:xfrm>
              <a:off x="1547601" y="2352334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3" name="Elipse 62"/>
            <p:cNvSpPr/>
            <p:nvPr/>
          </p:nvSpPr>
          <p:spPr>
            <a:xfrm>
              <a:off x="1727537" y="2352334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4" name="Elipse 63"/>
            <p:cNvSpPr/>
            <p:nvPr/>
          </p:nvSpPr>
          <p:spPr>
            <a:xfrm>
              <a:off x="1907473" y="2352334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5" name="Elipse 64"/>
            <p:cNvSpPr/>
            <p:nvPr/>
          </p:nvSpPr>
          <p:spPr>
            <a:xfrm>
              <a:off x="2087409" y="2352334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6" name="Elipse 65"/>
            <p:cNvSpPr/>
            <p:nvPr/>
          </p:nvSpPr>
          <p:spPr>
            <a:xfrm>
              <a:off x="2267345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7" name="Elipse 66"/>
            <p:cNvSpPr/>
            <p:nvPr/>
          </p:nvSpPr>
          <p:spPr>
            <a:xfrm>
              <a:off x="2447281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8" name="Elipse 67"/>
            <p:cNvSpPr/>
            <p:nvPr/>
          </p:nvSpPr>
          <p:spPr>
            <a:xfrm>
              <a:off x="2627217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9" name="Elipse 68"/>
            <p:cNvSpPr/>
            <p:nvPr/>
          </p:nvSpPr>
          <p:spPr>
            <a:xfrm>
              <a:off x="2807153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0" name="Elipse 69"/>
            <p:cNvSpPr/>
            <p:nvPr/>
          </p:nvSpPr>
          <p:spPr>
            <a:xfrm>
              <a:off x="2987089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1" name="Elipse 70"/>
            <p:cNvSpPr/>
            <p:nvPr/>
          </p:nvSpPr>
          <p:spPr>
            <a:xfrm>
              <a:off x="3167025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2" name="Elipse 71"/>
            <p:cNvSpPr/>
            <p:nvPr/>
          </p:nvSpPr>
          <p:spPr>
            <a:xfrm>
              <a:off x="3346961" y="1272980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3" name="Elipse 72"/>
            <p:cNvSpPr/>
            <p:nvPr/>
          </p:nvSpPr>
          <p:spPr>
            <a:xfrm>
              <a:off x="3526897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4" name="Elipse 73"/>
            <p:cNvSpPr/>
            <p:nvPr/>
          </p:nvSpPr>
          <p:spPr>
            <a:xfrm>
              <a:off x="3706833" y="2352334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5" name="Elipse 74"/>
            <p:cNvSpPr/>
            <p:nvPr/>
          </p:nvSpPr>
          <p:spPr>
            <a:xfrm>
              <a:off x="3886769" y="1994446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6" name="Elipse 75"/>
            <p:cNvSpPr/>
            <p:nvPr/>
          </p:nvSpPr>
          <p:spPr>
            <a:xfrm>
              <a:off x="4246646" y="1991602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7" name="Elipse 76"/>
            <p:cNvSpPr/>
            <p:nvPr/>
          </p:nvSpPr>
          <p:spPr>
            <a:xfrm>
              <a:off x="4066705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8" name="Elipse 77"/>
            <p:cNvSpPr/>
            <p:nvPr/>
          </p:nvSpPr>
          <p:spPr>
            <a:xfrm>
              <a:off x="1367665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9" name="Elipse 78"/>
            <p:cNvSpPr/>
            <p:nvPr/>
          </p:nvSpPr>
          <p:spPr>
            <a:xfrm>
              <a:off x="4431286" y="2533654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>
              <a:off x="4611222" y="1991602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81" name="Elipse 80"/>
            <p:cNvSpPr/>
            <p:nvPr/>
          </p:nvSpPr>
          <p:spPr>
            <a:xfrm>
              <a:off x="4791158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82" name="Elipse 81"/>
            <p:cNvSpPr/>
            <p:nvPr/>
          </p:nvSpPr>
          <p:spPr>
            <a:xfrm>
              <a:off x="4971094" y="2171968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cxnSp>
          <p:nvCxnSpPr>
            <p:cNvPr id="83" name="Conector reto 82"/>
            <p:cNvCxnSpPr>
              <a:stCxn id="59" idx="6"/>
            </p:cNvCxnSpPr>
            <p:nvPr/>
          </p:nvCxnSpPr>
          <p:spPr>
            <a:xfrm>
              <a:off x="899857" y="2207968"/>
              <a:ext cx="107936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>
              <a:stCxn id="60" idx="6"/>
              <a:endCxn id="61" idx="2"/>
            </p:cNvCxnSpPr>
            <p:nvPr/>
          </p:nvCxnSpPr>
          <p:spPr>
            <a:xfrm>
              <a:off x="1079793" y="2207968"/>
              <a:ext cx="107936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>
              <a:stCxn id="61" idx="6"/>
              <a:endCxn id="78" idx="2"/>
            </p:cNvCxnSpPr>
            <p:nvPr/>
          </p:nvCxnSpPr>
          <p:spPr>
            <a:xfrm>
              <a:off x="1259729" y="2207968"/>
              <a:ext cx="107936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>
              <a:stCxn id="62" idx="6"/>
              <a:endCxn id="63" idx="2"/>
            </p:cNvCxnSpPr>
            <p:nvPr/>
          </p:nvCxnSpPr>
          <p:spPr>
            <a:xfrm>
              <a:off x="1619601" y="2388334"/>
              <a:ext cx="107936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>
              <a:stCxn id="63" idx="6"/>
              <a:endCxn id="64" idx="2"/>
            </p:cNvCxnSpPr>
            <p:nvPr/>
          </p:nvCxnSpPr>
          <p:spPr>
            <a:xfrm>
              <a:off x="1799537" y="2388334"/>
              <a:ext cx="107936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/>
            <p:cNvCxnSpPr>
              <a:stCxn id="64" idx="6"/>
              <a:endCxn id="65" idx="2"/>
            </p:cNvCxnSpPr>
            <p:nvPr/>
          </p:nvCxnSpPr>
          <p:spPr>
            <a:xfrm>
              <a:off x="1979473" y="2388334"/>
              <a:ext cx="107936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>
              <a:stCxn id="65" idx="7"/>
              <a:endCxn id="66" idx="3"/>
            </p:cNvCxnSpPr>
            <p:nvPr/>
          </p:nvCxnSpPr>
          <p:spPr>
            <a:xfrm flipV="1">
              <a:off x="2148865" y="2233424"/>
              <a:ext cx="129024" cy="129454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>
              <a:stCxn id="66" idx="6"/>
              <a:endCxn id="67" idx="2"/>
            </p:cNvCxnSpPr>
            <p:nvPr/>
          </p:nvCxnSpPr>
          <p:spPr>
            <a:xfrm>
              <a:off x="2339345" y="2207968"/>
              <a:ext cx="107936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>
              <a:stCxn id="78" idx="6"/>
              <a:endCxn id="62" idx="2"/>
            </p:cNvCxnSpPr>
            <p:nvPr/>
          </p:nvCxnSpPr>
          <p:spPr>
            <a:xfrm>
              <a:off x="1439665" y="2207968"/>
              <a:ext cx="107936" cy="180366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>
              <a:stCxn id="67" idx="6"/>
              <a:endCxn id="68" idx="2"/>
            </p:cNvCxnSpPr>
            <p:nvPr/>
          </p:nvCxnSpPr>
          <p:spPr>
            <a:xfrm>
              <a:off x="2519281" y="2207968"/>
              <a:ext cx="107936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>
              <a:stCxn id="68" idx="6"/>
              <a:endCxn id="69" idx="2"/>
            </p:cNvCxnSpPr>
            <p:nvPr/>
          </p:nvCxnSpPr>
          <p:spPr>
            <a:xfrm>
              <a:off x="2699217" y="2207968"/>
              <a:ext cx="107936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>
              <a:stCxn id="71" idx="7"/>
              <a:endCxn id="72" idx="3"/>
            </p:cNvCxnSpPr>
            <p:nvPr/>
          </p:nvCxnSpPr>
          <p:spPr>
            <a:xfrm flipV="1">
              <a:off x="3228481" y="1334436"/>
              <a:ext cx="129024" cy="848076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>
              <a:stCxn id="70" idx="6"/>
              <a:endCxn id="71" idx="2"/>
            </p:cNvCxnSpPr>
            <p:nvPr/>
          </p:nvCxnSpPr>
          <p:spPr>
            <a:xfrm>
              <a:off x="3059089" y="2207968"/>
              <a:ext cx="107936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>
              <a:stCxn id="69" idx="6"/>
              <a:endCxn id="70" idx="2"/>
            </p:cNvCxnSpPr>
            <p:nvPr/>
          </p:nvCxnSpPr>
          <p:spPr>
            <a:xfrm>
              <a:off x="2879153" y="2207968"/>
              <a:ext cx="107936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>
              <a:stCxn id="72" idx="5"/>
              <a:endCxn id="73" idx="1"/>
            </p:cNvCxnSpPr>
            <p:nvPr/>
          </p:nvCxnSpPr>
          <p:spPr>
            <a:xfrm>
              <a:off x="3408417" y="1334436"/>
              <a:ext cx="129024" cy="848076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>
              <a:stCxn id="73" idx="5"/>
              <a:endCxn id="74" idx="1"/>
            </p:cNvCxnSpPr>
            <p:nvPr/>
          </p:nvCxnSpPr>
          <p:spPr>
            <a:xfrm>
              <a:off x="3588353" y="2233424"/>
              <a:ext cx="129024" cy="129454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>
              <a:stCxn id="74" idx="7"/>
              <a:endCxn id="75" idx="3"/>
            </p:cNvCxnSpPr>
            <p:nvPr/>
          </p:nvCxnSpPr>
          <p:spPr>
            <a:xfrm flipV="1">
              <a:off x="3768289" y="2055902"/>
              <a:ext cx="129024" cy="306976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>
              <a:stCxn id="77" idx="2"/>
              <a:endCxn id="75" idx="5"/>
            </p:cNvCxnSpPr>
            <p:nvPr/>
          </p:nvCxnSpPr>
          <p:spPr>
            <a:xfrm flipH="1" flipV="1">
              <a:off x="3948225" y="2055902"/>
              <a:ext cx="118480" cy="152066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>
              <a:stCxn id="76" idx="3"/>
            </p:cNvCxnSpPr>
            <p:nvPr/>
          </p:nvCxnSpPr>
          <p:spPr>
            <a:xfrm flipH="1">
              <a:off x="4138706" y="2053058"/>
              <a:ext cx="118484" cy="129454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>
              <a:stCxn id="79" idx="1"/>
              <a:endCxn id="76" idx="5"/>
            </p:cNvCxnSpPr>
            <p:nvPr/>
          </p:nvCxnSpPr>
          <p:spPr>
            <a:xfrm flipH="1" flipV="1">
              <a:off x="4308102" y="2053058"/>
              <a:ext cx="133728" cy="49114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>
              <a:stCxn id="80" idx="3"/>
              <a:endCxn id="79" idx="7"/>
            </p:cNvCxnSpPr>
            <p:nvPr/>
          </p:nvCxnSpPr>
          <p:spPr>
            <a:xfrm flipH="1">
              <a:off x="4492742" y="2053058"/>
              <a:ext cx="129024" cy="49114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>
              <a:stCxn id="80" idx="5"/>
              <a:endCxn id="81" idx="2"/>
            </p:cNvCxnSpPr>
            <p:nvPr/>
          </p:nvCxnSpPr>
          <p:spPr>
            <a:xfrm>
              <a:off x="4672678" y="2053058"/>
              <a:ext cx="118480" cy="15491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>
              <a:stCxn id="81" idx="6"/>
              <a:endCxn id="82" idx="2"/>
            </p:cNvCxnSpPr>
            <p:nvPr/>
          </p:nvCxnSpPr>
          <p:spPr>
            <a:xfrm>
              <a:off x="4863158" y="2207968"/>
              <a:ext cx="107936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CaixaDeTexto 105"/>
          <p:cNvSpPr txBox="1"/>
          <p:nvPr/>
        </p:nvSpPr>
        <p:spPr>
          <a:xfrm flipH="1">
            <a:off x="5018195" y="4083918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>
                <a:solidFill>
                  <a:schemeClr val="bg1"/>
                </a:solidFill>
              </a:rPr>
              <a:t>Sinal</a:t>
            </a:r>
            <a:endParaRPr lang="pt-BR" sz="1100" i="1" dirty="0">
              <a:solidFill>
                <a:schemeClr val="bg1"/>
              </a:solidFill>
            </a:endParaRPr>
          </a:p>
        </p:txBody>
      </p:sp>
      <p:sp>
        <p:nvSpPr>
          <p:cNvPr id="107" name="CaixaDeTexto 106"/>
          <p:cNvSpPr txBox="1"/>
          <p:nvPr/>
        </p:nvSpPr>
        <p:spPr>
          <a:xfrm flipH="1">
            <a:off x="5018195" y="4269279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>
                <a:solidFill>
                  <a:schemeClr val="bg1"/>
                </a:solidFill>
              </a:rPr>
              <a:t>Primeira derivada</a:t>
            </a:r>
            <a:endParaRPr lang="pt-BR" sz="1100" i="1" dirty="0">
              <a:solidFill>
                <a:schemeClr val="bg1"/>
              </a:solidFill>
            </a:endParaRPr>
          </a:p>
        </p:txBody>
      </p:sp>
      <p:sp>
        <p:nvSpPr>
          <p:cNvPr id="108" name="CaixaDeTexto 107"/>
          <p:cNvSpPr txBox="1"/>
          <p:nvPr/>
        </p:nvSpPr>
        <p:spPr>
          <a:xfrm flipH="1">
            <a:off x="5018228" y="4454641"/>
            <a:ext cx="118665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pt-BR" sz="1100" i="1" dirty="0" smtClean="0">
                <a:solidFill>
                  <a:schemeClr val="bg1"/>
                </a:solidFill>
              </a:rPr>
              <a:t>Segunda derivada</a:t>
            </a:r>
            <a:endParaRPr lang="pt-BR" sz="1100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tângulo 108"/>
              <p:cNvSpPr/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dirty="0" smtClean="0">
                    <a:solidFill>
                      <a:schemeClr val="bg1"/>
                    </a:solidFill>
                  </a:rPr>
                  <a:t>Derivada de primeira ordem de uma função 1D </a:t>
                </a:r>
                <a:r>
                  <a:rPr lang="pt-BR" sz="1400" i="1" dirty="0" smtClean="0">
                    <a:solidFill>
                      <a:schemeClr val="bg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pt-BR" sz="140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  <a:p>
                <a:endParaRPr lang="pt-BR" sz="1400" dirty="0">
                  <a:solidFill>
                    <a:schemeClr val="bg1"/>
                  </a:solidFill>
                </a:endParaRPr>
              </a:p>
              <a:p>
                <a:endParaRPr lang="pt-BR" sz="1400" dirty="0">
                  <a:solidFill>
                    <a:schemeClr val="bg1"/>
                  </a:solidFill>
                </a:endParaRPr>
              </a:p>
              <a:p>
                <a:r>
                  <a:rPr lang="pt-BR" sz="1400" dirty="0" smtClean="0">
                    <a:solidFill>
                      <a:schemeClr val="bg1"/>
                    </a:solidFill>
                  </a:rPr>
                  <a:t>Derivada de segunda ordem de uma função 1D </a:t>
                </a:r>
                <a:r>
                  <a:rPr lang="pt-BR" sz="1400" i="1" dirty="0" smtClean="0">
                    <a:solidFill>
                      <a:schemeClr val="bg1"/>
                    </a:solidFill>
                  </a:rPr>
                  <a:t>f(x)</a:t>
                </a:r>
                <a:r>
                  <a:rPr lang="pt-BR" sz="1400" dirty="0" smtClean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pt-BR" sz="1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pt-BR" sz="1400" i="1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  <a:p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9" name="Retângulo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081150"/>
                <a:ext cx="3924000" cy="2440800"/>
              </a:xfrm>
              <a:prstGeom prst="rect">
                <a:avLst/>
              </a:prstGeom>
              <a:blipFill rotWithShape="1">
                <a:blip r:embed="rId2"/>
                <a:stretch>
                  <a:fillRect l="-311" t="-249" r="-1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0" name="Tabela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10821"/>
              </p:ext>
            </p:extLst>
          </p:nvPr>
        </p:nvGraphicFramePr>
        <p:xfrm>
          <a:off x="485536" y="4083918"/>
          <a:ext cx="450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2" name="Grupo 111"/>
          <p:cNvGrpSpPr/>
          <p:nvPr/>
        </p:nvGrpSpPr>
        <p:grpSpPr>
          <a:xfrm>
            <a:off x="719761" y="1272980"/>
            <a:ext cx="4035301" cy="1874826"/>
            <a:chOff x="1007793" y="1272980"/>
            <a:chExt cx="4035301" cy="187482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3" name="Elipse 112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14" name="Elipse 113"/>
            <p:cNvSpPr/>
            <p:nvPr/>
          </p:nvSpPr>
          <p:spPr>
            <a:xfrm>
              <a:off x="100779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118772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16" name="Elipse 115"/>
            <p:cNvSpPr/>
            <p:nvPr/>
          </p:nvSpPr>
          <p:spPr>
            <a:xfrm>
              <a:off x="1547601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17" name="Elipse 116"/>
            <p:cNvSpPr/>
            <p:nvPr/>
          </p:nvSpPr>
          <p:spPr>
            <a:xfrm>
              <a:off x="172753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18" name="Elipse 117"/>
            <p:cNvSpPr/>
            <p:nvPr/>
          </p:nvSpPr>
          <p:spPr>
            <a:xfrm>
              <a:off x="190747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19" name="Elipse 118"/>
            <p:cNvSpPr/>
            <p:nvPr/>
          </p:nvSpPr>
          <p:spPr>
            <a:xfrm>
              <a:off x="208740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2267345" y="19944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1" name="Elipse 120"/>
            <p:cNvSpPr/>
            <p:nvPr/>
          </p:nvSpPr>
          <p:spPr>
            <a:xfrm>
              <a:off x="2447281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2" name="Elipse 121"/>
            <p:cNvSpPr/>
            <p:nvPr/>
          </p:nvSpPr>
          <p:spPr>
            <a:xfrm>
              <a:off x="2627217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3" name="Elipse 122"/>
            <p:cNvSpPr/>
            <p:nvPr/>
          </p:nvSpPr>
          <p:spPr>
            <a:xfrm>
              <a:off x="2807153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4" name="Elipse 123"/>
            <p:cNvSpPr/>
            <p:nvPr/>
          </p:nvSpPr>
          <p:spPr>
            <a:xfrm>
              <a:off x="2987089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5" name="Elipse 124"/>
            <p:cNvSpPr/>
            <p:nvPr/>
          </p:nvSpPr>
          <p:spPr>
            <a:xfrm>
              <a:off x="316702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6" name="Elipse 125"/>
            <p:cNvSpPr/>
            <p:nvPr/>
          </p:nvSpPr>
          <p:spPr>
            <a:xfrm>
              <a:off x="3346961" y="1272980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7" name="Elipse 126"/>
            <p:cNvSpPr/>
            <p:nvPr/>
          </p:nvSpPr>
          <p:spPr>
            <a:xfrm>
              <a:off x="3526897" y="307580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8" name="Elipse 127"/>
            <p:cNvSpPr/>
            <p:nvPr/>
          </p:nvSpPr>
          <p:spPr>
            <a:xfrm>
              <a:off x="3706833" y="23523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9" name="Elipse 128"/>
            <p:cNvSpPr/>
            <p:nvPr/>
          </p:nvSpPr>
          <p:spPr>
            <a:xfrm>
              <a:off x="3886769" y="181357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0" name="Elipse 129"/>
            <p:cNvSpPr/>
            <p:nvPr/>
          </p:nvSpPr>
          <p:spPr>
            <a:xfrm>
              <a:off x="4246646" y="1991602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1" name="Elipse 130"/>
            <p:cNvSpPr/>
            <p:nvPr/>
          </p:nvSpPr>
          <p:spPr>
            <a:xfrm>
              <a:off x="4066705" y="23557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2" name="Elipse 131"/>
            <p:cNvSpPr/>
            <p:nvPr/>
          </p:nvSpPr>
          <p:spPr>
            <a:xfrm>
              <a:off x="1367665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3" name="Elipse 132"/>
            <p:cNvSpPr/>
            <p:nvPr/>
          </p:nvSpPr>
          <p:spPr>
            <a:xfrm>
              <a:off x="4431286" y="271577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4" name="Elipse 133"/>
            <p:cNvSpPr/>
            <p:nvPr/>
          </p:nvSpPr>
          <p:spPr>
            <a:xfrm>
              <a:off x="4611222" y="1635646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5" name="Elipse 134"/>
            <p:cNvSpPr/>
            <p:nvPr/>
          </p:nvSpPr>
          <p:spPr>
            <a:xfrm>
              <a:off x="4791158" y="2355734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6" name="Elipse 135"/>
            <p:cNvSpPr/>
            <p:nvPr/>
          </p:nvSpPr>
          <p:spPr>
            <a:xfrm>
              <a:off x="4971094" y="2171968"/>
              <a:ext cx="72000" cy="72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cxnSp>
          <p:nvCxnSpPr>
            <p:cNvPr id="137" name="Conector reto 136"/>
            <p:cNvCxnSpPr>
              <a:stCxn id="114" idx="6"/>
              <a:endCxn id="115" idx="2"/>
            </p:cNvCxnSpPr>
            <p:nvPr/>
          </p:nvCxnSpPr>
          <p:spPr>
            <a:xfrm>
              <a:off x="107979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/>
            <p:cNvCxnSpPr>
              <a:stCxn id="115" idx="6"/>
              <a:endCxn id="132" idx="2"/>
            </p:cNvCxnSpPr>
            <p:nvPr/>
          </p:nvCxnSpPr>
          <p:spPr>
            <a:xfrm>
              <a:off x="125972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/>
            <p:cNvCxnSpPr>
              <a:stCxn id="116" idx="7"/>
              <a:endCxn id="117" idx="3"/>
            </p:cNvCxnSpPr>
            <p:nvPr/>
          </p:nvCxnSpPr>
          <p:spPr>
            <a:xfrm flipV="1">
              <a:off x="1609057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to 139"/>
            <p:cNvCxnSpPr>
              <a:stCxn id="117" idx="6"/>
              <a:endCxn id="118" idx="2"/>
            </p:cNvCxnSpPr>
            <p:nvPr/>
          </p:nvCxnSpPr>
          <p:spPr>
            <a:xfrm>
              <a:off x="179953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to 140"/>
            <p:cNvCxnSpPr>
              <a:stCxn id="118" idx="6"/>
              <a:endCxn id="119" idx="2"/>
            </p:cNvCxnSpPr>
            <p:nvPr/>
          </p:nvCxnSpPr>
          <p:spPr>
            <a:xfrm>
              <a:off x="197947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to 141"/>
            <p:cNvCxnSpPr>
              <a:stCxn id="119" idx="7"/>
              <a:endCxn id="120" idx="3"/>
            </p:cNvCxnSpPr>
            <p:nvPr/>
          </p:nvCxnSpPr>
          <p:spPr>
            <a:xfrm flipV="1">
              <a:off x="2148865" y="2055902"/>
              <a:ext cx="129024" cy="126610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to 142"/>
            <p:cNvCxnSpPr>
              <a:stCxn id="120" idx="5"/>
              <a:endCxn id="121" idx="1"/>
            </p:cNvCxnSpPr>
            <p:nvPr/>
          </p:nvCxnSpPr>
          <p:spPr>
            <a:xfrm>
              <a:off x="2328801" y="2055902"/>
              <a:ext cx="129024" cy="126610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/>
            <p:cNvCxnSpPr>
              <a:stCxn id="132" idx="5"/>
              <a:endCxn id="116" idx="1"/>
            </p:cNvCxnSpPr>
            <p:nvPr/>
          </p:nvCxnSpPr>
          <p:spPr>
            <a:xfrm>
              <a:off x="1429121" y="2233424"/>
              <a:ext cx="129024" cy="129454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/>
            <p:cNvCxnSpPr>
              <a:stCxn id="121" idx="6"/>
              <a:endCxn id="122" idx="2"/>
            </p:cNvCxnSpPr>
            <p:nvPr/>
          </p:nvCxnSpPr>
          <p:spPr>
            <a:xfrm>
              <a:off x="2519281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/>
            <p:cNvCxnSpPr>
              <a:stCxn id="122" idx="6"/>
              <a:endCxn id="123" idx="2"/>
            </p:cNvCxnSpPr>
            <p:nvPr/>
          </p:nvCxnSpPr>
          <p:spPr>
            <a:xfrm>
              <a:off x="2699217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to 146"/>
            <p:cNvCxnSpPr>
              <a:stCxn id="125" idx="7"/>
              <a:endCxn id="126" idx="3"/>
            </p:cNvCxnSpPr>
            <p:nvPr/>
          </p:nvCxnSpPr>
          <p:spPr>
            <a:xfrm flipV="1">
              <a:off x="3228481" y="1334436"/>
              <a:ext cx="129024" cy="848076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/>
            <p:cNvCxnSpPr>
              <a:stCxn id="124" idx="6"/>
              <a:endCxn id="125" idx="2"/>
            </p:cNvCxnSpPr>
            <p:nvPr/>
          </p:nvCxnSpPr>
          <p:spPr>
            <a:xfrm>
              <a:off x="3059089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/>
            <p:cNvCxnSpPr>
              <a:stCxn id="123" idx="6"/>
              <a:endCxn id="124" idx="2"/>
            </p:cNvCxnSpPr>
            <p:nvPr/>
          </p:nvCxnSpPr>
          <p:spPr>
            <a:xfrm>
              <a:off x="2879153" y="2207968"/>
              <a:ext cx="107936" cy="0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/>
            <p:cNvCxnSpPr>
              <a:stCxn id="126" idx="5"/>
              <a:endCxn id="127" idx="1"/>
            </p:cNvCxnSpPr>
            <p:nvPr/>
          </p:nvCxnSpPr>
          <p:spPr>
            <a:xfrm>
              <a:off x="3408417" y="1334436"/>
              <a:ext cx="129024" cy="1751914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to 150"/>
            <p:cNvCxnSpPr>
              <a:stCxn id="127" idx="7"/>
              <a:endCxn id="128" idx="3"/>
            </p:cNvCxnSpPr>
            <p:nvPr/>
          </p:nvCxnSpPr>
          <p:spPr>
            <a:xfrm flipV="1">
              <a:off x="3588353" y="2413790"/>
              <a:ext cx="129024" cy="672560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/>
            <p:cNvCxnSpPr>
              <a:stCxn id="128" idx="7"/>
              <a:endCxn id="129" idx="3"/>
            </p:cNvCxnSpPr>
            <p:nvPr/>
          </p:nvCxnSpPr>
          <p:spPr>
            <a:xfrm flipV="1">
              <a:off x="3768289" y="1875030"/>
              <a:ext cx="129024" cy="487848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to 152"/>
            <p:cNvCxnSpPr>
              <a:stCxn id="131" idx="1"/>
              <a:endCxn id="129" idx="5"/>
            </p:cNvCxnSpPr>
            <p:nvPr/>
          </p:nvCxnSpPr>
          <p:spPr>
            <a:xfrm flipH="1" flipV="1">
              <a:off x="3948225" y="1875030"/>
              <a:ext cx="129024" cy="491248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to 153"/>
            <p:cNvCxnSpPr>
              <a:stCxn id="130" idx="3"/>
              <a:endCxn id="131" idx="7"/>
            </p:cNvCxnSpPr>
            <p:nvPr/>
          </p:nvCxnSpPr>
          <p:spPr>
            <a:xfrm flipH="1">
              <a:off x="4128161" y="2053058"/>
              <a:ext cx="129029" cy="313220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to 154"/>
            <p:cNvCxnSpPr>
              <a:stCxn id="133" idx="1"/>
              <a:endCxn id="130" idx="5"/>
            </p:cNvCxnSpPr>
            <p:nvPr/>
          </p:nvCxnSpPr>
          <p:spPr>
            <a:xfrm flipH="1" flipV="1">
              <a:off x="4308102" y="2053058"/>
              <a:ext cx="133728" cy="673260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/>
            <p:cNvCxnSpPr>
              <a:stCxn id="134" idx="3"/>
              <a:endCxn id="133" idx="7"/>
            </p:cNvCxnSpPr>
            <p:nvPr/>
          </p:nvCxnSpPr>
          <p:spPr>
            <a:xfrm flipH="1">
              <a:off x="4492742" y="1697102"/>
              <a:ext cx="129024" cy="1029216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to 156"/>
            <p:cNvCxnSpPr>
              <a:stCxn id="134" idx="5"/>
              <a:endCxn id="135" idx="1"/>
            </p:cNvCxnSpPr>
            <p:nvPr/>
          </p:nvCxnSpPr>
          <p:spPr>
            <a:xfrm>
              <a:off x="4672678" y="1697102"/>
              <a:ext cx="129024" cy="669176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to 157"/>
            <p:cNvCxnSpPr>
              <a:stCxn id="135" idx="7"/>
              <a:endCxn id="136" idx="3"/>
            </p:cNvCxnSpPr>
            <p:nvPr/>
          </p:nvCxnSpPr>
          <p:spPr>
            <a:xfrm flipV="1">
              <a:off x="4852614" y="2233424"/>
              <a:ext cx="129024" cy="132854"/>
            </a:xfrm>
            <a:prstGeom prst="lin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upo 164"/>
          <p:cNvGrpSpPr/>
          <p:nvPr/>
        </p:nvGrpSpPr>
        <p:grpSpPr>
          <a:xfrm>
            <a:off x="5292088" y="1412015"/>
            <a:ext cx="251936" cy="72000"/>
            <a:chOff x="5292088" y="1427890"/>
            <a:chExt cx="251936" cy="72000"/>
          </a:xfrm>
        </p:grpSpPr>
        <p:sp>
          <p:nvSpPr>
            <p:cNvPr id="159" name="Elipse 158"/>
            <p:cNvSpPr/>
            <p:nvPr/>
          </p:nvSpPr>
          <p:spPr>
            <a:xfrm>
              <a:off x="5292088" y="1427890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60" name="Elipse 159"/>
            <p:cNvSpPr/>
            <p:nvPr/>
          </p:nvSpPr>
          <p:spPr>
            <a:xfrm>
              <a:off x="5472024" y="1427890"/>
              <a:ext cx="72000" cy="7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cxnSp>
          <p:nvCxnSpPr>
            <p:cNvPr id="161" name="Conector reto 160"/>
            <p:cNvCxnSpPr>
              <a:stCxn id="159" idx="6"/>
              <a:endCxn id="160" idx="2"/>
            </p:cNvCxnSpPr>
            <p:nvPr/>
          </p:nvCxnSpPr>
          <p:spPr>
            <a:xfrm>
              <a:off x="5364088" y="1463890"/>
              <a:ext cx="107936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upo 165"/>
          <p:cNvGrpSpPr/>
          <p:nvPr/>
        </p:nvGrpSpPr>
        <p:grpSpPr>
          <a:xfrm>
            <a:off x="5292088" y="2674046"/>
            <a:ext cx="251936" cy="72000"/>
            <a:chOff x="5292088" y="2654996"/>
            <a:chExt cx="251936" cy="72000"/>
          </a:xfrm>
        </p:grpSpPr>
        <p:sp>
          <p:nvSpPr>
            <p:cNvPr id="162" name="Elipse 161"/>
            <p:cNvSpPr/>
            <p:nvPr/>
          </p:nvSpPr>
          <p:spPr>
            <a:xfrm>
              <a:off x="5292088" y="2654996"/>
              <a:ext cx="72000" cy="72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63" name="Elipse 162"/>
            <p:cNvSpPr/>
            <p:nvPr/>
          </p:nvSpPr>
          <p:spPr>
            <a:xfrm>
              <a:off x="5472024" y="2654996"/>
              <a:ext cx="72000" cy="72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cxnSp>
          <p:nvCxnSpPr>
            <p:cNvPr id="164" name="Conector reto 163"/>
            <p:cNvCxnSpPr>
              <a:stCxn id="162" idx="6"/>
              <a:endCxn id="163" idx="2"/>
            </p:cNvCxnSpPr>
            <p:nvPr/>
          </p:nvCxnSpPr>
          <p:spPr>
            <a:xfrm>
              <a:off x="5364088" y="2690996"/>
              <a:ext cx="107936" cy="0"/>
            </a:xfrm>
            <a:prstGeom prst="lin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7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lAPLACIANO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0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0" y="540000"/>
                <a:ext cx="7092280" cy="440801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O Laplaciano de uma função de duas dimensões f(x, y) é: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Se separarmos o Laplaciano nas direções x e y, temos: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+1, 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−1, 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−2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−2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(</m:t>
                      </m:r>
                      <m:r>
                        <a:rPr lang="pt-BR" i="1">
                          <a:latin typeface="Cambria Math"/>
                        </a:rPr>
                        <m:t>𝑥</m:t>
                      </m:r>
                      <m:r>
                        <a:rPr lang="pt-BR" i="1">
                          <a:latin typeface="Cambria Math"/>
                        </a:rPr>
                        <m:t>,</m:t>
                      </m:r>
                      <m:r>
                        <a:rPr lang="pt-BR" i="1">
                          <a:latin typeface="Cambria Math"/>
                        </a:rPr>
                        <m:t>𝑦</m:t>
                      </m:r>
                      <m:r>
                        <a:rPr lang="pt-B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Dessa forma, o Laplaciano discreto de duas variáveis é: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+1, 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−1, 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, 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−4</m:t>
                      </m:r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(</m:t>
                      </m:r>
                      <m:r>
                        <a:rPr lang="pt-BR" i="1">
                          <a:latin typeface="Cambria Math"/>
                        </a:rPr>
                        <m:t>𝑥</m:t>
                      </m:r>
                      <m:r>
                        <a:rPr lang="pt-BR" i="1">
                          <a:latin typeface="Cambria Math"/>
                        </a:rPr>
                        <m:t>, </m:t>
                      </m:r>
                      <m:r>
                        <a:rPr lang="pt-BR" i="1">
                          <a:latin typeface="Cambria Math"/>
                        </a:rPr>
                        <m:t>𝑦</m:t>
                      </m:r>
                      <m:r>
                        <a:rPr lang="pt-B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40000"/>
                <a:ext cx="7092280" cy="4408014"/>
              </a:xfrm>
              <a:blipFill rotWithShape="1">
                <a:blip r:embed="rId2"/>
                <a:stretch>
                  <a:fillRect l="-86" t="-5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/>
          <p:cNvSpPr/>
          <p:nvPr/>
        </p:nvSpPr>
        <p:spPr>
          <a:xfrm>
            <a:off x="6444208" y="540000"/>
            <a:ext cx="2699792" cy="440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Laplaciano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90781"/>
              </p:ext>
            </p:extLst>
          </p:nvPr>
        </p:nvGraphicFramePr>
        <p:xfrm>
          <a:off x="6732240" y="1699911"/>
          <a:ext cx="2196024" cy="208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612008"/>
                <a:gridCol w="612008"/>
                <a:gridCol w="612008"/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pt-BR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27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3A63B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32990</TotalTime>
  <Words>1583</Words>
  <Application>Microsoft Office PowerPoint</Application>
  <PresentationFormat>Apresentação na tela (16:9)</PresentationFormat>
  <Paragraphs>695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Aula 07 – Filtragem espacial II</vt:lpstr>
      <vt:lpstr>Roteiro</vt:lpstr>
      <vt:lpstr>Derivadas de funções discretas 1D</vt:lpstr>
      <vt:lpstr>Derivadas de funções discretas 1D</vt:lpstr>
      <vt:lpstr>Derivadas de funções discretas 1D</vt:lpstr>
      <vt:lpstr>Derivadas de funções discretas 1D</vt:lpstr>
      <vt:lpstr>Derivadas de funções discretas 1D</vt:lpstr>
      <vt:lpstr>O lAPLACIANO</vt:lpstr>
      <vt:lpstr>O Laplaciano</vt:lpstr>
      <vt:lpstr>Variações do Laplaciano</vt:lpstr>
      <vt:lpstr>O Gradiente</vt:lpstr>
      <vt:lpstr>O gradiente</vt:lpstr>
      <vt:lpstr>O gradiente – Operadores diagonais de Roberts</vt:lpstr>
      <vt:lpstr>O gradiente – Operadores de Prewitt e Sobel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285</cp:revision>
  <dcterms:created xsi:type="dcterms:W3CDTF">2020-06-26T12:40:46Z</dcterms:created>
  <dcterms:modified xsi:type="dcterms:W3CDTF">2022-07-29T22:44:53Z</dcterms:modified>
</cp:coreProperties>
</file>