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9" r:id="rId2"/>
    <p:sldId id="290" r:id="rId3"/>
    <p:sldId id="292" r:id="rId4"/>
    <p:sldId id="293" r:id="rId5"/>
    <p:sldId id="295" r:id="rId6"/>
    <p:sldId id="296" r:id="rId7"/>
    <p:sldId id="288" r:id="rId8"/>
    <p:sldId id="294" r:id="rId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F9910C"/>
    <a:srgbClr val="FE9611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08 </a:t>
            </a:r>
            <a:r>
              <a:rPr lang="pt-BR" dirty="0"/>
              <a:t>– Segmentação de imagens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74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008265" y="1463277"/>
            <a:ext cx="2772657" cy="1358241"/>
            <a:chOff x="211235" y="1562328"/>
            <a:chExt cx="4025107" cy="1971778"/>
          </a:xfrm>
        </p:grpSpPr>
        <p:sp>
          <p:nvSpPr>
            <p:cNvPr id="65" name="Retângulo 64"/>
            <p:cNvSpPr/>
            <p:nvPr/>
          </p:nvSpPr>
          <p:spPr>
            <a:xfrm>
              <a:off x="211235" y="1562328"/>
              <a:ext cx="3733344" cy="170121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Grupo 65"/>
            <p:cNvGrpSpPr/>
            <p:nvPr/>
          </p:nvGrpSpPr>
          <p:grpSpPr>
            <a:xfrm>
              <a:off x="2142718" y="2056562"/>
              <a:ext cx="2093624" cy="1240772"/>
              <a:chOff x="4656622" y="1637090"/>
              <a:chExt cx="2733517" cy="1620000"/>
            </a:xfrm>
            <a:solidFill>
              <a:schemeClr val="bg1"/>
            </a:solidFill>
          </p:grpSpPr>
          <p:sp>
            <p:nvSpPr>
              <p:cNvPr id="68" name="Trapezoide 67"/>
              <p:cNvSpPr/>
              <p:nvPr/>
            </p:nvSpPr>
            <p:spPr>
              <a:xfrm>
                <a:off x="4656622" y="163709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Trapezoide 68"/>
              <p:cNvSpPr/>
              <p:nvPr/>
            </p:nvSpPr>
            <p:spPr>
              <a:xfrm>
                <a:off x="5770139" y="1992946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7" name="Triângulo isósceles 66"/>
            <p:cNvSpPr/>
            <p:nvPr/>
          </p:nvSpPr>
          <p:spPr>
            <a:xfrm>
              <a:off x="1026990" y="1965270"/>
              <a:ext cx="2097073" cy="15688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007604" y="2635144"/>
            <a:ext cx="2571679" cy="139981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/>
          <p:cNvSpPr/>
          <p:nvPr/>
        </p:nvSpPr>
        <p:spPr>
          <a:xfrm rot="5400000">
            <a:off x="1327604" y="2315144"/>
            <a:ext cx="911775" cy="1551774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007604" y="1463277"/>
            <a:ext cx="2571679" cy="117186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/>
          <p:cNvSpPr/>
          <p:nvPr/>
        </p:nvSpPr>
        <p:spPr>
          <a:xfrm rot="5400000">
            <a:off x="1327604" y="2315144"/>
            <a:ext cx="911775" cy="1551774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066264" y="3280985"/>
            <a:ext cx="454362" cy="47804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996633"/>
              </a:gs>
              <a:gs pos="100000">
                <a:srgbClr val="6633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337279" y="1799351"/>
            <a:ext cx="1443643" cy="854694"/>
            <a:chOff x="4716016" y="1628800"/>
            <a:chExt cx="2736304" cy="1620000"/>
          </a:xfrm>
          <a:gradFill flip="none" rotWithShape="1">
            <a:gsLst>
              <a:gs pos="0">
                <a:srgbClr val="663300"/>
              </a:gs>
              <a:gs pos="100000">
                <a:srgbClr val="996633"/>
              </a:gs>
            </a:gsLst>
            <a:lin ang="16200000" scaled="1"/>
            <a:tileRect/>
          </a:gradFill>
        </p:grpSpPr>
        <p:sp>
          <p:nvSpPr>
            <p:cNvPr id="59" name="Trapezoide 58"/>
            <p:cNvSpPr/>
            <p:nvPr/>
          </p:nvSpPr>
          <p:spPr>
            <a:xfrm>
              <a:off x="4716016" y="1628800"/>
              <a:ext cx="1980000" cy="1620000"/>
            </a:xfrm>
            <a:prstGeom prst="trapezoid">
              <a:avLst>
                <a:gd name="adj" fmla="val 678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Trapezoide 59"/>
            <p:cNvSpPr/>
            <p:nvPr/>
          </p:nvSpPr>
          <p:spPr>
            <a:xfrm>
              <a:off x="5832320" y="1988800"/>
              <a:ext cx="1620000" cy="1260000"/>
            </a:xfrm>
            <a:prstGeom prst="trapezoid">
              <a:avLst>
                <a:gd name="adj" fmla="val 678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571169" y="1739199"/>
            <a:ext cx="1444549" cy="1596396"/>
            <a:chOff x="2252872" y="1268760"/>
            <a:chExt cx="2104200" cy="2679619"/>
          </a:xfrm>
          <a:gradFill flip="none" rotWithShape="1">
            <a:gsLst>
              <a:gs pos="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grpSpPr>
        <p:sp>
          <p:nvSpPr>
            <p:cNvPr id="49" name="Triângulo isósceles 48"/>
            <p:cNvSpPr/>
            <p:nvPr/>
          </p:nvSpPr>
          <p:spPr>
            <a:xfrm>
              <a:off x="2252872" y="1268760"/>
              <a:ext cx="2104200" cy="18139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/>
            <p:cNvSpPr/>
            <p:nvPr/>
          </p:nvSpPr>
          <p:spPr>
            <a:xfrm>
              <a:off x="2252872" y="2134415"/>
              <a:ext cx="2104200" cy="18139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3579283" y="2049210"/>
            <a:ext cx="233785" cy="699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1007606" y="1739199"/>
            <a:ext cx="2571679" cy="2295756"/>
            <a:chOff x="211235" y="1962889"/>
            <a:chExt cx="3733344" cy="3332783"/>
          </a:xfrm>
        </p:grpSpPr>
        <p:sp>
          <p:nvSpPr>
            <p:cNvPr id="43" name="Retângulo 42"/>
            <p:cNvSpPr/>
            <p:nvPr/>
          </p:nvSpPr>
          <p:spPr>
            <a:xfrm>
              <a:off x="211235" y="3263545"/>
              <a:ext cx="3733344" cy="2032127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5400000">
              <a:off x="675783" y="2798997"/>
              <a:ext cx="1323637" cy="22527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029371" y="1962889"/>
              <a:ext cx="2097073" cy="2317512"/>
              <a:chOff x="2252872" y="1268760"/>
              <a:chExt cx="2104200" cy="2679619"/>
            </a:xfrm>
            <a:solidFill>
              <a:schemeClr val="bg1"/>
            </a:solidFill>
          </p:grpSpPr>
          <p:sp>
            <p:nvSpPr>
              <p:cNvPr id="47" name="Triângulo isósceles 46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Triângulo isósceles 47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45"/>
            <p:cNvSpPr/>
            <p:nvPr/>
          </p:nvSpPr>
          <p:spPr>
            <a:xfrm>
              <a:off x="1748107" y="4201122"/>
              <a:ext cx="659604" cy="69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007604" y="2388009"/>
            <a:ext cx="1594577" cy="1158910"/>
            <a:chOff x="5004048" y="3212705"/>
            <a:chExt cx="2314871" cy="1682407"/>
          </a:xfrm>
        </p:grpSpPr>
        <p:sp>
          <p:nvSpPr>
            <p:cNvPr id="39" name="Triângulo retângulo 38"/>
            <p:cNvSpPr/>
            <p:nvPr/>
          </p:nvSpPr>
          <p:spPr>
            <a:xfrm rot="5400000">
              <a:off x="5468596" y="3106927"/>
              <a:ext cx="1323637" cy="2252733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/>
            <p:cNvSpPr/>
            <p:nvPr/>
          </p:nvSpPr>
          <p:spPr>
            <a:xfrm>
              <a:off x="5822184" y="3212705"/>
              <a:ext cx="838047" cy="6269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404519" y="3531725"/>
              <a:ext cx="914400" cy="620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/>
            <p:cNvSpPr/>
            <p:nvPr/>
          </p:nvSpPr>
          <p:spPr>
            <a:xfrm>
              <a:off x="5971106" y="3717032"/>
              <a:ext cx="866282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007604" y="1463277"/>
            <a:ext cx="2772657" cy="1356601"/>
            <a:chOff x="211235" y="1562328"/>
            <a:chExt cx="4025107" cy="1969397"/>
          </a:xfrm>
        </p:grpSpPr>
        <p:sp>
          <p:nvSpPr>
            <p:cNvPr id="34" name="Retângulo 33"/>
            <p:cNvSpPr/>
            <p:nvPr/>
          </p:nvSpPr>
          <p:spPr>
            <a:xfrm>
              <a:off x="211235" y="1562328"/>
              <a:ext cx="3733344" cy="170121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2142718" y="2056562"/>
              <a:ext cx="2093624" cy="1240772"/>
              <a:chOff x="4656622" y="1637090"/>
              <a:chExt cx="2733517" cy="1620000"/>
            </a:xfrm>
            <a:solidFill>
              <a:schemeClr val="bg1"/>
            </a:solidFill>
          </p:grpSpPr>
          <p:sp>
            <p:nvSpPr>
              <p:cNvPr id="37" name="Trapezoide 36"/>
              <p:cNvSpPr/>
              <p:nvPr/>
            </p:nvSpPr>
            <p:spPr>
              <a:xfrm>
                <a:off x="4656622" y="163709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Trapezoide 37"/>
              <p:cNvSpPr/>
              <p:nvPr/>
            </p:nvSpPr>
            <p:spPr>
              <a:xfrm>
                <a:off x="5770139" y="1992946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Triângulo isósceles 35"/>
            <p:cNvSpPr/>
            <p:nvPr/>
          </p:nvSpPr>
          <p:spPr>
            <a:xfrm>
              <a:off x="1029371" y="1962889"/>
              <a:ext cx="2097073" cy="15688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298988" y="1801603"/>
            <a:ext cx="1514740" cy="904648"/>
            <a:chOff x="6902905" y="930731"/>
            <a:chExt cx="2198970" cy="1313290"/>
          </a:xfrm>
        </p:grpSpPr>
        <p:grpSp>
          <p:nvGrpSpPr>
            <p:cNvPr id="29" name="Grupo 28"/>
            <p:cNvGrpSpPr/>
            <p:nvPr/>
          </p:nvGrpSpPr>
          <p:grpSpPr>
            <a:xfrm>
              <a:off x="6958492" y="930731"/>
              <a:ext cx="2095758" cy="1240772"/>
              <a:chOff x="4716016" y="171432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32" name="Trapezoide 31"/>
              <p:cNvSpPr/>
              <p:nvPr/>
            </p:nvSpPr>
            <p:spPr>
              <a:xfrm>
                <a:off x="4716016" y="171432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apezoide 32"/>
              <p:cNvSpPr/>
              <p:nvPr/>
            </p:nvSpPr>
            <p:spPr>
              <a:xfrm>
                <a:off x="5832321" y="2074318"/>
                <a:ext cx="1619999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Retângulo 29"/>
            <p:cNvSpPr/>
            <p:nvPr/>
          </p:nvSpPr>
          <p:spPr>
            <a:xfrm>
              <a:off x="8762486" y="1227957"/>
              <a:ext cx="339389" cy="101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riângulo isósceles 30"/>
            <p:cNvSpPr/>
            <p:nvPr/>
          </p:nvSpPr>
          <p:spPr>
            <a:xfrm>
              <a:off x="6902905" y="1516537"/>
              <a:ext cx="883488" cy="6609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571170" y="1739199"/>
            <a:ext cx="1444549" cy="2019834"/>
            <a:chOff x="6270381" y="2656879"/>
            <a:chExt cx="2097073" cy="2932223"/>
          </a:xfrm>
        </p:grpSpPr>
        <p:sp>
          <p:nvSpPr>
            <p:cNvPr id="25" name="Retângulo 24"/>
            <p:cNvSpPr/>
            <p:nvPr/>
          </p:nvSpPr>
          <p:spPr>
            <a:xfrm>
              <a:off x="6989117" y="4895112"/>
              <a:ext cx="659604" cy="693990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6270381" y="2656879"/>
              <a:ext cx="2097073" cy="2317512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27" name="Triângulo isósceles 26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isósceles 27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94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07604" y="628359"/>
            <a:ext cx="6950425" cy="4234809"/>
            <a:chOff x="1331640" y="628359"/>
            <a:chExt cx="6950425" cy="4234809"/>
          </a:xfrm>
        </p:grpSpPr>
        <p:grpSp>
          <p:nvGrpSpPr>
            <p:cNvPr id="7" name="Grupo 6"/>
            <p:cNvGrpSpPr/>
            <p:nvPr/>
          </p:nvGrpSpPr>
          <p:grpSpPr>
            <a:xfrm>
              <a:off x="1332301" y="1463277"/>
              <a:ext cx="2772657" cy="1358241"/>
              <a:chOff x="211235" y="1562328"/>
              <a:chExt cx="4025107" cy="1971778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81" name="Trapezoide 80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0" name="Triângulo isósceles 79"/>
              <p:cNvSpPr/>
              <p:nvPr/>
            </p:nvSpPr>
            <p:spPr>
              <a:xfrm>
                <a:off x="1026990" y="1965270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5297179" y="628359"/>
              <a:ext cx="2772657" cy="1356601"/>
              <a:chOff x="211235" y="1562328"/>
              <a:chExt cx="4025107" cy="1969397"/>
            </a:xfrm>
          </p:grpSpPr>
          <p:sp>
            <p:nvSpPr>
              <p:cNvPr id="73" name="Retângulo 72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76" name="Trapezoide 75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Trapezoide 76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Triângulo isósceles 74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 8"/>
            <p:cNvSpPr/>
            <p:nvPr/>
          </p:nvSpPr>
          <p:spPr>
            <a:xfrm>
              <a:off x="1331640" y="2635144"/>
              <a:ext cx="2571679" cy="1399812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331640" y="1463277"/>
              <a:ext cx="2571679" cy="117186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390300" y="3280985"/>
              <a:ext cx="454362" cy="478049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661315" y="1799351"/>
              <a:ext cx="1443643" cy="854694"/>
              <a:chOff x="4716016" y="162880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71" name="Trapezoide 70"/>
              <p:cNvSpPr/>
              <p:nvPr/>
            </p:nvSpPr>
            <p:spPr>
              <a:xfrm>
                <a:off x="4716016" y="1628800"/>
                <a:ext cx="1980000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Trapezoide 71"/>
              <p:cNvSpPr/>
              <p:nvPr/>
            </p:nvSpPr>
            <p:spPr>
              <a:xfrm>
                <a:off x="5832320" y="1988800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917615" y="2501106"/>
              <a:ext cx="1594577" cy="1158910"/>
              <a:chOff x="5004048" y="3212705"/>
              <a:chExt cx="2314871" cy="1682407"/>
            </a:xfrm>
          </p:grpSpPr>
          <p:sp>
            <p:nvSpPr>
              <p:cNvPr id="67" name="Triângulo retângulo 66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riângulo isósceles 67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riângulo isósceles 69"/>
              <p:cNvSpPr/>
              <p:nvPr/>
            </p:nvSpPr>
            <p:spPr>
              <a:xfrm>
                <a:off x="5968725" y="3717032"/>
                <a:ext cx="866282" cy="64807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5297179" y="2567412"/>
              <a:ext cx="2571679" cy="2295756"/>
              <a:chOff x="211235" y="1962889"/>
              <a:chExt cx="3733344" cy="3332783"/>
            </a:xfrm>
          </p:grpSpPr>
          <p:sp>
            <p:nvSpPr>
              <p:cNvPr id="61" name="Retângulo 60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Triângulo retângulo 61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65" name="Triângulo isósceles 64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895205" y="1739199"/>
              <a:ext cx="1444549" cy="1596396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59" name="Triângulo isósceles 58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Triângulo isósceles 59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Retângulo 17"/>
            <p:cNvSpPr/>
            <p:nvPr/>
          </p:nvSpPr>
          <p:spPr>
            <a:xfrm>
              <a:off x="3903319" y="2049210"/>
              <a:ext cx="233785" cy="6999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331642" y="1739199"/>
              <a:ext cx="2571679" cy="2295756"/>
              <a:chOff x="211235" y="1962889"/>
              <a:chExt cx="3733344" cy="3332783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Triângulo retângulo 53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Retângulo 55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331640" y="2388009"/>
              <a:ext cx="1594577" cy="1158910"/>
              <a:chOff x="5004048" y="3212705"/>
              <a:chExt cx="2314871" cy="1682407"/>
            </a:xfrm>
          </p:grpSpPr>
          <p:sp>
            <p:nvSpPr>
              <p:cNvPr id="49" name="Triângulo retângulo 48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Triângulo isósceles 49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Triângulo isósceles 51"/>
              <p:cNvSpPr/>
              <p:nvPr/>
            </p:nvSpPr>
            <p:spPr>
              <a:xfrm>
                <a:off x="5971106" y="3717032"/>
                <a:ext cx="866282" cy="6480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1331640" y="1463277"/>
              <a:ext cx="2772657" cy="1356601"/>
              <a:chOff x="211235" y="1562328"/>
              <a:chExt cx="4025107" cy="1969397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47" name="Trapezoide 46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Trapezoide 47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isósceles 45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2623024" y="1801603"/>
              <a:ext cx="1514740" cy="904648"/>
              <a:chOff x="6902905" y="930731"/>
              <a:chExt cx="2198970" cy="1313290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42" name="Trapezoide 41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apezoide 42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 39"/>
              <p:cNvSpPr/>
              <p:nvPr/>
            </p:nvSpPr>
            <p:spPr>
              <a:xfrm>
                <a:off x="8762486" y="1227957"/>
                <a:ext cx="339389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riângulo isósceles 40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800131" y="1596458"/>
              <a:ext cx="1481934" cy="904648"/>
              <a:chOff x="6902905" y="930731"/>
              <a:chExt cx="2151345" cy="131329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37" name="Trapezoide 36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apezoide 37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" name="Retângulo 34"/>
              <p:cNvSpPr/>
              <p:nvPr/>
            </p:nvSpPr>
            <p:spPr>
              <a:xfrm>
                <a:off x="8762486" y="1227957"/>
                <a:ext cx="282815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Triângulo isósceles 35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860745" y="1704586"/>
              <a:ext cx="1444549" cy="2019834"/>
              <a:chOff x="6270381" y="2656879"/>
              <a:chExt cx="2097073" cy="2932223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32" name="Triângulo isósceles 31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" name="Grupo 24"/>
            <p:cNvGrpSpPr/>
            <p:nvPr/>
          </p:nvGrpSpPr>
          <p:grpSpPr>
            <a:xfrm>
              <a:off x="1895206" y="1739199"/>
              <a:ext cx="1444549" cy="2019834"/>
              <a:chOff x="6270381" y="2656879"/>
              <a:chExt cx="2097073" cy="2932223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28" name="Triângulo isósceles 27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26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07604" y="628359"/>
            <a:ext cx="6950425" cy="4234809"/>
            <a:chOff x="1331640" y="628359"/>
            <a:chExt cx="6950425" cy="4234809"/>
          </a:xfrm>
        </p:grpSpPr>
        <p:grpSp>
          <p:nvGrpSpPr>
            <p:cNvPr id="7" name="Grupo 6"/>
            <p:cNvGrpSpPr/>
            <p:nvPr/>
          </p:nvGrpSpPr>
          <p:grpSpPr>
            <a:xfrm>
              <a:off x="1332301" y="1463277"/>
              <a:ext cx="2772657" cy="1358241"/>
              <a:chOff x="211235" y="1562328"/>
              <a:chExt cx="4025107" cy="1971778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81" name="Trapezoide 80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0" name="Triângulo isósceles 79"/>
              <p:cNvSpPr/>
              <p:nvPr/>
            </p:nvSpPr>
            <p:spPr>
              <a:xfrm>
                <a:off x="1026990" y="1965270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5297179" y="628359"/>
              <a:ext cx="2772657" cy="1356601"/>
              <a:chOff x="211235" y="1562328"/>
              <a:chExt cx="4025107" cy="1969397"/>
            </a:xfrm>
          </p:grpSpPr>
          <p:sp>
            <p:nvSpPr>
              <p:cNvPr id="73" name="Retângulo 72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76" name="Trapezoide 75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Trapezoide 76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Triângulo isósceles 74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 8"/>
            <p:cNvSpPr/>
            <p:nvPr/>
          </p:nvSpPr>
          <p:spPr>
            <a:xfrm>
              <a:off x="1331640" y="2635144"/>
              <a:ext cx="2571679" cy="1399812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331640" y="1463277"/>
              <a:ext cx="2571679" cy="117186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390300" y="3280985"/>
              <a:ext cx="454362" cy="478049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661315" y="1799351"/>
              <a:ext cx="1443643" cy="854694"/>
              <a:chOff x="4716016" y="162880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71" name="Trapezoide 70"/>
              <p:cNvSpPr/>
              <p:nvPr/>
            </p:nvSpPr>
            <p:spPr>
              <a:xfrm>
                <a:off x="4716016" y="1628800"/>
                <a:ext cx="1980000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Trapezoide 71"/>
              <p:cNvSpPr/>
              <p:nvPr/>
            </p:nvSpPr>
            <p:spPr>
              <a:xfrm>
                <a:off x="5832320" y="1988800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917615" y="2501106"/>
              <a:ext cx="1594577" cy="1158910"/>
              <a:chOff x="5004048" y="3212705"/>
              <a:chExt cx="2314871" cy="1682407"/>
            </a:xfrm>
          </p:grpSpPr>
          <p:sp>
            <p:nvSpPr>
              <p:cNvPr id="67" name="Triângulo retângulo 66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riângulo isósceles 67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riângulo isósceles 69"/>
              <p:cNvSpPr/>
              <p:nvPr/>
            </p:nvSpPr>
            <p:spPr>
              <a:xfrm>
                <a:off x="5968725" y="3717032"/>
                <a:ext cx="866282" cy="64807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5297179" y="2567412"/>
              <a:ext cx="2571679" cy="2295756"/>
              <a:chOff x="211235" y="1962889"/>
              <a:chExt cx="3733344" cy="3332783"/>
            </a:xfrm>
          </p:grpSpPr>
          <p:sp>
            <p:nvSpPr>
              <p:cNvPr id="61" name="Retângulo 60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Triângulo retângulo 61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65" name="Triângulo isósceles 64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895205" y="1739199"/>
              <a:ext cx="1444549" cy="1596396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59" name="Triângulo isósceles 58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Triângulo isósceles 59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Retângulo 17"/>
            <p:cNvSpPr/>
            <p:nvPr/>
          </p:nvSpPr>
          <p:spPr>
            <a:xfrm>
              <a:off x="3903319" y="2049210"/>
              <a:ext cx="233785" cy="6999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331642" y="1739199"/>
              <a:ext cx="2571679" cy="2295756"/>
              <a:chOff x="211235" y="1962889"/>
              <a:chExt cx="3733344" cy="3332783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Triângulo retângulo 53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Retângulo 55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331640" y="2388009"/>
              <a:ext cx="1594577" cy="1158910"/>
              <a:chOff x="5004048" y="3212705"/>
              <a:chExt cx="2314871" cy="1682407"/>
            </a:xfrm>
          </p:grpSpPr>
          <p:sp>
            <p:nvSpPr>
              <p:cNvPr id="49" name="Triângulo retângulo 48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Triângulo isósceles 49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Triângulo isósceles 51"/>
              <p:cNvSpPr/>
              <p:nvPr/>
            </p:nvSpPr>
            <p:spPr>
              <a:xfrm>
                <a:off x="5971106" y="3717032"/>
                <a:ext cx="866282" cy="6480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1331640" y="1463277"/>
              <a:ext cx="2772657" cy="1356601"/>
              <a:chOff x="211235" y="1562328"/>
              <a:chExt cx="4025107" cy="1969397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47" name="Trapezoide 46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Trapezoide 47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isósceles 45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2623024" y="1801603"/>
              <a:ext cx="1514740" cy="904648"/>
              <a:chOff x="6902905" y="930731"/>
              <a:chExt cx="2198970" cy="1313290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42" name="Trapezoide 41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apezoide 42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 39"/>
              <p:cNvSpPr/>
              <p:nvPr/>
            </p:nvSpPr>
            <p:spPr>
              <a:xfrm>
                <a:off x="8762486" y="1227957"/>
                <a:ext cx="339389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riângulo isósceles 40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800131" y="1596458"/>
              <a:ext cx="1481934" cy="904648"/>
              <a:chOff x="6902905" y="930731"/>
              <a:chExt cx="2151345" cy="131329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37" name="Trapezoide 36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apezoide 37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" name="Retângulo 34"/>
              <p:cNvSpPr/>
              <p:nvPr/>
            </p:nvSpPr>
            <p:spPr>
              <a:xfrm>
                <a:off x="8762486" y="1227957"/>
                <a:ext cx="282815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Triângulo isósceles 35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860745" y="1704586"/>
              <a:ext cx="1444549" cy="2019834"/>
              <a:chOff x="6270381" y="2656879"/>
              <a:chExt cx="2097073" cy="2932223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32" name="Triângulo isósceles 31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" name="Grupo 24"/>
            <p:cNvGrpSpPr/>
            <p:nvPr/>
          </p:nvGrpSpPr>
          <p:grpSpPr>
            <a:xfrm>
              <a:off x="1895206" y="1739199"/>
              <a:ext cx="1444549" cy="2019834"/>
              <a:chOff x="6270381" y="2656879"/>
              <a:chExt cx="2097073" cy="2932223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28" name="Triângulo isósceles 27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83" name="Retângulo 82"/>
          <p:cNvSpPr/>
          <p:nvPr/>
        </p:nvSpPr>
        <p:spPr>
          <a:xfrm>
            <a:off x="4950680" y="665831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</a:rPr>
              <a:t>céu</a:t>
            </a:r>
            <a:endParaRPr lang="pt-BR" sz="1600" b="1" dirty="0">
              <a:solidFill>
                <a:srgbClr val="FFFF00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5737582" y="2451152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</a:rPr>
              <a:t>árvore</a:t>
            </a:r>
            <a:endParaRPr lang="pt-BR" sz="1600" b="1" dirty="0">
              <a:solidFill>
                <a:srgbClr val="FFFF00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4409420" y="3056474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</a:rPr>
              <a:t>mar</a:t>
            </a:r>
            <a:endParaRPr lang="pt-BR" sz="1600" b="1" dirty="0">
              <a:solidFill>
                <a:srgbClr val="FFFF00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579828" y="2073209"/>
            <a:ext cx="1556568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</a:rPr>
              <a:t>montanha</a:t>
            </a:r>
            <a:endParaRPr lang="pt-BR" sz="1600" b="1" dirty="0">
              <a:solidFill>
                <a:srgbClr val="FFFF00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258414" y="4383838"/>
            <a:ext cx="1556568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rgbClr val="FFFF00"/>
                </a:solidFill>
              </a:rPr>
              <a:t>chão</a:t>
            </a:r>
            <a:endParaRPr lang="pt-BR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9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tradicionais</a:t>
            </a:r>
          </a:p>
          <a:p>
            <a:pPr lvl="1"/>
            <a:r>
              <a:rPr lang="pt-BR" dirty="0" smtClean="0"/>
              <a:t>Baseados em bordas</a:t>
            </a:r>
          </a:p>
          <a:p>
            <a:pPr lvl="1"/>
            <a:r>
              <a:rPr lang="pt-BR" dirty="0" smtClean="0"/>
              <a:t>Baseados em </a:t>
            </a:r>
            <a:r>
              <a:rPr lang="pt-BR" dirty="0" err="1" smtClean="0"/>
              <a:t>limiarização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Baseados em crescimento de regiões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52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Processamento digital de imagens.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Disponível para download no site do autor (Exclusivo para uso pessoal)</a:t>
            </a:r>
          </a:p>
          <a:p>
            <a:pPr lvl="1"/>
            <a:r>
              <a:rPr lang="pt-BR" dirty="0">
                <a:hlinkClick r:id="rId2"/>
              </a:rPr>
              <a:t>http://dainf.ct.utfpr.edu.br/~</a:t>
            </a:r>
            <a:r>
              <a:rPr lang="pt-BR" dirty="0" smtClean="0">
                <a:hlinkClick r:id="rId2"/>
              </a:rPr>
              <a:t>hvieir/pub.html</a:t>
            </a:r>
            <a:r>
              <a:rPr lang="pt-BR" dirty="0" smtClean="0"/>
              <a:t>   </a:t>
            </a:r>
            <a:endParaRPr lang="pt-BR" dirty="0"/>
          </a:p>
          <a:p>
            <a:endParaRPr lang="pt-BR" dirty="0"/>
          </a:p>
          <a:p>
            <a:r>
              <a:rPr lang="pt-BR" dirty="0"/>
              <a:t>GONZALEZ, R.C.; WOODS, R.E.; Processamento Digital de Imagens. 3ª edição. Editora Pearson, 2009.</a:t>
            </a:r>
          </a:p>
          <a:p>
            <a:endParaRPr lang="pt-BR" dirty="0"/>
          </a:p>
          <a:p>
            <a:r>
              <a:rPr lang="pt-BR" dirty="0"/>
              <a:t>J. E. R. Queiroz, H. M. Gomes. Introdução ao Processamento Digital de Imagens.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</a:t>
            </a:r>
            <a:r>
              <a:rPr lang="pt-BR" dirty="0" smtClean="0">
                <a:hlinkClick r:id="rId3"/>
              </a:rPr>
              <a:t>hmg/disciplinas/graduacao/vc-2016.2/Rita-Tutorial-PDI.pdf</a:t>
            </a:r>
            <a:r>
              <a:rPr lang="pt-BR" dirty="0" smtClean="0"/>
              <a:t> 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155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36027</TotalTime>
  <Words>252</Words>
  <Application>Microsoft Office PowerPoint</Application>
  <PresentationFormat>Apresentação na tela (16:9)</PresentationFormat>
  <Paragraphs>47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Aula 08 – Segmentação de imagens I</vt:lpstr>
      <vt:lpstr>Roteiro</vt:lpstr>
      <vt:lpstr>Segmentação</vt:lpstr>
      <vt:lpstr>Segmentação</vt:lpstr>
      <vt:lpstr>Segmentação</vt:lpstr>
      <vt:lpstr>Segmentação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307</cp:revision>
  <dcterms:created xsi:type="dcterms:W3CDTF">2020-06-26T12:40:46Z</dcterms:created>
  <dcterms:modified xsi:type="dcterms:W3CDTF">2022-07-29T22:29:41Z</dcterms:modified>
</cp:coreProperties>
</file>