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89" r:id="rId2"/>
    <p:sldId id="290" r:id="rId3"/>
    <p:sldId id="320" r:id="rId4"/>
    <p:sldId id="291" r:id="rId5"/>
    <p:sldId id="292" r:id="rId6"/>
    <p:sldId id="293" r:id="rId7"/>
    <p:sldId id="318" r:id="rId8"/>
    <p:sldId id="312" r:id="rId9"/>
    <p:sldId id="315" r:id="rId10"/>
    <p:sldId id="316" r:id="rId11"/>
    <p:sldId id="317" r:id="rId12"/>
    <p:sldId id="294" r:id="rId13"/>
    <p:sldId id="295" r:id="rId14"/>
    <p:sldId id="296" r:id="rId15"/>
    <p:sldId id="299" r:id="rId16"/>
    <p:sldId id="302" r:id="rId17"/>
    <p:sldId id="301" r:id="rId18"/>
    <p:sldId id="303" r:id="rId19"/>
    <p:sldId id="304" r:id="rId20"/>
    <p:sldId id="298" r:id="rId21"/>
    <p:sldId id="305" r:id="rId22"/>
    <p:sldId id="306" r:id="rId23"/>
    <p:sldId id="297" r:id="rId24"/>
    <p:sldId id="309" r:id="rId25"/>
    <p:sldId id="308" r:id="rId26"/>
    <p:sldId id="310" r:id="rId27"/>
    <p:sldId id="288" r:id="rId28"/>
    <p:sldId id="311" r:id="rId2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F9910C"/>
    <a:srgbClr val="FE9611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93" d="100"/>
          <a:sy n="93" d="100"/>
        </p:scale>
        <p:origin x="-87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09 </a:t>
            </a:r>
            <a:r>
              <a:rPr lang="pt-BR" dirty="0"/>
              <a:t>– Segmentação de imagens </a:t>
            </a:r>
            <a:r>
              <a:rPr lang="pt-BR" dirty="0" smtClean="0"/>
              <a:t>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2.9546| = 0.0 &lt;= ∆T, então, fim do algoritmo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48476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1035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riângulo isósceles 17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4" name="Triângulo isósceles 23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isósceles 27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693898" y="4463006"/>
            <a:ext cx="3902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3,4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572953" y="4632919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42" name="Conector de seta reta 41"/>
          <p:cNvCxnSpPr>
            <a:stCxn id="25" idx="3"/>
            <a:endCxn id="29" idx="1"/>
          </p:cNvCxnSpPr>
          <p:nvPr/>
        </p:nvCxnSpPr>
        <p:spPr>
          <a:xfrm>
            <a:off x="5610341" y="4601506"/>
            <a:ext cx="83557" cy="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2.9546| = 0.0 &lt;= ∆T, então, fim do algoritmo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722299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20667" y="2758650"/>
            <a:ext cx="912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I’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7" name="Triângulo isósceles 16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450924"/>
              </p:ext>
            </p:extLst>
          </p:nvPr>
        </p:nvGraphicFramePr>
        <p:xfrm>
          <a:off x="220667" y="3072110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riângulo isósceles 19"/>
          <p:cNvSpPr/>
          <p:nvPr/>
        </p:nvSpPr>
        <p:spPr>
          <a:xfrm rot="5400000" flipH="1">
            <a:off x="1827521" y="301869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 rot="10800000" flipH="1">
            <a:off x="148668" y="4691229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74396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riângulo isósceles 32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693898" y="4463006"/>
            <a:ext cx="3902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3" name="Conector reto 2"/>
          <p:cNvCxnSpPr>
            <a:endCxn id="33" idx="0"/>
          </p:cNvCxnSpPr>
          <p:nvPr/>
        </p:nvCxnSpPr>
        <p:spPr>
          <a:xfrm>
            <a:off x="5767637" y="2643758"/>
            <a:ext cx="0" cy="1750199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método </a:t>
            </a:r>
            <a:r>
              <a:rPr lang="pt-BR" dirty="0"/>
              <a:t>de </a:t>
            </a:r>
            <a:r>
              <a:rPr lang="pt-BR" dirty="0" err="1"/>
              <a:t>Otsu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o histograma normalizado da imagem de entrada: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Designar os componentes do histograma como </a:t>
                </a:r>
                <a:r>
                  <a:rPr lang="pt-BR" dirty="0" err="1"/>
                  <a:t>p</a:t>
                </a:r>
                <a:r>
                  <a:rPr lang="pt-BR" baseline="-25000" dirty="0" err="1"/>
                  <a:t>i</a:t>
                </a:r>
                <a:r>
                  <a:rPr lang="pt-BR" dirty="0"/>
                  <a:t>, i = 0, 1, ..., L-1.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as somas acumuladas, P</a:t>
                </a:r>
                <a:r>
                  <a:rPr lang="pt-BR" baseline="-25000" dirty="0"/>
                  <a:t>1</a:t>
                </a:r>
                <a:r>
                  <a:rPr lang="pt-BR" dirty="0"/>
                  <a:t>(k), para k=0, 1, 2, ..., L-1, de acordo com: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as médias acumuladas m(k), para k=0, 1, 2, ..., L-1, de acordo com:</a:t>
                </a:r>
                <a:endParaRPr lang="pt-BR" i="1" dirty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 intensidade média global, </a:t>
                </a:r>
                <a:r>
                  <a:rPr lang="pt-BR" i="1" dirty="0" err="1"/>
                  <a:t>m</a:t>
                </a:r>
                <a:r>
                  <a:rPr lang="pt-BR" i="1" baseline="-25000" dirty="0" err="1"/>
                  <a:t>G</a:t>
                </a:r>
                <a:r>
                  <a:rPr lang="pt-BR" dirty="0"/>
                  <a:t>, de acordo com:</a:t>
                </a:r>
                <a:endParaRPr lang="pt-BR" i="1" dirty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𝐿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 variância entre classes,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𝑘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, para k=0, 1, 2, ..., L-1, de acordo com: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reescrita como: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O limiar de </a:t>
                </a:r>
                <a:r>
                  <a:rPr lang="pt-BR" dirty="0" err="1"/>
                  <a:t>Otsu</a:t>
                </a:r>
                <a:r>
                  <a:rPr lang="pt-BR" dirty="0"/>
                  <a:t>, k*, é valor de k para o 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pt-BR" dirty="0"/>
                  <a:t> é máxima. 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Se ocorrer mais de uma máxima, K* é a média dos valores de k correspondentes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Obter a medida de </a:t>
                </a:r>
                <a:r>
                  <a:rPr lang="pt-BR" dirty="0" err="1"/>
                  <a:t>separabilidade</a:t>
                </a:r>
                <a:r>
                  <a:rPr lang="pt-BR" dirty="0"/>
                  <a:t>, </a:t>
                </a:r>
                <a:r>
                  <a:rPr lang="el-GR" dirty="0"/>
                  <a:t>η</a:t>
                </a:r>
                <a:r>
                  <a:rPr lang="pt-BR" dirty="0"/>
                  <a:t>*, considerando k = k* na equação:</a:t>
                </a:r>
                <a:endParaRPr lang="pt-BR" i="1" dirty="0">
                  <a:latin typeface="Cambria Math"/>
                  <a:ea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𝜂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𝐵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	em que: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277" b="-5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473933"/>
                  </p:ext>
                </p:extLst>
              </p:nvPr>
            </p:nvGraphicFramePr>
            <p:xfrm>
              <a:off x="3005176" y="771550"/>
              <a:ext cx="59593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2000" marR="72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473933"/>
                  </p:ext>
                </p:extLst>
              </p:nvPr>
            </p:nvGraphicFramePr>
            <p:xfrm>
              <a:off x="3005176" y="771550"/>
              <a:ext cx="59593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9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9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2000" marR="72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5" name="Conector angulado 14"/>
          <p:cNvCxnSpPr/>
          <p:nvPr/>
        </p:nvCxnSpPr>
        <p:spPr>
          <a:xfrm rot="10800000" flipV="1">
            <a:off x="2886147" y="2630758"/>
            <a:ext cx="173685" cy="1696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23521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21" y="2211710"/>
            <a:ext cx="1837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pixels (4 x 4)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bits = 8 níveis de cinza.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[0, ..., 7]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742979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00556"/>
              </p:ext>
            </p:extLst>
          </p:nvPr>
        </p:nvGraphicFramePr>
        <p:xfrm>
          <a:off x="220667" y="3003990"/>
          <a:ext cx="194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riângulo isósceles 16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6602929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6602929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5" name="Conector angulado 14"/>
          <p:cNvCxnSpPr/>
          <p:nvPr/>
        </p:nvCxnSpPr>
        <p:spPr>
          <a:xfrm rot="10800000" flipV="1">
            <a:off x="2710485" y="2630758"/>
            <a:ext cx="173685" cy="1696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1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00937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00937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5" name="Conector angulado 14"/>
          <p:cNvCxnSpPr/>
          <p:nvPr/>
        </p:nvCxnSpPr>
        <p:spPr>
          <a:xfrm rot="10800000" flipV="1">
            <a:off x="2710485" y="2630758"/>
            <a:ext cx="173685" cy="1696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3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4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8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735252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735252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3.6875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/>
          <p:nvPr/>
        </p:nvCxnSpPr>
        <p:spPr>
          <a:xfrm rot="10800000" flipV="1">
            <a:off x="2710485" y="2630758"/>
            <a:ext cx="173685" cy="1696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7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3620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3620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3.6875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/>
          <p:nvPr/>
        </p:nvCxnSpPr>
        <p:spPr>
          <a:xfrm rot="10800000" flipV="1">
            <a:off x="2710485" y="2630758"/>
            <a:ext cx="173685" cy="1696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7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05277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05277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3.6875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5" name="Conector angulado 14"/>
          <p:cNvCxnSpPr>
            <a:stCxn id="13" idx="2"/>
          </p:cNvCxnSpPr>
          <p:nvPr/>
        </p:nvCxnSpPr>
        <p:spPr>
          <a:xfrm rot="10800000" flipV="1">
            <a:off x="2710485" y="2630758"/>
            <a:ext cx="173685" cy="1696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8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4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endParaRPr lang="pt-BR" dirty="0"/>
          </a:p>
          <a:p>
            <a:r>
              <a:rPr lang="pt-BR" dirty="0" err="1" smtClean="0"/>
              <a:t>Limiarização</a:t>
            </a:r>
            <a:r>
              <a:rPr lang="pt-BR" dirty="0" smtClean="0"/>
              <a:t> </a:t>
            </a:r>
            <a:r>
              <a:rPr lang="pt-BR" dirty="0"/>
              <a:t>global </a:t>
            </a:r>
            <a:r>
              <a:rPr lang="pt-BR" dirty="0" smtClean="0"/>
              <a:t>simples</a:t>
            </a:r>
          </a:p>
          <a:p>
            <a:r>
              <a:rPr lang="pt-BR" dirty="0"/>
              <a:t>O método de </a:t>
            </a:r>
            <a:r>
              <a:rPr lang="pt-BR" dirty="0" err="1" smtClean="0"/>
              <a:t>Otsu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071329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071329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3.6875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5" name="Conector angulado 14"/>
          <p:cNvCxnSpPr>
            <a:stCxn id="13" idx="2"/>
            <a:endCxn id="12" idx="0"/>
          </p:cNvCxnSpPr>
          <p:nvPr/>
        </p:nvCxnSpPr>
        <p:spPr>
          <a:xfrm rot="10800000" flipV="1">
            <a:off x="1094409" y="2630757"/>
            <a:ext cx="1789761" cy="3664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7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124034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341872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327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  <m:sup>
                        <m:r>
                          <a:rPr lang="pt-BR" sz="16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5.08984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  <a:blipFill rotWithShape="1">
                <a:blip r:embed="rId3"/>
                <a:stretch>
                  <a:fillRect r="-1794" b="-20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3.6875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5" name="Conector angulado 14"/>
          <p:cNvCxnSpPr>
            <a:stCxn id="13" idx="2"/>
            <a:endCxn id="12" idx="0"/>
          </p:cNvCxnSpPr>
          <p:nvPr/>
        </p:nvCxnSpPr>
        <p:spPr>
          <a:xfrm rot="10800000" flipV="1">
            <a:off x="1094409" y="2630757"/>
            <a:ext cx="1789761" cy="3664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8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  <a:blipFill rotWithShape="1">
                <a:blip r:embed="rId11"/>
                <a:stretch>
                  <a:fillRect l="-6250" t="-134091" r="-238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1434309" y="374103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em que: </a:t>
            </a:r>
          </a:p>
        </p:txBody>
      </p:sp>
    </p:spTree>
    <p:extLst>
      <p:ext uri="{BB962C8B-B14F-4D97-AF65-F5344CB8AC3E}">
        <p14:creationId xmlns:p14="http://schemas.microsoft.com/office/powerpoint/2010/main" val="27051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333926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341872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327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bg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  <m:sup>
                        <m:r>
                          <a:rPr lang="pt-BR" sz="16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5.08984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  <a:blipFill rotWithShape="1">
                <a:blip r:embed="rId3"/>
                <a:stretch>
                  <a:fillRect r="-1794" b="-20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459269" y="4563554"/>
                <a:ext cx="1617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𝜼</m:t>
                    </m:r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pt-BR" sz="16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pt-BR" sz="16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0.81717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69" y="4563554"/>
                <a:ext cx="161755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1509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bg1"/>
                    </a:solidFill>
                  </a:rPr>
                  <a:t> 3.6875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5" name="Conector angulado 14"/>
          <p:cNvCxnSpPr>
            <a:stCxn id="13" idx="2"/>
            <a:endCxn id="12" idx="0"/>
          </p:cNvCxnSpPr>
          <p:nvPr/>
        </p:nvCxnSpPr>
        <p:spPr>
          <a:xfrm rot="10800000" flipV="1">
            <a:off x="1094409" y="2630757"/>
            <a:ext cx="1789761" cy="3664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8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9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  <a:blipFill rotWithShape="1">
                <a:blip r:embed="rId12"/>
                <a:stretch>
                  <a:fillRect l="-6250" t="-134091" r="-238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1434309" y="374103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em que: </a:t>
            </a:r>
          </a:p>
        </p:txBody>
      </p:sp>
    </p:spTree>
    <p:extLst>
      <p:ext uri="{BB962C8B-B14F-4D97-AF65-F5344CB8AC3E}">
        <p14:creationId xmlns:p14="http://schemas.microsoft.com/office/powerpoint/2010/main" val="3854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0018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631001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631001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758171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512166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543744" y="2859782"/>
            <a:ext cx="18002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16145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38071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38071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618070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543744" y="2859782"/>
            <a:ext cx="18002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702863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3212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080071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080071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369656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5978145" y="3651870"/>
            <a:ext cx="615874" cy="686917"/>
            <a:chOff x="4069155" y="3651870"/>
            <a:chExt cx="615874" cy="686917"/>
          </a:xfrm>
        </p:grpSpPr>
        <p:cxnSp>
          <p:nvCxnSpPr>
            <p:cNvPr id="14" name="Conector de seta reta 13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 rot="-27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0.9065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302463" y="3651870"/>
            <a:ext cx="615874" cy="686917"/>
            <a:chOff x="4069155" y="3651870"/>
            <a:chExt cx="615874" cy="686917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2.8763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626781" y="3651870"/>
            <a:ext cx="615874" cy="686917"/>
            <a:chOff x="4069155" y="3651870"/>
            <a:chExt cx="615874" cy="686917"/>
          </a:xfrm>
        </p:grpSpPr>
        <p:cxnSp>
          <p:nvCxnSpPr>
            <p:cNvPr id="20" name="Conector de seta reta 19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3.2830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951099" y="3651870"/>
            <a:ext cx="615874" cy="686917"/>
            <a:chOff x="4069155" y="3651870"/>
            <a:chExt cx="615874" cy="686917"/>
          </a:xfrm>
        </p:grpSpPr>
        <p:cxnSp>
          <p:nvCxnSpPr>
            <p:cNvPr id="23" name="Conector de seta reta 22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4.1592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275417" y="3651870"/>
            <a:ext cx="615874" cy="686917"/>
            <a:chOff x="4069155" y="3651870"/>
            <a:chExt cx="615874" cy="686917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4.1592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599735" y="3651870"/>
            <a:ext cx="615874" cy="686917"/>
            <a:chOff x="4069155" y="3651870"/>
            <a:chExt cx="615874" cy="686917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3.3443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7924050" y="3651870"/>
            <a:ext cx="615874" cy="686917"/>
            <a:chOff x="4069155" y="3651870"/>
            <a:chExt cx="615874" cy="686917"/>
          </a:xfrm>
        </p:grpSpPr>
        <p:cxnSp>
          <p:nvCxnSpPr>
            <p:cNvPr id="32" name="Conector de seta reta 31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1.5675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  <m:sup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4482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2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58505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131352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131352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bg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bg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bg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47182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70726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5978145" y="3651870"/>
            <a:ext cx="615874" cy="686917"/>
            <a:chOff x="4069155" y="3651870"/>
            <a:chExt cx="615874" cy="686917"/>
          </a:xfrm>
        </p:grpSpPr>
        <p:cxnSp>
          <p:nvCxnSpPr>
            <p:cNvPr id="14" name="Conector de seta reta 13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 rot="-27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0.9065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302463" y="3651870"/>
            <a:ext cx="615874" cy="686917"/>
            <a:chOff x="4069155" y="3651870"/>
            <a:chExt cx="615874" cy="686917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2.8763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626781" y="3651870"/>
            <a:ext cx="615874" cy="686917"/>
            <a:chOff x="4069155" y="3651870"/>
            <a:chExt cx="615874" cy="686917"/>
          </a:xfrm>
        </p:grpSpPr>
        <p:cxnSp>
          <p:nvCxnSpPr>
            <p:cNvPr id="20" name="Conector de seta reta 19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3.2830</a:t>
              </a:r>
            </a:p>
          </p:txBody>
        </p:sp>
      </p:grpSp>
      <p:cxnSp>
        <p:nvCxnSpPr>
          <p:cNvPr id="23" name="Conector de seta reta 22"/>
          <p:cNvCxnSpPr/>
          <p:nvPr/>
        </p:nvCxnSpPr>
        <p:spPr>
          <a:xfrm flipV="1">
            <a:off x="7381936" y="3651870"/>
            <a:ext cx="0" cy="3600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 rot="18900000">
            <a:off x="6951099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4.1592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7706254" y="3651870"/>
            <a:ext cx="0" cy="3600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 rot="18900000">
            <a:off x="7275417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4.1592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7599735" y="3651870"/>
            <a:ext cx="615874" cy="686917"/>
            <a:chOff x="4069155" y="3651870"/>
            <a:chExt cx="615874" cy="686917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3.3443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7924050" y="3651870"/>
            <a:ext cx="615874" cy="686917"/>
            <a:chOff x="4069155" y="3651870"/>
            <a:chExt cx="615874" cy="686917"/>
          </a:xfrm>
        </p:grpSpPr>
        <p:cxnSp>
          <p:nvCxnSpPr>
            <p:cNvPr id="32" name="Conector de seta reta 31"/>
            <p:cNvCxnSpPr/>
            <p:nvPr/>
          </p:nvCxnSpPr>
          <p:spPr>
            <a:xfrm flipV="1">
              <a:off x="4499992" y="3651870"/>
              <a:ext cx="0" cy="360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/>
            <p:cNvSpPr/>
            <p:nvPr/>
          </p:nvSpPr>
          <p:spPr>
            <a:xfrm rot="18900000">
              <a:off x="4069155" y="4061788"/>
              <a:ext cx="615874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1.5675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  <m:sup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8" idx="0"/>
          </p:cNvCxnSpPr>
          <p:nvPr/>
        </p:nvCxnSpPr>
        <p:spPr>
          <a:xfrm flipV="1">
            <a:off x="7544095" y="3651870"/>
            <a:ext cx="0" cy="163068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7426054" y="3814938"/>
                <a:ext cx="236082" cy="276999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1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200" b="1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54" y="3814938"/>
                <a:ext cx="236082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Limiarização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6012160" cy="4408014"/>
          </a:xfrm>
        </p:spPr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de imagens </a:t>
            </a:r>
          </a:p>
          <a:p>
            <a:pPr lvl="1"/>
            <a:r>
              <a:rPr lang="pt-BR" dirty="0" smtClean="0"/>
              <a:t>Posição </a:t>
            </a:r>
            <a:r>
              <a:rPr lang="pt-BR" dirty="0"/>
              <a:t>central nas aplicações de segmentação de imagens</a:t>
            </a:r>
          </a:p>
          <a:p>
            <a:pPr lvl="1"/>
            <a:r>
              <a:rPr lang="pt-BR" dirty="0"/>
              <a:t>Facilidade de implementação</a:t>
            </a:r>
          </a:p>
          <a:p>
            <a:pPr lvl="1"/>
            <a:r>
              <a:rPr lang="pt-BR" dirty="0"/>
              <a:t>Velocidade computacional</a:t>
            </a:r>
          </a:p>
          <a:p>
            <a:endParaRPr lang="pt-BR" dirty="0" smtClean="0"/>
          </a:p>
          <a:p>
            <a:r>
              <a:rPr lang="pt-BR" sz="2000" dirty="0" err="1"/>
              <a:t>Limiarização</a:t>
            </a:r>
            <a:r>
              <a:rPr lang="pt-BR" sz="2000" dirty="0"/>
              <a:t> global:</a:t>
            </a:r>
          </a:p>
          <a:p>
            <a:pPr lvl="1"/>
            <a:r>
              <a:rPr lang="pt-BR" sz="2000" dirty="0" smtClean="0"/>
              <a:t>T </a:t>
            </a:r>
            <a:r>
              <a:rPr lang="pt-BR" sz="2000" dirty="0"/>
              <a:t>é uma constante aplicável a uma imagem inteira.</a:t>
            </a:r>
          </a:p>
          <a:p>
            <a:pPr lvl="5"/>
            <a:endParaRPr lang="pt-BR" sz="1600" dirty="0"/>
          </a:p>
          <a:p>
            <a:r>
              <a:rPr lang="pt-BR" sz="2000" dirty="0" err="1"/>
              <a:t>Limiarização</a:t>
            </a:r>
            <a:r>
              <a:rPr lang="pt-BR" sz="2000" dirty="0"/>
              <a:t> local (variável ou regional):</a:t>
            </a:r>
          </a:p>
          <a:p>
            <a:pPr lvl="1"/>
            <a:r>
              <a:rPr lang="pt-BR" sz="2000" dirty="0" smtClean="0"/>
              <a:t>T </a:t>
            </a:r>
            <a:r>
              <a:rPr lang="pt-BR" sz="2000" dirty="0"/>
              <a:t>muda ao longo da imagem.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11322"/>
              </p:ext>
            </p:extLst>
          </p:nvPr>
        </p:nvGraphicFramePr>
        <p:xfrm>
          <a:off x="5868144" y="1700758"/>
          <a:ext cx="29159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</a:tblGrid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riângulo isósceles 8"/>
          <p:cNvSpPr/>
          <p:nvPr/>
        </p:nvSpPr>
        <p:spPr>
          <a:xfrm rot="5400000" flipH="1">
            <a:off x="8770516" y="4205951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 rot="10800000" flipH="1" flipV="1">
            <a:off x="5967420" y="1579286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05174" y="4515966"/>
            <a:ext cx="148216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pt-BR" sz="1600" i="1" dirty="0">
              <a:solidFill>
                <a:schemeClr val="bg1"/>
              </a:solidFill>
            </a:endParaRPr>
          </a:p>
        </p:txBody>
      </p:sp>
      <p:cxnSp>
        <p:nvCxnSpPr>
          <p:cNvPr id="13" name="Conector de seta reta 12"/>
          <p:cNvCxnSpPr>
            <a:stCxn id="11" idx="0"/>
          </p:cNvCxnSpPr>
          <p:nvPr/>
        </p:nvCxnSpPr>
        <p:spPr>
          <a:xfrm flipV="1">
            <a:off x="7679282" y="4259952"/>
            <a:ext cx="0" cy="25601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963352" y="975783"/>
                <a:ext cx="2648353" cy="51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&amp;0,  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52" y="975783"/>
                <a:ext cx="2648353" cy="515847"/>
              </a:xfrm>
              <a:prstGeom prst="rect">
                <a:avLst/>
              </a:prstGeom>
              <a:blipFill rotWithShape="1">
                <a:blip r:embed="rId2"/>
                <a:stretch>
                  <a:fillRect t="-152941" b="-2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Selecionar uma estimativa inicial para o limiar global, 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Segmentar a imagem usando T:</a:t>
                </a:r>
                <a:endParaRPr lang="pt-BR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𝑇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)≤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Isso dará origem a dois grupos de pixels: </a:t>
                </a:r>
              </a:p>
              <a:p>
                <a:pPr lvl="2"/>
                <a:r>
                  <a:rPr lang="pt-BR" dirty="0"/>
                  <a:t>G</a:t>
                </a:r>
                <a:r>
                  <a:rPr lang="pt-BR" baseline="-25000" dirty="0"/>
                  <a:t>1</a:t>
                </a:r>
                <a:r>
                  <a:rPr lang="pt-BR" dirty="0"/>
                  <a:t>, pixels com valores de intensidade &gt; T;</a:t>
                </a:r>
              </a:p>
              <a:p>
                <a:pPr lvl="2"/>
                <a:r>
                  <a:rPr lang="pt-BR" dirty="0"/>
                  <a:t>G</a:t>
                </a:r>
                <a:r>
                  <a:rPr lang="pt-BR" baseline="-25000" dirty="0"/>
                  <a:t>2</a:t>
                </a:r>
                <a:r>
                  <a:rPr lang="pt-BR" dirty="0"/>
                  <a:t>, pixels com valores ≤ T. 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/>
                  <a:t>Calcular os valores de intensidade média m</a:t>
                </a:r>
                <a:r>
                  <a:rPr lang="pt-BR" baseline="-25000" dirty="0"/>
                  <a:t>1</a:t>
                </a:r>
                <a:r>
                  <a:rPr lang="pt-BR" dirty="0"/>
                  <a:t> e m</a:t>
                </a:r>
                <a:r>
                  <a:rPr lang="pt-BR" baseline="-25000" dirty="0"/>
                  <a:t>2</a:t>
                </a:r>
                <a:r>
                  <a:rPr lang="pt-BR" dirty="0"/>
                  <a:t> para os pixels em G</a:t>
                </a:r>
                <a:r>
                  <a:rPr lang="pt-BR" baseline="-25000" dirty="0"/>
                  <a:t>1</a:t>
                </a:r>
                <a:r>
                  <a:rPr lang="pt-BR" dirty="0"/>
                  <a:t> e G</a:t>
                </a:r>
                <a:r>
                  <a:rPr lang="pt-BR" baseline="-25000" dirty="0"/>
                  <a:t>2</a:t>
                </a:r>
                <a:r>
                  <a:rPr lang="pt-BR" dirty="0"/>
                  <a:t> , respectivamente. 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/>
                  <a:t>Calcular um novo valor de limiar: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pt-BR" dirty="0"/>
                  <a:t>Repetir as etapas 2 a 4 até que a diferença entre os valores de T em iterações sucessivas seja menor que o parâmetro predefinido ∆T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33" t="-692" b="-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9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522838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2315"/>
              </p:ext>
            </p:extLst>
          </p:nvPr>
        </p:nvGraphicFramePr>
        <p:xfrm>
          <a:off x="220667" y="3003990"/>
          <a:ext cx="194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min(I) = 0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[2, 3, 6, 5, 3, 1, 1, 1, 6, 7, 6, 3, 5, 7, 3]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[0]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(2 + 3 + 6 + 5 + 3 + 1 + 1 + 1 + 6 + 7 + 6 + 3 + 5 + 7 + 3) / 15 </a:t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59 / 15 = 3.9333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 / 1 = 0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(3.9333 + 0) / 2 = 1.9667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= |1.9667 – 0| = 1.9667 &gt; ∆T, então nova iteração.</a:t>
            </a:r>
          </a:p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65684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1035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riângulo isósceles 24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6" name="Triângulo isósceles 25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1.9667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+ 3 + 6 + 5 + 3 + 6 + 7 + 6 + 3 + 5 + 7 + 3) / 12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56 / 12 = 4.6667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(1 + 1 + 1 + 0) / 4 = 3 / 4 = 0.75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(4.6667 + 0.75) / 2 = 2.7084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|2.7084 – 1.9667| = 0.7417 &gt; ∆T, então nova iteração.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48476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1035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riângulo isósceles 28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5" name="Triângulo isósceles 34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2,7084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2,7084| = 0.2462 &gt; ∆T, então nova iteração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48476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Imagem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81839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riângulo isósceles 17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4" name="Triângulo isósceles 23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isósceles 27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693898" y="4463006"/>
            <a:ext cx="147477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572953" y="4632919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56" name="Conector de seta reta 55"/>
          <p:cNvCxnSpPr>
            <a:stCxn id="25" idx="3"/>
            <a:endCxn id="29" idx="1"/>
          </p:cNvCxnSpPr>
          <p:nvPr/>
        </p:nvCxnSpPr>
        <p:spPr>
          <a:xfrm>
            <a:off x="5610341" y="4601506"/>
            <a:ext cx="83557" cy="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36965</TotalTime>
  <Words>3721</Words>
  <Application>Microsoft Office PowerPoint</Application>
  <PresentationFormat>Apresentação na tela (16:9)</PresentationFormat>
  <Paragraphs>1288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Aula 09 – Segmentação de imagens II</vt:lpstr>
      <vt:lpstr>Roteiro</vt:lpstr>
      <vt:lpstr>Limiarização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327</cp:revision>
  <dcterms:created xsi:type="dcterms:W3CDTF">2020-06-26T12:40:46Z</dcterms:created>
  <dcterms:modified xsi:type="dcterms:W3CDTF">2022-07-29T22:31:19Z</dcterms:modified>
</cp:coreProperties>
</file>