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89" r:id="rId2"/>
    <p:sldId id="290" r:id="rId3"/>
    <p:sldId id="352" r:id="rId4"/>
    <p:sldId id="312" r:id="rId5"/>
    <p:sldId id="313" r:id="rId6"/>
    <p:sldId id="324" r:id="rId7"/>
    <p:sldId id="353" r:id="rId8"/>
    <p:sldId id="315" r:id="rId9"/>
    <p:sldId id="317" r:id="rId10"/>
    <p:sldId id="318" r:id="rId11"/>
    <p:sldId id="327" r:id="rId12"/>
    <p:sldId id="319" r:id="rId13"/>
    <p:sldId id="325" r:id="rId14"/>
    <p:sldId id="330" r:id="rId15"/>
    <p:sldId id="328" r:id="rId16"/>
    <p:sldId id="326" r:id="rId17"/>
    <p:sldId id="332" r:id="rId18"/>
    <p:sldId id="321" r:id="rId19"/>
    <p:sldId id="358" r:id="rId20"/>
    <p:sldId id="359" r:id="rId21"/>
    <p:sldId id="360" r:id="rId22"/>
    <p:sldId id="361" r:id="rId23"/>
    <p:sldId id="362" r:id="rId24"/>
    <p:sldId id="364" r:id="rId25"/>
    <p:sldId id="363" r:id="rId26"/>
    <p:sldId id="322" r:id="rId27"/>
    <p:sldId id="354" r:id="rId28"/>
    <p:sldId id="334" r:id="rId29"/>
    <p:sldId id="335" r:id="rId30"/>
    <p:sldId id="342" r:id="rId31"/>
    <p:sldId id="343" r:id="rId32"/>
    <p:sldId id="347" r:id="rId33"/>
    <p:sldId id="350" r:id="rId34"/>
    <p:sldId id="351" r:id="rId35"/>
    <p:sldId id="355" r:id="rId36"/>
    <p:sldId id="337" r:id="rId37"/>
    <p:sldId id="338" r:id="rId38"/>
    <p:sldId id="344" r:id="rId39"/>
    <p:sldId id="345" r:id="rId40"/>
    <p:sldId id="346" r:id="rId41"/>
    <p:sldId id="348" r:id="rId42"/>
    <p:sldId id="349" r:id="rId43"/>
    <p:sldId id="356" r:id="rId44"/>
    <p:sldId id="340" r:id="rId45"/>
    <p:sldId id="357" r:id="rId46"/>
    <p:sldId id="365" r:id="rId47"/>
    <p:sldId id="341" r:id="rId48"/>
    <p:sldId id="288" r:id="rId49"/>
    <p:sldId id="366" r:id="rId50"/>
    <p:sldId id="311" r:id="rId5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F9910C"/>
    <a:srgbClr val="FE9611"/>
    <a:srgbClr val="C3A63B"/>
    <a:srgbClr val="791D1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1380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gia.pucpr.br/~facon/Books/2011WVCMinicurso2Morfo.pdf" TargetMode="External"/><Relationship Id="rId2" Type="http://schemas.openxmlformats.org/officeDocument/2006/relationships/hyperlink" Target="http://www.inf.ufsc.br/~visao/morfologi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11 </a:t>
            </a:r>
            <a:r>
              <a:rPr lang="pt-BR" dirty="0"/>
              <a:t>– </a:t>
            </a:r>
            <a:r>
              <a:rPr lang="pt-BR" dirty="0" smtClean="0"/>
              <a:t>Morfologia matemática 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reflexão de um conjunto </a:t>
                </a:r>
                <a:r>
                  <a:rPr lang="pt-BR" i="1" dirty="0"/>
                  <a:t>B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, é: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</m:e>
                      <m:e>
                        <m:r>
                          <a:rPr lang="pt-BR">
                            <a:latin typeface="Cambria Math"/>
                          </a:rPr>
                          <m:t>𝑤</m:t>
                        </m:r>
                        <m:r>
                          <a:rPr lang="pt-BR">
                            <a:latin typeface="Cambria Math"/>
                          </a:rPr>
                          <m:t>=−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, </m:t>
                        </m:r>
                        <m:r>
                          <a:rPr lang="pt-BR">
                            <a:latin typeface="Cambria Math"/>
                          </a:rPr>
                          <m:t>𝑝𝑎𝑟𝑎</m:t>
                        </m:r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∈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Se </a:t>
                </a:r>
                <a:r>
                  <a:rPr lang="pt-BR" i="1" dirty="0"/>
                  <a:t>B</a:t>
                </a:r>
                <a:r>
                  <a:rPr lang="pt-BR" dirty="0"/>
                  <a:t> é o conjunto de pixels que representa um objeto,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 é conjunto de pixels em </a:t>
                </a:r>
                <a:r>
                  <a:rPr lang="pt-BR" i="1" dirty="0"/>
                  <a:t>B</a:t>
                </a:r>
                <a:r>
                  <a:rPr lang="pt-BR" dirty="0"/>
                  <a:t> cujas coordenadas (</a:t>
                </a:r>
                <a:r>
                  <a:rPr lang="pt-BR" i="1" dirty="0"/>
                  <a:t>x, y</a:t>
                </a:r>
                <a:r>
                  <a:rPr lang="pt-BR" dirty="0"/>
                  <a:t>) foram substituídas pro (</a:t>
                </a:r>
                <a:r>
                  <a:rPr lang="pt-BR" i="1" dirty="0"/>
                  <a:t>-x, -y</a:t>
                </a:r>
                <a:r>
                  <a:rPr lang="pt-BR" dirty="0"/>
                  <a:t>).</a:t>
                </a:r>
              </a:p>
              <a:p>
                <a:pPr lvl="8"/>
                <a:endParaRPr lang="pt-BR" dirty="0"/>
              </a:p>
              <a:p>
                <a:r>
                  <a:rPr lang="pt-BR" dirty="0"/>
                  <a:t>A translação de um conjunto B no ponto (z</a:t>
                </a:r>
                <a:r>
                  <a:rPr lang="pt-BR" baseline="-25000" dirty="0"/>
                  <a:t>1</a:t>
                </a:r>
                <a:r>
                  <a:rPr lang="pt-BR" dirty="0"/>
                  <a:t>, z</a:t>
                </a:r>
                <a:r>
                  <a:rPr lang="pt-BR" baseline="-25000" dirty="0"/>
                  <a:t>2</a:t>
                </a:r>
                <a:r>
                  <a:rPr lang="pt-BR" dirty="0"/>
                  <a:t>), (B)</a:t>
                </a:r>
                <a:r>
                  <a:rPr lang="pt-BR" baseline="-25000" dirty="0"/>
                  <a:t>z</a:t>
                </a:r>
                <a:r>
                  <a:rPr lang="pt-BR" dirty="0"/>
                  <a:t>, é: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>
                            <a:latin typeface="Cambria Math"/>
                          </a:rPr>
                          <m:t>(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  <m:r>
                          <a:rPr lang="pt-BR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pt-BR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𝑐</m:t>
                        </m:r>
                      </m:e>
                      <m:e>
                        <m:r>
                          <a:rPr lang="pt-BR">
                            <a:latin typeface="Cambria Math"/>
                          </a:rPr>
                          <m:t>𝑐</m:t>
                        </m:r>
                        <m:r>
                          <a:rPr lang="pt-BR">
                            <a:latin typeface="Cambria Math"/>
                          </a:rPr>
                          <m:t>=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𝑧</m:t>
                        </m:r>
                        <m:r>
                          <a:rPr lang="pt-BR">
                            <a:latin typeface="Cambria Math"/>
                          </a:rPr>
                          <m:t>, </m:t>
                        </m:r>
                        <m:r>
                          <a:rPr lang="pt-BR">
                            <a:latin typeface="Cambria Math"/>
                          </a:rPr>
                          <m:t>𝑝𝑎𝑟𝑎</m:t>
                        </m:r>
                        <m:r>
                          <a:rPr lang="pt-BR">
                            <a:latin typeface="Cambria Math"/>
                          </a:rPr>
                          <m:t> </m:t>
                        </m:r>
                        <m:r>
                          <a:rPr lang="pt-BR">
                            <a:latin typeface="Cambria Math"/>
                          </a:rPr>
                          <m:t>𝑏</m:t>
                        </m:r>
                        <m:r>
                          <a:rPr lang="pt-BR">
                            <a:latin typeface="Cambria Math"/>
                          </a:rPr>
                          <m:t>∈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Se </a:t>
                </a:r>
                <a:r>
                  <a:rPr lang="pt-BR" i="1" dirty="0"/>
                  <a:t>B</a:t>
                </a:r>
                <a:r>
                  <a:rPr lang="pt-BR" dirty="0"/>
                  <a:t> é o conjunto de pixels que representa um objeto, </a:t>
                </a:r>
              </a:p>
              <a:p>
                <a:pPr lvl="2"/>
                <a:r>
                  <a:rPr lang="pt-BR" dirty="0"/>
                  <a:t>(</a:t>
                </a:r>
                <a:r>
                  <a:rPr lang="pt-BR" i="1" dirty="0"/>
                  <a:t>B</a:t>
                </a:r>
                <a:r>
                  <a:rPr lang="pt-BR" dirty="0"/>
                  <a:t>)</a:t>
                </a:r>
                <a:r>
                  <a:rPr lang="pt-BR" baseline="-25000" dirty="0"/>
                  <a:t>z</a:t>
                </a:r>
                <a:r>
                  <a:rPr lang="pt-BR" dirty="0"/>
                  <a:t> é o conjunto de pixels em </a:t>
                </a:r>
                <a:r>
                  <a:rPr lang="pt-BR" i="1" dirty="0"/>
                  <a:t>B</a:t>
                </a:r>
                <a:r>
                  <a:rPr lang="pt-BR" dirty="0"/>
                  <a:t> cujas coordenadas (</a:t>
                </a:r>
                <a:r>
                  <a:rPr lang="pt-BR" i="1" dirty="0"/>
                  <a:t>x, y</a:t>
                </a:r>
                <a:r>
                  <a:rPr lang="pt-BR" dirty="0"/>
                  <a:t>) foram substituídas por (</a:t>
                </a:r>
                <a:r>
                  <a:rPr lang="pt-BR" i="1" dirty="0"/>
                  <a:t>x+z</a:t>
                </a:r>
                <a:r>
                  <a:rPr lang="pt-BR" i="1" baseline="-25000" dirty="0"/>
                  <a:t>1</a:t>
                </a:r>
                <a:r>
                  <a:rPr lang="pt-BR" i="1" dirty="0"/>
                  <a:t>, y+z</a:t>
                </a:r>
                <a:r>
                  <a:rPr lang="pt-BR" i="1" baseline="-25000" dirty="0"/>
                  <a:t>2</a:t>
                </a:r>
                <a:r>
                  <a:rPr lang="pt-BR" dirty="0"/>
                  <a:t>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6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4" name="Arco 1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7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4" name="Arco 1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3841006" y="2325140"/>
            <a:ext cx="867742" cy="867742"/>
            <a:chOff x="1331840" y="1923851"/>
            <a:chExt cx="1080000" cy="1080000"/>
          </a:xfrm>
          <a:noFill/>
        </p:grpSpPr>
        <p:sp>
          <p:nvSpPr>
            <p:cNvPr id="19" name="Retângulo 1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/>
          <p:cNvGrpSpPr/>
          <p:nvPr/>
        </p:nvGrpSpPr>
        <p:grpSpPr>
          <a:xfrm flipH="1">
            <a:off x="2974545" y="2325140"/>
            <a:ext cx="867742" cy="867742"/>
            <a:chOff x="1331840" y="1923851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p:sp>
        <p:nvSpPr>
          <p:cNvPr id="53" name="Arco 52"/>
          <p:cNvSpPr/>
          <p:nvPr/>
        </p:nvSpPr>
        <p:spPr>
          <a:xfrm flipV="1">
            <a:off x="3407134" y="288926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4" name="Arco 1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/>
          <p:cNvGrpSpPr/>
          <p:nvPr/>
        </p:nvGrpSpPr>
        <p:grpSpPr>
          <a:xfrm flipH="1">
            <a:off x="2974545" y="2325140"/>
            <a:ext cx="867742" cy="867742"/>
            <a:chOff x="1331840" y="1923851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1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4" name="Arco 1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8" y="3189025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/>
          <p:cNvGrpSpPr/>
          <p:nvPr/>
        </p:nvGrpSpPr>
        <p:grpSpPr>
          <a:xfrm flipH="1">
            <a:off x="2974545" y="2325140"/>
            <a:ext cx="867742" cy="867742"/>
            <a:chOff x="1331840" y="1923851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p:sp>
        <p:nvSpPr>
          <p:cNvPr id="31" name="Arco 30"/>
          <p:cNvSpPr/>
          <p:nvPr/>
        </p:nvSpPr>
        <p:spPr>
          <a:xfrm rot="5400000" flipV="1">
            <a:off x="2494086" y="2055380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4" name="Arco 1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o 24"/>
          <p:cNvSpPr/>
          <p:nvPr/>
        </p:nvSpPr>
        <p:spPr>
          <a:xfrm rot="5400000" flipV="1">
            <a:off x="2494086" y="2055380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6865342" y="2338469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865342" y="2338469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 rot="10800000" flipH="1" flipV="1">
            <a:off x="6576095" y="2049200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 rot="10800000" flipH="1" flipV="1">
            <a:off x="6286848" y="2049200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 rot="10800000" flipH="1" flipV="1">
            <a:off x="6286848" y="1759952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5997600" y="1755893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997600" y="1466646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40" name="Arco 39"/>
          <p:cNvSpPr/>
          <p:nvPr/>
        </p:nvSpPr>
        <p:spPr>
          <a:xfrm rot="5400000" flipV="1">
            <a:off x="5518422" y="2068687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680127" y="1154821"/>
                <a:ext cx="396070" cy="376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127" y="1154821"/>
                <a:ext cx="396070" cy="376770"/>
              </a:xfrm>
              <a:prstGeom prst="rect">
                <a:avLst/>
              </a:prstGeom>
              <a:blipFill rotWithShape="1">
                <a:blip r:embed="rId3"/>
                <a:stretch>
                  <a:fillRect t="-1613" r="-10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/>
          <p:cNvGrpSpPr/>
          <p:nvPr/>
        </p:nvGrpSpPr>
        <p:grpSpPr>
          <a:xfrm flipH="1">
            <a:off x="2974545" y="2325140"/>
            <a:ext cx="867742" cy="867742"/>
            <a:chOff x="1331840" y="1923851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p:grpSp>
        <p:nvGrpSpPr>
          <p:cNvPr id="53" name="Grupo 52"/>
          <p:cNvGrpSpPr/>
          <p:nvPr/>
        </p:nvGrpSpPr>
        <p:grpSpPr>
          <a:xfrm flipH="1">
            <a:off x="5997597" y="2338727"/>
            <a:ext cx="867742" cy="867742"/>
            <a:chOff x="1331840" y="1923851"/>
            <a:chExt cx="1080000" cy="1080000"/>
          </a:xfrm>
          <a:noFill/>
        </p:grpSpPr>
        <p:sp>
          <p:nvSpPr>
            <p:cNvPr id="54" name="Retângulo 53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4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4" name="Arco 13"/>
          <p:cNvSpPr/>
          <p:nvPr/>
        </p:nvSpPr>
        <p:spPr>
          <a:xfrm flipV="1">
            <a:off x="401886" y="3001084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832422" y="243698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832422" y="243698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832422" y="2436960"/>
            <a:ext cx="867742" cy="867742"/>
            <a:chOff x="1331840" y="1923851"/>
            <a:chExt cx="1080000" cy="1080000"/>
          </a:xfrm>
          <a:noFill/>
        </p:grpSpPr>
        <p:sp>
          <p:nvSpPr>
            <p:cNvPr id="9" name="Retângulo 8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4" y="3300845"/>
                <a:ext cx="3960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/>
          <p:cNvCxnSpPr/>
          <p:nvPr/>
        </p:nvCxnSpPr>
        <p:spPr>
          <a:xfrm>
            <a:off x="3841006" y="2325162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841006" y="2325162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o 24"/>
          <p:cNvSpPr/>
          <p:nvPr/>
        </p:nvSpPr>
        <p:spPr>
          <a:xfrm rot="5400000" flipV="1">
            <a:off x="2494086" y="2055380"/>
            <a:ext cx="867739" cy="578512"/>
          </a:xfrm>
          <a:prstGeom prst="arc">
            <a:avLst>
              <a:gd name="adj1" fmla="val 10850369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>
            <a:off x="6865342" y="2338469"/>
            <a:ext cx="0" cy="1446236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865342" y="2338469"/>
            <a:ext cx="1446237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 rot="10800000" flipH="1" flipV="1">
            <a:off x="6576095" y="2049200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 rot="10800000" flipH="1" flipV="1">
            <a:off x="6286848" y="2049200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 rot="10800000" flipH="1" flipV="1">
            <a:off x="6286848" y="1759952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5997600" y="1755893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997600" y="1466646"/>
            <a:ext cx="289247" cy="2892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680127" y="1154821"/>
                <a:ext cx="396070" cy="376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127" y="1154821"/>
                <a:ext cx="396070" cy="376770"/>
              </a:xfrm>
              <a:prstGeom prst="rect">
                <a:avLst/>
              </a:prstGeom>
              <a:blipFill rotWithShape="1">
                <a:blip r:embed="rId3"/>
                <a:stretch>
                  <a:fillRect t="-1613" r="-10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/>
          <p:cNvGrpSpPr/>
          <p:nvPr/>
        </p:nvGrpSpPr>
        <p:grpSpPr>
          <a:xfrm flipH="1">
            <a:off x="2974545" y="2325140"/>
            <a:ext cx="867742" cy="867742"/>
            <a:chOff x="1331840" y="1923851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33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91840" y="192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1691840" y="228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051840" y="2283874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6</a:t>
              </a:r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051840" y="2643851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6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87421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Morfologia </a:t>
            </a:r>
            <a:r>
              <a:rPr lang="pt-BR" dirty="0" smtClean="0"/>
              <a:t>matemática</a:t>
            </a:r>
          </a:p>
          <a:p>
            <a:r>
              <a:rPr lang="pt-BR" dirty="0"/>
              <a:t>Operações básicas com </a:t>
            </a:r>
            <a:r>
              <a:rPr lang="pt-BR" dirty="0" smtClean="0"/>
              <a:t>conjuntos</a:t>
            </a:r>
          </a:p>
          <a:p>
            <a:r>
              <a:rPr lang="pt-BR" dirty="0" smtClean="0"/>
              <a:t>Erosão</a:t>
            </a:r>
          </a:p>
          <a:p>
            <a:r>
              <a:rPr lang="pt-BR" dirty="0" smtClean="0"/>
              <a:t>Dilatação</a:t>
            </a:r>
          </a:p>
          <a:p>
            <a:r>
              <a:rPr lang="pt-BR" dirty="0" smtClean="0"/>
              <a:t>Dualidade</a:t>
            </a:r>
          </a:p>
          <a:p>
            <a:r>
              <a:rPr lang="pt-BR" dirty="0"/>
              <a:t>Morfologia matemática em níveis de cinza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87421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87421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16446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87421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16446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87421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789179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53" name="Conector de seta reta 52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2787421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56" name="Retângulo 55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4905626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62" name="Conector de seta reta 61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5272624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65" name="Retângulo 64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16446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87421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789179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53" name="Conector de seta reta 52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2787421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56" name="Retângulo 55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blipFill rotWithShape="1">
                <a:blip r:embed="rId8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4" name="Grupo 33"/>
          <p:cNvGrpSpPr/>
          <p:nvPr/>
        </p:nvGrpSpPr>
        <p:grpSpPr>
          <a:xfrm>
            <a:off x="7022073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35" name="Conector de seta reta 34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7747553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38" name="Retângulo 37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7022073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71" name="Conector de seta reta 70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7747553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74" name="Retângulo 73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3" y="2415589"/>
                <a:ext cx="969881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022072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(1,3)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72" y="4461549"/>
                <a:ext cx="969881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/>
          <p:cNvGrpSpPr/>
          <p:nvPr/>
        </p:nvGrpSpPr>
        <p:grpSpPr>
          <a:xfrm>
            <a:off x="4905626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26" name="Conector de seta reta 25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/>
          <p:cNvGrpSpPr/>
          <p:nvPr/>
        </p:nvGrpSpPr>
        <p:grpSpPr>
          <a:xfrm>
            <a:off x="5272624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9" name="Retângulo 28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4905626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62" name="Conector de seta reta 61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5272624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65" name="Retângulo 64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6" y="2415589"/>
                <a:ext cx="969881" cy="396006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(1,2)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625" y="4461549"/>
                <a:ext cx="969881" cy="396006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316446" y="657106"/>
            <a:ext cx="2154529" cy="2154489"/>
            <a:chOff x="185023" y="669806"/>
            <a:chExt cx="2154529" cy="2154489"/>
          </a:xfrm>
          <a:noFill/>
        </p:grpSpPr>
        <p:grpSp>
          <p:nvGrpSpPr>
            <p:cNvPr id="7" name="Grupo 6"/>
            <p:cNvGrpSpPr/>
            <p:nvPr/>
          </p:nvGrpSpPr>
          <p:grpSpPr>
            <a:xfrm>
              <a:off x="539552" y="1024295"/>
              <a:ext cx="1800000" cy="1800000"/>
              <a:chOff x="1891939" y="2283918"/>
              <a:chExt cx="1800000" cy="1800000"/>
            </a:xfrm>
            <a:grpFill/>
          </p:grpSpPr>
          <p:cxnSp>
            <p:nvCxnSpPr>
              <p:cNvPr id="14" name="Conector de seta reta 13"/>
              <p:cNvCxnSpPr/>
              <p:nvPr/>
            </p:nvCxnSpPr>
            <p:spPr>
              <a:xfrm>
                <a:off x="1891939" y="2283918"/>
                <a:ext cx="0" cy="180000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>
                <a:off x="1891939" y="2283918"/>
                <a:ext cx="1800000" cy="0"/>
              </a:xfrm>
              <a:prstGeom prst="straightConnector1">
                <a:avLst/>
              </a:prstGeom>
              <a:grpFill/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185023" y="669806"/>
              <a:ext cx="1080000" cy="1080000"/>
              <a:chOff x="5580112" y="1564295"/>
              <a:chExt cx="1080000" cy="1080000"/>
            </a:xfrm>
            <a:grpFill/>
          </p:grpSpPr>
          <p:sp>
            <p:nvSpPr>
              <p:cNvPr id="9" name="Retângulo 8"/>
              <p:cNvSpPr/>
              <p:nvPr/>
            </p:nvSpPr>
            <p:spPr>
              <a:xfrm rot="10800000" flipH="1" flipV="1">
                <a:off x="6300112" y="2283918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0800000" flipH="1" flipV="1">
                <a:off x="5940112" y="228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0800000" flipH="1" flipV="1">
                <a:off x="594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5*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580112" y="192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580112" y="1564295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9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upo 42"/>
          <p:cNvGrpSpPr/>
          <p:nvPr/>
        </p:nvGrpSpPr>
        <p:grpSpPr>
          <a:xfrm>
            <a:off x="670975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44" name="Conector de seta reta 43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16446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47" name="Retângulo 46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5" y="2415589"/>
                <a:ext cx="969881" cy="396006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(1,0)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4" y="4461549"/>
                <a:ext cx="969881" cy="396006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2789179" y="1011595"/>
            <a:ext cx="1800000" cy="1800000"/>
            <a:chOff x="1891939" y="2283918"/>
            <a:chExt cx="1800000" cy="1800000"/>
          </a:xfrm>
          <a:noFill/>
        </p:grpSpPr>
        <p:cxnSp>
          <p:nvCxnSpPr>
            <p:cNvPr id="17" name="Conector de seta reta 16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2787421" y="657106"/>
            <a:ext cx="1080000" cy="1080000"/>
            <a:chOff x="5580112" y="1564295"/>
            <a:chExt cx="1080000" cy="1080000"/>
          </a:xfrm>
          <a:noFill/>
        </p:grpSpPr>
        <p:sp>
          <p:nvSpPr>
            <p:cNvPr id="20" name="Retângulo 19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789179" y="3057555"/>
            <a:ext cx="1800000" cy="1800000"/>
            <a:chOff x="1891939" y="2283918"/>
            <a:chExt cx="1800000" cy="1800000"/>
          </a:xfrm>
          <a:noFill/>
        </p:grpSpPr>
        <p:cxnSp>
          <p:nvCxnSpPr>
            <p:cNvPr id="53" name="Conector de seta reta 52"/>
            <p:cNvCxnSpPr/>
            <p:nvPr/>
          </p:nvCxnSpPr>
          <p:spPr>
            <a:xfrm>
              <a:off x="1891939" y="2283918"/>
              <a:ext cx="0" cy="180000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1891939" y="2283918"/>
              <a:ext cx="1800000" cy="0"/>
            </a:xfrm>
            <a:prstGeom prst="straightConnector1">
              <a:avLst/>
            </a:prstGeom>
            <a:grpFill/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2787421" y="3063066"/>
            <a:ext cx="1080000" cy="1080000"/>
            <a:chOff x="5580112" y="1564295"/>
            <a:chExt cx="1080000" cy="1080000"/>
          </a:xfrm>
          <a:noFill/>
        </p:grpSpPr>
        <p:sp>
          <p:nvSpPr>
            <p:cNvPr id="56" name="Retângulo 55"/>
            <p:cNvSpPr/>
            <p:nvPr/>
          </p:nvSpPr>
          <p:spPr>
            <a:xfrm rot="10800000" flipH="1" flipV="1">
              <a:off x="6300112" y="2283918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 rot="10800000" flipH="1" flipV="1">
              <a:off x="5940112" y="228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 rot="10800000" flipH="1" flipV="1">
              <a:off x="594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5*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580112" y="192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580112" y="1564295"/>
              <a:ext cx="36000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9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(0,1)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9" y="2415589"/>
                <a:ext cx="969881" cy="396006"/>
              </a:xfrm>
              <a:prstGeom prst="rect">
                <a:avLst/>
              </a:prstGeom>
              <a:blipFill rotWithShape="1">
                <a:blip r:embed="rId8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8" y="4461549"/>
                <a:ext cx="969881" cy="396006"/>
              </a:xfrm>
              <a:prstGeom prst="rect">
                <a:avLst/>
              </a:prstGeom>
              <a:blipFill rotWithShape="1">
                <a:blip r:embed="rId9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/>
          <p:nvPr/>
        </p:nvCxnSpPr>
        <p:spPr>
          <a:xfrm>
            <a:off x="0" y="14789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9144000" y="1631330"/>
            <a:ext cx="0" cy="2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estruturantes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Elemento estruturante (EE)</a:t>
            </a:r>
          </a:p>
          <a:p>
            <a:pPr lvl="1"/>
            <a:r>
              <a:rPr lang="pt-BR" smtClean="0"/>
              <a:t>Conjuntos pequenos ou sub-imagens usados para examinar uma imagem buscando propriedades de interesse.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86286" y="1995686"/>
            <a:ext cx="7971430" cy="1764000"/>
            <a:chOff x="586286" y="1959738"/>
            <a:chExt cx="7971430" cy="1764000"/>
          </a:xfrm>
        </p:grpSpPr>
        <p:graphicFrame>
          <p:nvGraphicFramePr>
            <p:cNvPr id="16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4703214"/>
                </p:ext>
              </p:extLst>
            </p:nvPr>
          </p:nvGraphicFramePr>
          <p:xfrm>
            <a:off x="586286" y="2463738"/>
            <a:ext cx="756000" cy="756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52000"/>
                  <a:gridCol w="252000"/>
                  <a:gridCol w="252000"/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9463839"/>
                </p:ext>
              </p:extLst>
            </p:nvPr>
          </p:nvGraphicFramePr>
          <p:xfrm>
            <a:off x="1928572" y="2463738"/>
            <a:ext cx="756000" cy="756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52000"/>
                  <a:gridCol w="252000"/>
                  <a:gridCol w="252000"/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8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3603364"/>
                </p:ext>
              </p:extLst>
            </p:nvPr>
          </p:nvGraphicFramePr>
          <p:xfrm>
            <a:off x="3270858" y="2211738"/>
            <a:ext cx="252000" cy="1260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52000"/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9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9629479"/>
                </p:ext>
              </p:extLst>
            </p:nvPr>
          </p:nvGraphicFramePr>
          <p:xfrm>
            <a:off x="4109144" y="1959738"/>
            <a:ext cx="1764000" cy="1764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52000"/>
                  <a:gridCol w="252000"/>
                  <a:gridCol w="252000"/>
                  <a:gridCol w="252000"/>
                  <a:gridCol w="252000"/>
                  <a:gridCol w="252000"/>
                  <a:gridCol w="252000"/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6583585"/>
                </p:ext>
              </p:extLst>
            </p:nvPr>
          </p:nvGraphicFramePr>
          <p:xfrm>
            <a:off x="6459430" y="2463738"/>
            <a:ext cx="756000" cy="756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52000"/>
                  <a:gridCol w="252000"/>
                  <a:gridCol w="252000"/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1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5443017"/>
                </p:ext>
              </p:extLst>
            </p:nvPr>
          </p:nvGraphicFramePr>
          <p:xfrm>
            <a:off x="7801716" y="2463738"/>
            <a:ext cx="756000" cy="756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52000"/>
                  <a:gridCol w="252000"/>
                  <a:gridCol w="252000"/>
                </a:tblGrid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252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400" b="0" dirty="0" smtClean="0">
                            <a:solidFill>
                              <a:schemeClr val="bg1"/>
                            </a:solidFill>
                          </a:rPr>
                          <a:t>0*</a:t>
                        </a:r>
                        <a:endParaRPr lang="pt-BR" sz="140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36000" marR="36000" marT="18000" marB="18000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2" name="CaixaDeTexto 21"/>
          <p:cNvSpPr txBox="1"/>
          <p:nvPr/>
        </p:nvSpPr>
        <p:spPr>
          <a:xfrm>
            <a:off x="0" y="4424794"/>
            <a:ext cx="914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1" dirty="0" smtClean="0">
                <a:solidFill>
                  <a:schemeClr val="bg1"/>
                </a:solidFill>
              </a:rPr>
              <a:t>O * indica o centro do elemento estruturante.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1" dirty="0" smtClean="0">
                <a:solidFill>
                  <a:schemeClr val="bg1"/>
                </a:solidFill>
              </a:rPr>
              <a:t>Quando omitido, o centro do EE corresponde ao centro da matriz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Erosão</a:t>
                </a:r>
                <a:r>
                  <a:rPr lang="pt-BR" dirty="0" smtClean="0"/>
                  <a:t> e </a:t>
                </a:r>
                <a:r>
                  <a:rPr lang="pt-BR" b="1" dirty="0" smtClean="0"/>
                  <a:t>dilatação</a:t>
                </a:r>
                <a:r>
                  <a:rPr lang="pt-BR" dirty="0" smtClean="0"/>
                  <a:t> são operações fundamentais da morfologia matemática.</a:t>
                </a:r>
              </a:p>
              <a:p>
                <a:pPr lvl="1"/>
                <a:r>
                  <a:rPr lang="pt-BR" dirty="0"/>
                  <a:t>Muitos dos algoritmos morfológicos são derivados dessas duas operações.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A erosão de um conjunto A por um EE B é: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A</m:t>
                    </m:r>
                    <m:r>
                      <a:rPr lang="pt-BR">
                        <a:latin typeface="Cambria Math"/>
                      </a:rPr>
                      <m:t>⊖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⊆</m:t>
                        </m:r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A erosão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conjunto de todos </a:t>
                </a:r>
                <a:r>
                  <a:rPr lang="pt-BR" i="1" dirty="0"/>
                  <a:t>z</a:t>
                </a:r>
                <a:r>
                  <a:rPr lang="pt-BR" dirty="0"/>
                  <a:t> de forma que </a:t>
                </a:r>
                <a:r>
                  <a:rPr lang="pt-BR" i="1" dirty="0"/>
                  <a:t>B</a:t>
                </a:r>
                <a:r>
                  <a:rPr lang="pt-BR" dirty="0"/>
                  <a:t> transladado por </a:t>
                </a:r>
                <a:r>
                  <a:rPr lang="pt-BR" i="1" dirty="0" smtClean="0"/>
                  <a:t>z</a:t>
                </a:r>
                <a:r>
                  <a:rPr lang="pt-BR" dirty="0" smtClean="0"/>
                  <a:t> </a:t>
                </a:r>
                <a:r>
                  <a:rPr lang="pt-BR" dirty="0"/>
                  <a:t>está contido em </a:t>
                </a:r>
                <a:r>
                  <a:rPr lang="pt-BR" i="1" dirty="0"/>
                  <a:t>A</a:t>
                </a:r>
                <a:r>
                  <a:rPr lang="pt-BR" dirty="0"/>
                  <a:t>.</a:t>
                </a:r>
              </a:p>
              <a:p>
                <a:pPr lvl="7"/>
                <a:endParaRPr lang="pt-BR" dirty="0"/>
              </a:p>
              <a:p>
                <a:r>
                  <a:rPr lang="pt-BR" dirty="0"/>
                  <a:t>Uma definição alternativa para o mesmo </a:t>
                </a:r>
                <a:r>
                  <a:rPr lang="pt-BR" dirty="0" smtClean="0"/>
                  <a:t>caso:</a:t>
                </a:r>
                <a:endParaRPr lang="pt-BR" dirty="0"/>
              </a:p>
              <a:p>
                <a:pPr lvl="1"/>
                <a:r>
                  <a:rPr lang="pt-BR" dirty="0"/>
                  <a:t>Dizer que </a:t>
                </a:r>
                <a:r>
                  <a:rPr lang="pt-BR" i="1" dirty="0"/>
                  <a:t>B</a:t>
                </a:r>
                <a:r>
                  <a:rPr lang="pt-BR" dirty="0"/>
                  <a:t> esta contido em </a:t>
                </a:r>
                <a:r>
                  <a:rPr lang="pt-BR" i="1" dirty="0"/>
                  <a:t>A</a:t>
                </a:r>
                <a:r>
                  <a:rPr lang="pt-BR" dirty="0"/>
                  <a:t> equivale a dizer que </a:t>
                </a:r>
                <a:r>
                  <a:rPr lang="pt-BR" i="1" dirty="0"/>
                  <a:t>B</a:t>
                </a:r>
                <a:r>
                  <a:rPr lang="pt-BR" dirty="0"/>
                  <a:t> não tem elementos comuns com o fundo.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A</m:t>
                    </m:r>
                    <m:r>
                      <a:rPr lang="pt-BR">
                        <a:latin typeface="Cambria Math"/>
                      </a:rPr>
                      <m:t>⊖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=∅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 r="-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6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99076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541625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2323527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143598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643557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501315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6342794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152822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278382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415346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123330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58348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817556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0066946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149304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042579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011028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893360" y="1860316"/>
            <a:ext cx="1782000" cy="1782000"/>
            <a:chOff x="95559" y="1209982"/>
            <a:chExt cx="1782000" cy="1782000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97962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864544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075897"/>
              </p:ext>
            </p:extLst>
          </p:nvPr>
        </p:nvGraphicFramePr>
        <p:xfrm>
          <a:off x="6696962" y="1665382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Erosão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⊖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207325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Conector de seta reta 22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17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8590339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545563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460693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3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</a:t>
                </a:r>
                <a:r>
                  <a:rPr lang="pt-BR" b="1" dirty="0"/>
                  <a:t>dilatação</a:t>
                </a:r>
                <a:r>
                  <a:rPr lang="pt-BR" dirty="0"/>
                  <a:t> de um conjunto A por um EE B é: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⊕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>
                                <a:latin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>
                            <a:latin typeface="Cambria Math"/>
                          </a:rPr>
                          <m:t>⋂</m:t>
                        </m:r>
                        <m:r>
                          <a:rPr lang="pt-BR">
                            <a:latin typeface="Cambria Math"/>
                          </a:rPr>
                          <m:t>𝐴</m:t>
                        </m:r>
                        <m:r>
                          <a:rPr lang="pt-BR">
                            <a:latin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pPr lvl="5"/>
                <a:endParaRPr lang="pt-BR" dirty="0"/>
              </a:p>
              <a:p>
                <a:r>
                  <a:rPr lang="pt-BR" dirty="0"/>
                  <a:t>Primeiramente, realiza-se a reflexão de </a:t>
                </a:r>
                <a:r>
                  <a:rPr lang="pt-BR" i="1" dirty="0"/>
                  <a:t>B</a:t>
                </a:r>
                <a:r>
                  <a:rPr lang="pt-BR" dirty="0"/>
                  <a:t> em torno de sua origem.</a:t>
                </a:r>
              </a:p>
              <a:p>
                <a:pPr lvl="1"/>
                <a:r>
                  <a:rPr lang="pt-BR" dirty="0"/>
                  <a:t>A dilatação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conjunto de todos os deslocamentos </a:t>
                </a:r>
                <a:r>
                  <a:rPr lang="pt-BR" i="1" dirty="0"/>
                  <a:t>z</a:t>
                </a:r>
                <a:r>
                  <a:rPr lang="pt-BR" dirty="0"/>
                  <a:t>, de forma 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BR" dirty="0"/>
                  <a:t> (reflexão de </a:t>
                </a:r>
                <a:r>
                  <a:rPr lang="pt-BR" i="1" dirty="0"/>
                  <a:t>B</a:t>
                </a:r>
                <a:r>
                  <a:rPr lang="pt-BR" dirty="0"/>
                  <a:t>) e </a:t>
                </a:r>
                <a:r>
                  <a:rPr lang="pt-BR" i="1" dirty="0"/>
                  <a:t>A</a:t>
                </a:r>
                <a:r>
                  <a:rPr lang="pt-BR" dirty="0"/>
                  <a:t> se sobreponham em pelo menos um elemento.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Uma definição alternativa para o mesmo caso: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⊕</m:t>
                    </m:r>
                    <m:r>
                      <a:rPr lang="pt-BR">
                        <a:latin typeface="Cambria Math"/>
                      </a:rPr>
                      <m:t>𝐵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𝑧</m:t>
                        </m:r>
                      </m: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pt-BR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pt-BR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⋂</m:t>
                            </m:r>
                            <m:r>
                              <a:rPr lang="pt-BR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⊆</m:t>
                        </m:r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0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518701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18862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4447151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78123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787993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6204786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253107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975128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209647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4012499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543779"/>
              </p:ext>
            </p:extLst>
          </p:nvPr>
        </p:nvGraphicFramePr>
        <p:xfrm>
          <a:off x="2915680" y="2128250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519847"/>
              </p:ext>
            </p:extLst>
          </p:nvPr>
        </p:nvGraphicFramePr>
        <p:xfrm>
          <a:off x="4248321" y="1755763"/>
          <a:ext cx="1980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da morfologia matemática é a teoria dos conjuntos</a:t>
            </a:r>
          </a:p>
          <a:p>
            <a:pPr lvl="1"/>
            <a:r>
              <a:rPr lang="pt-BR" dirty="0"/>
              <a:t>Os objetos em uma imagem são representados como conjuntos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conjunto de todos os pixels brancos (ou pretos, dependendo da convenção) em uma imagem binária é uma representação completa da imagem</a:t>
            </a:r>
          </a:p>
          <a:p>
            <a:endParaRPr lang="pt-BR" dirty="0"/>
          </a:p>
          <a:p>
            <a:r>
              <a:rPr lang="pt-BR" dirty="0"/>
              <a:t>Em imagens binárias esses conjuntos estão em Z</a:t>
            </a:r>
            <a:r>
              <a:rPr lang="pt-BR" baseline="30000" dirty="0"/>
              <a:t>2</a:t>
            </a:r>
          </a:p>
          <a:p>
            <a:pPr lvl="1"/>
            <a:r>
              <a:rPr lang="pt-BR" dirty="0"/>
              <a:t>Cada elemento do conjunto é um vetor bidimensional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dimensão corresponde às coordenadas (x, y) de um pixel branco da imagem</a:t>
            </a:r>
          </a:p>
          <a:p>
            <a:endParaRPr lang="pt-BR" dirty="0"/>
          </a:p>
          <a:p>
            <a:r>
              <a:rPr lang="pt-BR" dirty="0"/>
              <a:t>As imagens em níveis de cinza podem ser representadas como conjuntos em Z</a:t>
            </a:r>
            <a:r>
              <a:rPr lang="pt-BR" baseline="30000" dirty="0"/>
              <a:t>3</a:t>
            </a:r>
          </a:p>
          <a:p>
            <a:pPr lvl="1"/>
            <a:r>
              <a:rPr lang="pt-BR" dirty="0"/>
              <a:t>Dois componentes de cada elemento referem-se às coordenadas do pixel</a:t>
            </a:r>
          </a:p>
          <a:p>
            <a:pPr lvl="1"/>
            <a:r>
              <a:rPr lang="pt-BR" dirty="0"/>
              <a:t>O terceiro corresponde ao seu valor discreto de </a:t>
            </a:r>
            <a:r>
              <a:rPr lang="pt-BR" dirty="0" smtClean="0"/>
              <a:t>intensidade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4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106989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099398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6342757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436129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442432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858641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8186803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774416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Dilatação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𝐴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⊕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⋂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≠∅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753468"/>
              </p:ext>
            </p:extLst>
          </p:nvPr>
        </p:nvGraphicFramePr>
        <p:xfrm>
          <a:off x="4446321" y="1556018"/>
          <a:ext cx="1584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053249"/>
              </p:ext>
            </p:extLst>
          </p:nvPr>
        </p:nvGraphicFramePr>
        <p:xfrm>
          <a:off x="468641" y="1665350"/>
          <a:ext cx="1782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  <a:gridCol w="198000"/>
              </a:tblGrid>
              <a:tr h="198000">
                <a:tc>
                  <a:txBody>
                    <a:bodyPr/>
                    <a:lstStyle/>
                    <a:p>
                      <a:pPr algn="ctr"/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05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05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/>
          <p:nvPr/>
        </p:nvCxnSpPr>
        <p:spPr>
          <a:xfrm>
            <a:off x="665039" y="1860284"/>
            <a:ext cx="1782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65039" y="1860284"/>
            <a:ext cx="0" cy="178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9898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A</a:t>
            </a:r>
            <a:endParaRPr lang="pt-BR" i="1" dirty="0">
              <a:solidFill>
                <a:schemeClr val="bg1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6696962" y="1665382"/>
            <a:ext cx="1978398" cy="1976934"/>
            <a:chOff x="-100839" y="1015048"/>
            <a:chExt cx="1978398" cy="1976934"/>
          </a:xfrm>
        </p:grpSpPr>
        <p:graphicFrame>
          <p:nvGraphicFramePr>
            <p:cNvPr id="30" name="Espaço Reservado para Conteúdo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2620734"/>
                </p:ext>
              </p:extLst>
            </p:nvPr>
          </p:nvGraphicFramePr>
          <p:xfrm>
            <a:off x="-100839" y="1015048"/>
            <a:ext cx="1782000" cy="1782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  <a:gridCol w="198000"/>
                </a:tblGrid>
                <a:tr h="198000">
                  <a:tc>
                    <a:txBody>
                      <a:bodyPr/>
                      <a:lstStyle/>
                      <a:p>
                        <a:pPr algn="ctr"/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198000"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i="1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pt-BR" sz="1050" b="0" i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pt-BR" sz="105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1050" b="0" dirty="0" smtClean="0">
                            <a:solidFill>
                              <a:schemeClr val="bg1"/>
                            </a:solidFill>
                          </a:rPr>
                          <a:t>0</a:t>
                        </a:r>
                        <a:endParaRPr lang="pt-BR" sz="1050" b="0" dirty="0">
                          <a:solidFill>
                            <a:schemeClr val="bg1"/>
                          </a:solidFill>
                        </a:endParaRPr>
                      </a:p>
                    </a:txBody>
                    <a:tcPr marL="18000" marR="18000" marT="18000" marB="18000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31" name="Conector de seta reta 30"/>
            <p:cNvCxnSpPr/>
            <p:nvPr/>
          </p:nvCxnSpPr>
          <p:spPr>
            <a:xfrm>
              <a:off x="95559" y="1209982"/>
              <a:ext cx="17820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95559" y="1209982"/>
              <a:ext cx="0" cy="1782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pt-BR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080" y="3456844"/>
                <a:ext cx="8721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06734"/>
              </p:ext>
            </p:extLst>
          </p:nvPr>
        </p:nvGraphicFramePr>
        <p:xfrm>
          <a:off x="3203680" y="1836430"/>
          <a:ext cx="288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188822" y="345684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B</a:t>
            </a:r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914400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0" y="2241707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dilatação e a erosão são operações duais:</a:t>
                </a:r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  <m:r>
                          <a:rPr lang="pt-BR">
                            <a:latin typeface="Cambria Math"/>
                          </a:rPr>
                          <m:t>⊝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⊕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  <m:r>
                          <a:rPr lang="pt-BR">
                            <a:latin typeface="Cambria Math"/>
                          </a:rPr>
                          <m:t>⊕</m:t>
                        </m:r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⊝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2"/>
                <a:endParaRPr lang="pt-BR" dirty="0"/>
              </a:p>
              <a:p>
                <a:pPr lvl="1"/>
                <a:r>
                  <a:rPr lang="pt-BR" dirty="0"/>
                  <a:t>A </a:t>
                </a:r>
                <a:r>
                  <a:rPr lang="pt-BR" b="1" dirty="0"/>
                  <a:t>erosão</a:t>
                </a:r>
                <a:r>
                  <a:rPr lang="pt-BR" dirty="0"/>
                  <a:t>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complemento da dilatação de Ac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A </a:t>
                </a:r>
                <a:r>
                  <a:rPr lang="pt-BR" b="1" dirty="0"/>
                  <a:t>dilatação</a:t>
                </a:r>
                <a:r>
                  <a:rPr lang="pt-BR" dirty="0"/>
                  <a:t> de </a:t>
                </a:r>
                <a:r>
                  <a:rPr lang="pt-BR" i="1" dirty="0"/>
                  <a:t>A</a:t>
                </a:r>
                <a:r>
                  <a:rPr lang="pt-BR" dirty="0"/>
                  <a:t> por </a:t>
                </a:r>
                <a:r>
                  <a:rPr lang="pt-BR" i="1" dirty="0"/>
                  <a:t>B</a:t>
                </a:r>
                <a:r>
                  <a:rPr lang="pt-BR" dirty="0"/>
                  <a:t> é o complemento da erosão de Ac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Quando o EE é simétrico pode-se obter a dilatação por meio da erosão do fundo da imagem.</a:t>
                </a:r>
              </a:p>
              <a:p>
                <a:pPr lvl="2"/>
                <a:r>
                  <a:rPr lang="pt-BR" dirty="0" smtClean="0"/>
                  <a:t>Assim </a:t>
                </a:r>
                <a:r>
                  <a:rPr lang="pt-BR" dirty="0"/>
                  <a:t>como, obter a erosão por meio da dilatação do fundo da imagem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6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 em níveis de cinza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 em níveis de cinza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Morfologia matemática em níveis de cinza usando decomposição por </a:t>
            </a:r>
            <a:r>
              <a:rPr lang="pt-BR" dirty="0" err="1" smtClean="0"/>
              <a:t>limiarização</a:t>
            </a:r>
            <a:r>
              <a:rPr lang="pt-B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Decompor a imagem de intensidade f(x, y) por </a:t>
            </a:r>
            <a:r>
              <a:rPr lang="pt-BR" dirty="0" err="1" smtClean="0"/>
              <a:t>limiarização</a:t>
            </a:r>
            <a:r>
              <a:rPr lang="pt-BR" dirty="0" smtClean="0"/>
              <a:t> em todos os possíveis níveis de cinza.</a:t>
            </a:r>
          </a:p>
          <a:p>
            <a:pPr lvl="2"/>
            <a:r>
              <a:rPr lang="pt-BR" dirty="0" smtClean="0"/>
              <a:t>Cada </a:t>
            </a:r>
            <a:r>
              <a:rPr lang="pt-BR" dirty="0" err="1" smtClean="0"/>
              <a:t>limiarização</a:t>
            </a:r>
            <a:r>
              <a:rPr lang="pt-BR" dirty="0" smtClean="0"/>
              <a:t> irá gerar uma imagem binária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Aplicar a operação morfológica sobre cada imagem binária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Reconstruir a imagem de saída g(x, y) “empilhando” as imagens binárias processadas.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9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Morfologia matemática em níveis de cinza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747468"/>
              </p:ext>
            </p:extLst>
          </p:nvPr>
        </p:nvGraphicFramePr>
        <p:xfrm>
          <a:off x="0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>
            <a:off x="225342" y="764903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7722" y="764903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782952"/>
              </p:ext>
            </p:extLst>
          </p:nvPr>
        </p:nvGraphicFramePr>
        <p:xfrm>
          <a:off x="2312886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2538228" y="764903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530608" y="764903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912125"/>
              </p:ext>
            </p:extLst>
          </p:nvPr>
        </p:nvGraphicFramePr>
        <p:xfrm>
          <a:off x="4625772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4851114" y="764903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843494" y="764903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565033"/>
              </p:ext>
            </p:extLst>
          </p:nvPr>
        </p:nvGraphicFramePr>
        <p:xfrm>
          <a:off x="6938658" y="541720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>
            <a:off x="7164000" y="764903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7156380" y="764903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93297"/>
              </p:ext>
            </p:extLst>
          </p:nvPr>
        </p:nvGraphicFramePr>
        <p:xfrm>
          <a:off x="0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25342" y="2931364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17722" y="2938984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140633"/>
              </p:ext>
            </p:extLst>
          </p:nvPr>
        </p:nvGraphicFramePr>
        <p:xfrm>
          <a:off x="2312886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Conector de seta reta 27"/>
          <p:cNvCxnSpPr/>
          <p:nvPr/>
        </p:nvCxnSpPr>
        <p:spPr>
          <a:xfrm>
            <a:off x="2538228" y="2931364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2530608" y="2938984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967796"/>
              </p:ext>
            </p:extLst>
          </p:nvPr>
        </p:nvGraphicFramePr>
        <p:xfrm>
          <a:off x="4625772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Conector de seta reta 31"/>
          <p:cNvCxnSpPr/>
          <p:nvPr/>
        </p:nvCxnSpPr>
        <p:spPr>
          <a:xfrm>
            <a:off x="4851114" y="2931364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843494" y="2938984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496800"/>
              </p:ext>
            </p:extLst>
          </p:nvPr>
        </p:nvGraphicFramePr>
        <p:xfrm>
          <a:off x="6938658" y="271580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" name="Conector de seta reta 35"/>
          <p:cNvCxnSpPr/>
          <p:nvPr/>
        </p:nvCxnSpPr>
        <p:spPr>
          <a:xfrm>
            <a:off x="7164000" y="2931364"/>
            <a:ext cx="19800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156380" y="2938984"/>
            <a:ext cx="0" cy="1980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259709" y="14586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585092" y="14586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892480" y="14586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953521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259709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5092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887878" y="36327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Aldo </a:t>
            </a:r>
            <a:r>
              <a:rPr lang="pt-BR" dirty="0"/>
              <a:t>von </a:t>
            </a:r>
            <a:r>
              <a:rPr lang="pt-BR" dirty="0" err="1"/>
              <a:t>Wangenheim</a:t>
            </a:r>
            <a:r>
              <a:rPr lang="pt-BR" dirty="0"/>
              <a:t>. </a:t>
            </a:r>
            <a:r>
              <a:rPr lang="pt-BR" b="1" dirty="0"/>
              <a:t>Morfologia Matemática</a:t>
            </a: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://www.inf.ufsc.br/~</a:t>
            </a:r>
            <a:r>
              <a:rPr lang="pt-BR" dirty="0" smtClean="0">
                <a:hlinkClick r:id="rId2"/>
              </a:rPr>
              <a:t>visao/morfologia.pdf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James </a:t>
            </a:r>
            <a:r>
              <a:rPr lang="pt-BR" dirty="0" err="1"/>
              <a:t>Facon</a:t>
            </a:r>
            <a:r>
              <a:rPr lang="pt-BR" dirty="0"/>
              <a:t>. </a:t>
            </a:r>
            <a:r>
              <a:rPr lang="pt-BR" b="1" dirty="0"/>
              <a:t>A Morfologia Matemática e suas Aplicações em Processamento de </a:t>
            </a:r>
            <a:r>
              <a:rPr lang="pt-BR" b="1" dirty="0" smtClean="0"/>
              <a:t>Imagens.</a:t>
            </a:r>
            <a:r>
              <a:rPr lang="pt-BR" dirty="0" smtClean="0"/>
              <a:t> Minicurso </a:t>
            </a:r>
            <a:r>
              <a:rPr lang="pt-BR" dirty="0"/>
              <a:t>– WVC 2011</a:t>
            </a:r>
          </a:p>
          <a:p>
            <a:pPr lvl="1"/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://www.ppgia.pucpr.br/~</a:t>
            </a:r>
            <a:r>
              <a:rPr lang="pt-BR" dirty="0" smtClean="0">
                <a:hlinkClick r:id="rId3"/>
              </a:rPr>
              <a:t>facon/Books/2011WVCMinicurso2Morfo.pdf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2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de imagem binária como 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25243"/>
              </p:ext>
            </p:extLst>
          </p:nvPr>
        </p:nvGraphicFramePr>
        <p:xfrm>
          <a:off x="936000" y="1395763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995936" y="1395763"/>
                <a:ext cx="4797406" cy="2266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0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= { (1, 1), (1, 2), (1, 3), (2, 2), (2, 3) }</a:t>
                </a:r>
              </a:p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= { (1, 5), (1, 6), (1, 7), (2, 7), (3, 6), (3, 7) }</a:t>
                </a:r>
              </a:p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= { (5, 5) }</a:t>
                </a:r>
              </a:p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= { (5, 1), (5, 2), (6, 1), (6, 2) }</a:t>
                </a:r>
              </a:p>
              <a:p>
                <a:endParaRPr lang="pt-BR" sz="1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/>
                        </a:rPr>
                        <m:t>,  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/>
                        </a:rPr>
                        <m:t>𝑝𝑎𝑟𝑎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/>
                        </a:rPr>
                        <m:t>𝑜𝑏𝑗𝑒𝑡𝑜𝑠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  <a:p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95763"/>
                <a:ext cx="4797406" cy="2266133"/>
              </a:xfrm>
              <a:prstGeom prst="rect">
                <a:avLst/>
              </a:prstGeom>
              <a:blipFill rotWithShape="1">
                <a:blip r:embed="rId2"/>
                <a:stretch>
                  <a:fillRect l="-763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/>
          <p:cNvCxnSpPr/>
          <p:nvPr/>
        </p:nvCxnSpPr>
        <p:spPr>
          <a:xfrm>
            <a:off x="9144000" y="995958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0" y="1059582"/>
            <a:ext cx="0" cy="3528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ângulo isósceles 10"/>
          <p:cNvSpPr/>
          <p:nvPr/>
        </p:nvSpPr>
        <p:spPr>
          <a:xfrm rot="5400000" flipH="1">
            <a:off x="3510000" y="161078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Triângulo isósceles 11"/>
          <p:cNvSpPr/>
          <p:nvPr/>
        </p:nvSpPr>
        <p:spPr>
          <a:xfrm rot="10800000" flipH="1">
            <a:off x="1134664" y="398776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Imagem de intensidade como 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099064"/>
              </p:ext>
            </p:extLst>
          </p:nvPr>
        </p:nvGraphicFramePr>
        <p:xfrm>
          <a:off x="936000" y="1395763"/>
          <a:ext cx="27000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</a:tblGrid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995936" y="1395763"/>
                <a:ext cx="5148064" cy="2045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pt-BR" sz="1600" dirty="0">
                    <a:solidFill>
                      <a:schemeClr val="bg1"/>
                    </a:solidFill>
                  </a:rPr>
                  <a:t> = { (1, 1, 1), (1, 2, 2), (1, 3, 1), (2, 2, 2), (2, 3, 3) }</a:t>
                </a:r>
              </a:p>
              <a:p>
                <a:r>
                  <a:rPr lang="pt-BR" sz="1600" dirty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pt-BR" sz="1600" dirty="0">
                    <a:solidFill>
                      <a:schemeClr val="bg1"/>
                    </a:solidFill>
                  </a:rPr>
                  <a:t> = { (1, 5, 5), (1, 6, 7), (1, 7, 5), (2, 7, 6), (3, 6, 4), (3, 7, 7) }</a:t>
                </a:r>
              </a:p>
              <a:p>
                <a:r>
                  <a:rPr lang="pt-BR" sz="1600" dirty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pt-BR" sz="1600" dirty="0">
                    <a:solidFill>
                      <a:schemeClr val="bg1"/>
                    </a:solidFill>
                  </a:rPr>
                  <a:t> = { (5, 5, 3) } </a:t>
                </a:r>
                <a:endParaRPr lang="pt-BR" sz="1600" dirty="0" smtClean="0">
                  <a:solidFill>
                    <a:schemeClr val="bg1"/>
                  </a:solidFill>
                </a:endParaRPr>
              </a:p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C</a:t>
                </a:r>
                <a:r>
                  <a:rPr lang="pt-BR" sz="1600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pt-BR" sz="1600" dirty="0">
                    <a:solidFill>
                      <a:schemeClr val="bg1"/>
                    </a:solidFill>
                  </a:rPr>
                  <a:t>= { (5, 1, 1), (5, 2, 2), (6, 1, 1), (6, 2, 3) </a:t>
                </a:r>
                <a:r>
                  <a:rPr lang="pt-BR" sz="1600" dirty="0" smtClean="0">
                    <a:solidFill>
                      <a:schemeClr val="bg1"/>
                    </a:solidFill>
                  </a:rPr>
                  <a:t>}</a:t>
                </a:r>
              </a:p>
              <a:p>
                <a:endParaRPr lang="pt-BR" sz="16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 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𝑝𝑎𝑟𝑎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𝑜𝑏𝑗𝑒𝑡𝑜𝑠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95763"/>
                <a:ext cx="5148064" cy="2045625"/>
              </a:xfrm>
              <a:prstGeom prst="rect">
                <a:avLst/>
              </a:prstGeom>
              <a:blipFill rotWithShape="1">
                <a:blip r:embed="rId2"/>
                <a:stretch>
                  <a:fillRect l="-711" t="-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/>
          <p:cNvCxnSpPr/>
          <p:nvPr/>
        </p:nvCxnSpPr>
        <p:spPr>
          <a:xfrm>
            <a:off x="9144000" y="995958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0" y="1059582"/>
            <a:ext cx="0" cy="3528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ângulo isósceles 10"/>
          <p:cNvSpPr/>
          <p:nvPr/>
        </p:nvSpPr>
        <p:spPr>
          <a:xfrm rot="5400000" flipH="1">
            <a:off x="3510000" y="161078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Triângulo isósceles 11"/>
          <p:cNvSpPr/>
          <p:nvPr/>
        </p:nvSpPr>
        <p:spPr>
          <a:xfrm rot="10800000" flipH="1">
            <a:off x="1134664" y="398776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Seja A um conjunto de pares ordenados de números reais</a:t>
                </a:r>
                <a:endParaRPr lang="pt-BR" dirty="0"/>
              </a:p>
              <a:p>
                <a:pPr lvl="1"/>
                <a:r>
                  <a:rPr lang="pt-BR" dirty="0"/>
                  <a:t>Se a=(a</a:t>
                </a:r>
                <a:r>
                  <a:rPr lang="pt-BR" baseline="-25000" dirty="0"/>
                  <a:t>1</a:t>
                </a:r>
                <a:r>
                  <a:rPr lang="pt-BR" dirty="0"/>
                  <a:t>, a</a:t>
                </a:r>
                <a:r>
                  <a:rPr lang="pt-BR" baseline="-25000" dirty="0"/>
                  <a:t>2</a:t>
                </a:r>
                <a:r>
                  <a:rPr lang="pt-BR" dirty="0"/>
                  <a:t>) for um elemento de A, temos: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𝑎</m:t>
                    </m:r>
                    <m:r>
                      <a:rPr lang="pt-BR" dirty="0">
                        <a:latin typeface="Cambria Math"/>
                      </a:rPr>
                      <m:t>∈</m:t>
                    </m:r>
                    <m:r>
                      <a:rPr lang="pt-BR" dirty="0">
                        <a:latin typeface="Cambria Math"/>
                      </a:rPr>
                      <m:t>𝐴</m:t>
                    </m:r>
                  </m:oMath>
                </a14:m>
                <a:r>
                  <a:rPr lang="pt-BR" dirty="0"/>
                  <a:t> (a é elemento de A)</a:t>
                </a:r>
              </a:p>
              <a:p>
                <a:pPr lvl="1"/>
                <a:r>
                  <a:rPr lang="pt-BR" dirty="0"/>
                  <a:t>Se a não for um elemento de 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dirty="0">
                        <a:latin typeface="Cambria Math"/>
                      </a:rPr>
                      <m:t>𝑎</m:t>
                    </m:r>
                    <m:r>
                      <a:rPr lang="pt-BR" dirty="0">
                        <a:latin typeface="Cambria Math"/>
                      </a:rPr>
                      <m:t>∉</m:t>
                    </m:r>
                    <m:r>
                      <a:rPr lang="pt-BR" dirty="0">
                        <a:latin typeface="Cambria Math"/>
                      </a:rPr>
                      <m:t>𝐴</m:t>
                    </m:r>
                  </m:oMath>
                </a14:m>
                <a:r>
                  <a:rPr lang="pt-BR" dirty="0"/>
                  <a:t> (a não é elemento de A)</a:t>
                </a:r>
              </a:p>
              <a:p>
                <a:pPr lvl="1"/>
                <a:r>
                  <a:rPr lang="pt-BR" dirty="0"/>
                  <a:t>Se um conjunto não contém elementos:</a:t>
                </a:r>
              </a:p>
              <a:p>
                <a:pPr lvl="2"/>
                <a:r>
                  <a:rPr lang="pt-BR" dirty="0"/>
                  <a:t>Conjunto vazio –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∅</m:t>
                    </m:r>
                  </m:oMath>
                </a14:m>
                <a:endParaRPr lang="pt-BR" dirty="0"/>
              </a:p>
              <a:p>
                <a:pPr lvl="7"/>
                <a:endParaRPr lang="pt-BR" dirty="0"/>
              </a:p>
              <a:p>
                <a:r>
                  <a:rPr lang="pt-BR" dirty="0"/>
                  <a:t>Um conjunto é especificado pelo conteúdo de duas chaves</a:t>
                </a:r>
              </a:p>
              <a:p>
                <a:pPr lvl="1"/>
                <a:r>
                  <a:rPr lang="pt-BR" dirty="0" smtClean="0"/>
                  <a:t>Ex.: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𝐶</m:t>
                    </m:r>
                    <m:r>
                      <a:rPr lang="pt-B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𝑤</m:t>
                        </m:r>
                        <m:r>
                          <a:rPr lang="pt-BR">
                            <a:latin typeface="Cambria Math"/>
                          </a:rPr>
                          <m:t>=−</m:t>
                        </m:r>
                        <m:r>
                          <a:rPr lang="pt-BR">
                            <a:latin typeface="Cambria Math"/>
                          </a:rPr>
                          <m:t>𝑑</m:t>
                        </m:r>
                        <m:r>
                          <a:rPr lang="pt-BR">
                            <a:latin typeface="Cambria Math"/>
                          </a:rPr>
                          <m:t>, </m:t>
                        </m:r>
                        <m:r>
                          <a:rPr lang="pt-BR">
                            <a:latin typeface="Cambria Math"/>
                          </a:rPr>
                          <m:t>𝑑</m:t>
                        </m:r>
                        <m:r>
                          <a:rPr lang="pt-BR">
                            <a:latin typeface="Cambria Math"/>
                          </a:rPr>
                          <m:t>∈</m:t>
                        </m:r>
                        <m:r>
                          <a:rPr lang="pt-BR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 é o conjunto dos elementos, w, tal que w é formado multiplicando cada um dos elementos do conjunto D por -1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Uma forma de utilizar conjuntos em processamento de imagens é:</a:t>
                </a:r>
              </a:p>
              <a:p>
                <a:pPr lvl="1"/>
                <a:r>
                  <a:rPr lang="pt-BR" dirty="0"/>
                  <a:t>Considerar os elementos do conjunto como as coordenadas dos pixels (pares ordenados de números inteiros)</a:t>
                </a:r>
              </a:p>
              <a:p>
                <a:pPr lvl="1"/>
                <a:r>
                  <a:rPr lang="pt-BR" dirty="0"/>
                  <a:t>Cada conjunto representa regiões (objetos) na </a:t>
                </a:r>
                <a:r>
                  <a:rPr lang="pt-BR" dirty="0" smtClean="0"/>
                  <a:t>imagem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67" t="-1383" b="-1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6300192" cy="44080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Se cada elemento de um conjunto A também é elemento de um conjunto B, então...</a:t>
                </a:r>
              </a:p>
              <a:p>
                <a:pPr lvl="1"/>
                <a:r>
                  <a:rPr lang="pt-BR" dirty="0"/>
                  <a:t>A é subconjunto de 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⊆</m:t>
                    </m:r>
                  </m:oMath>
                </a14:m>
                <a:r>
                  <a:rPr lang="pt-BR" dirty="0"/>
                  <a:t> B</a:t>
                </a:r>
              </a:p>
              <a:p>
                <a:pPr lvl="6"/>
                <a:endParaRPr lang="pt-BR" dirty="0"/>
              </a:p>
              <a:p>
                <a:r>
                  <a:rPr lang="pt-BR" dirty="0"/>
                  <a:t>A união dos conjuntos A e B é:</a:t>
                </a:r>
              </a:p>
              <a:p>
                <a:pPr lvl="1"/>
                <a:r>
                  <a:rPr lang="pt-BR" dirty="0"/>
                  <a:t>O conjunto dos elementos que pertencem ou ao conjunto A, ou ao B ou a ambos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𝐶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∪</m:t>
                    </m:r>
                    <m:r>
                      <a:rPr lang="pt-BR">
                        <a:latin typeface="Cambria Math"/>
                      </a:rPr>
                      <m:t>𝐵</m:t>
                    </m:r>
                  </m:oMath>
                </a14:m>
                <a:endParaRPr lang="pt-BR" dirty="0"/>
              </a:p>
              <a:p>
                <a:pPr lvl="5"/>
                <a:endParaRPr lang="pt-BR" dirty="0"/>
              </a:p>
              <a:p>
                <a:r>
                  <a:rPr lang="pt-BR" dirty="0"/>
                  <a:t>A intersecção de dois conjuntos A e B é:</a:t>
                </a:r>
              </a:p>
              <a:p>
                <a:pPr lvl="1"/>
                <a:r>
                  <a:rPr lang="pt-BR" dirty="0"/>
                  <a:t>O conjunto de elementos que pertencem a ambos os conjuntos</a:t>
                </a:r>
              </a:p>
              <a:p>
                <a:pPr lvl="1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𝐷</m:t>
                    </m:r>
                    <m:r>
                      <a:rPr lang="pt-BR">
                        <a:latin typeface="Cambria Math"/>
                      </a:rPr>
                      <m:t>=</m:t>
                    </m:r>
                    <m:r>
                      <a:rPr lang="pt-BR">
                        <a:latin typeface="Cambria Math"/>
                      </a:rPr>
                      <m:t>𝐴</m:t>
                    </m:r>
                    <m:r>
                      <a:rPr lang="pt-BR">
                        <a:latin typeface="Cambria Math"/>
                      </a:rPr>
                      <m:t>∩</m:t>
                    </m:r>
                    <m:r>
                      <a:rPr lang="pt-BR">
                        <a:latin typeface="Cambria Math"/>
                      </a:rPr>
                      <m:t>𝐵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6300192" cy="4408014"/>
              </a:xfrm>
              <a:blipFill rotWithShape="1">
                <a:blip r:embed="rId2"/>
                <a:stretch>
                  <a:fillRect l="-581" t="-1245" r="-1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7114928" y="1059582"/>
            <a:ext cx="1683456" cy="814576"/>
            <a:chOff x="4427984" y="1059582"/>
            <a:chExt cx="2232248" cy="1080120"/>
          </a:xfrm>
          <a:noFill/>
        </p:grpSpPr>
        <p:sp>
          <p:nvSpPr>
            <p:cNvPr id="12" name="Elipse 11"/>
            <p:cNvSpPr/>
            <p:nvPr/>
          </p:nvSpPr>
          <p:spPr>
            <a:xfrm>
              <a:off x="4427984" y="1059582"/>
              <a:ext cx="2232248" cy="108012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4580384" y="1257468"/>
              <a:ext cx="1503784" cy="69246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736237" y="1419031"/>
              <a:ext cx="421289" cy="4897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109704" y="1414977"/>
              <a:ext cx="410661" cy="4897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995955" y="2694232"/>
            <a:ext cx="1921402" cy="705966"/>
            <a:chOff x="6643067" y="2352959"/>
            <a:chExt cx="2196148" cy="806914"/>
          </a:xfrm>
        </p:grpSpPr>
        <p:sp>
          <p:nvSpPr>
            <p:cNvPr id="25" name="Elipse 24"/>
            <p:cNvSpPr/>
            <p:nvPr/>
          </p:nvSpPr>
          <p:spPr>
            <a:xfrm>
              <a:off x="6643067" y="2352959"/>
              <a:ext cx="1526169" cy="8069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7256543" y="2352959"/>
              <a:ext cx="1582672" cy="806914"/>
              <a:chOff x="7256543" y="2352959"/>
              <a:chExt cx="1582672" cy="806914"/>
            </a:xfrm>
          </p:grpSpPr>
          <p:sp>
            <p:nvSpPr>
              <p:cNvPr id="26" name="Elipse 25"/>
              <p:cNvSpPr/>
              <p:nvPr/>
            </p:nvSpPr>
            <p:spPr>
              <a:xfrm>
                <a:off x="7313046" y="2352959"/>
                <a:ext cx="1526169" cy="80691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Divisa 30"/>
              <p:cNvSpPr/>
              <p:nvPr/>
            </p:nvSpPr>
            <p:spPr>
              <a:xfrm rot="5400000">
                <a:off x="7584513" y="2474523"/>
                <a:ext cx="313257" cy="148069"/>
              </a:xfrm>
              <a:prstGeom prst="chevron">
                <a:avLst>
                  <a:gd name="adj" fmla="val 1101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Divisa 31"/>
              <p:cNvSpPr/>
              <p:nvPr/>
            </p:nvSpPr>
            <p:spPr>
              <a:xfrm rot="16200000" flipV="1">
                <a:off x="7584513" y="2891597"/>
                <a:ext cx="313257" cy="148069"/>
              </a:xfrm>
              <a:prstGeom prst="chevron">
                <a:avLst>
                  <a:gd name="adj" fmla="val 1101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7256543" y="2391929"/>
                <a:ext cx="410563" cy="7303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7815177" y="2391929"/>
                <a:ext cx="410563" cy="7303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7375429" y="2597235"/>
                <a:ext cx="731424" cy="422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𝐴∪𝐵</a:t>
                </a: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6917853" y="4074064"/>
            <a:ext cx="2077606" cy="848550"/>
            <a:chOff x="6539129" y="3729511"/>
            <a:chExt cx="2374688" cy="96988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129" y="3729511"/>
              <a:ext cx="2374688" cy="9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Retângulo 54"/>
            <p:cNvSpPr/>
            <p:nvPr/>
          </p:nvSpPr>
          <p:spPr>
            <a:xfrm>
              <a:off x="7342093" y="4003382"/>
              <a:ext cx="736919" cy="4221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𝐴∩𝐵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882846" y="2694232"/>
            <a:ext cx="1921402" cy="705966"/>
            <a:chOff x="3752430" y="2571750"/>
            <a:chExt cx="2547762" cy="936104"/>
          </a:xfrm>
        </p:grpSpPr>
        <p:grpSp>
          <p:nvGrpSpPr>
            <p:cNvPr id="16" name="Grupo 15"/>
            <p:cNvGrpSpPr/>
            <p:nvPr/>
          </p:nvGrpSpPr>
          <p:grpSpPr>
            <a:xfrm>
              <a:off x="3752430" y="2571750"/>
              <a:ext cx="2547762" cy="936104"/>
              <a:chOff x="4154794" y="2571750"/>
              <a:chExt cx="2547762" cy="936104"/>
            </a:xfrm>
            <a:noFill/>
          </p:grpSpPr>
          <p:sp>
            <p:nvSpPr>
              <p:cNvPr id="17" name="Elipse 16"/>
              <p:cNvSpPr/>
              <p:nvPr/>
            </p:nvSpPr>
            <p:spPr>
              <a:xfrm>
                <a:off x="4154794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4932040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CaixaDeTexto 18"/>
            <p:cNvSpPr txBox="1"/>
            <p:nvPr/>
          </p:nvSpPr>
          <p:spPr>
            <a:xfrm>
              <a:off x="3902963" y="2859192"/>
              <a:ext cx="421289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19979" y="2855137"/>
              <a:ext cx="410661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882846" y="4145356"/>
            <a:ext cx="1921402" cy="705966"/>
            <a:chOff x="3752430" y="2571750"/>
            <a:chExt cx="2547762" cy="936104"/>
          </a:xfrm>
        </p:grpSpPr>
        <p:grpSp>
          <p:nvGrpSpPr>
            <p:cNvPr id="63" name="Grupo 62"/>
            <p:cNvGrpSpPr/>
            <p:nvPr/>
          </p:nvGrpSpPr>
          <p:grpSpPr>
            <a:xfrm>
              <a:off x="3752430" y="2571750"/>
              <a:ext cx="2547762" cy="936104"/>
              <a:chOff x="4154794" y="2571750"/>
              <a:chExt cx="2547762" cy="936104"/>
            </a:xfrm>
            <a:noFill/>
          </p:grpSpPr>
          <p:sp>
            <p:nvSpPr>
              <p:cNvPr id="66" name="Elipse 65"/>
              <p:cNvSpPr/>
              <p:nvPr/>
            </p:nvSpPr>
            <p:spPr>
              <a:xfrm>
                <a:off x="4154794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4932040" y="2571750"/>
                <a:ext cx="1770516" cy="93610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CaixaDeTexto 63"/>
            <p:cNvSpPr txBox="1"/>
            <p:nvPr/>
          </p:nvSpPr>
          <p:spPr>
            <a:xfrm>
              <a:off x="3902963" y="2859192"/>
              <a:ext cx="421289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A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719979" y="2855137"/>
              <a:ext cx="410661" cy="489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9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41290</TotalTime>
  <Words>6506</Words>
  <Application>Microsoft Office PowerPoint</Application>
  <PresentationFormat>Apresentação na tela (16:9)</PresentationFormat>
  <Paragraphs>4250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Tema do Office</vt:lpstr>
      <vt:lpstr>Aula 11 – Morfologia matemática I</vt:lpstr>
      <vt:lpstr>Roteiro</vt:lpstr>
      <vt:lpstr>Morfologia matemática</vt:lpstr>
      <vt:lpstr>Morfologia matemática</vt:lpstr>
      <vt:lpstr>Representação de imagem binária como conjuntos</vt:lpstr>
      <vt:lpstr>Imagem de intensidade como conjuntos</vt:lpstr>
      <vt:lpstr>Operações básicas com conjuntos</vt:lpstr>
      <vt:lpstr>Operações básicas com conjuntos</vt:lpstr>
      <vt:lpstr>Operações básicas com conjuntos</vt:lpstr>
      <vt:lpstr>Operações básicas com conjuntos</vt:lpstr>
      <vt:lpstr>Reflexão</vt:lpstr>
      <vt:lpstr>Reflexão</vt:lpstr>
      <vt:lpstr>Reflexão</vt:lpstr>
      <vt:lpstr>Reflexão</vt:lpstr>
      <vt:lpstr>Reflexão</vt:lpstr>
      <vt:lpstr>Reflexão</vt:lpstr>
      <vt:lpstr>Reflexão</vt:lpstr>
      <vt:lpstr>Translação</vt:lpstr>
      <vt:lpstr>Translação</vt:lpstr>
      <vt:lpstr>Translação</vt:lpstr>
      <vt:lpstr>Translação</vt:lpstr>
      <vt:lpstr>Translação</vt:lpstr>
      <vt:lpstr>Translação</vt:lpstr>
      <vt:lpstr>Translação</vt:lpstr>
      <vt:lpstr>Translação</vt:lpstr>
      <vt:lpstr>Elementos estruturantes</vt:lpstr>
      <vt:lpstr>Erosão</vt:lpstr>
      <vt:lpstr>Erosão</vt:lpstr>
      <vt:lpstr>Erosão</vt:lpstr>
      <vt:lpstr>Erosão</vt:lpstr>
      <vt:lpstr>Erosão</vt:lpstr>
      <vt:lpstr>Erosão</vt:lpstr>
      <vt:lpstr>Erosão</vt:lpstr>
      <vt:lpstr>Erosão</vt:lpstr>
      <vt:lpstr>Dilatação</vt:lpstr>
      <vt:lpstr>Dilatação</vt:lpstr>
      <vt:lpstr>Dilatação</vt:lpstr>
      <vt:lpstr>Dilatação</vt:lpstr>
      <vt:lpstr>Dilatação</vt:lpstr>
      <vt:lpstr>Dilatação</vt:lpstr>
      <vt:lpstr>Dilatação</vt:lpstr>
      <vt:lpstr>Dilatação</vt:lpstr>
      <vt:lpstr>Dualidade</vt:lpstr>
      <vt:lpstr>Dualidade</vt:lpstr>
      <vt:lpstr>Morfologia matemática em níveis de cinza</vt:lpstr>
      <vt:lpstr>Morfologia matemática em níveis de cinza</vt:lpstr>
      <vt:lpstr>Morfologia matemática em níveis de cinza</vt:lpstr>
      <vt:lpstr>Bibliografia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362</cp:revision>
  <dcterms:created xsi:type="dcterms:W3CDTF">2020-06-26T12:40:46Z</dcterms:created>
  <dcterms:modified xsi:type="dcterms:W3CDTF">2022-07-29T22:33:26Z</dcterms:modified>
</cp:coreProperties>
</file>