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89" r:id="rId2"/>
    <p:sldId id="290" r:id="rId3"/>
    <p:sldId id="312" r:id="rId4"/>
    <p:sldId id="313" r:id="rId5"/>
    <p:sldId id="314" r:id="rId6"/>
    <p:sldId id="316" r:id="rId7"/>
    <p:sldId id="317" r:id="rId8"/>
    <p:sldId id="319" r:id="rId9"/>
    <p:sldId id="320" r:id="rId10"/>
    <p:sldId id="322" r:id="rId11"/>
    <p:sldId id="321" r:id="rId12"/>
    <p:sldId id="327" r:id="rId13"/>
    <p:sldId id="332" r:id="rId14"/>
    <p:sldId id="331" r:id="rId15"/>
    <p:sldId id="330" r:id="rId16"/>
    <p:sldId id="329" r:id="rId17"/>
    <p:sldId id="328" r:id="rId18"/>
    <p:sldId id="325" r:id="rId19"/>
    <p:sldId id="324" r:id="rId20"/>
    <p:sldId id="288" r:id="rId21"/>
    <p:sldId id="311" r:id="rId2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F9910C"/>
    <a:srgbClr val="FE9611"/>
    <a:srgbClr val="C3A63B"/>
    <a:srgbClr val="791D1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1380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wmf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w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10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wmf"/><Relationship Id="rId12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10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wmf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10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wmf"/><Relationship Id="rId12" Type="http://schemas.openxmlformats.org/officeDocument/2006/relationships/image" Target="../media/image1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10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wmf"/><Relationship Id="rId12" Type="http://schemas.openxmlformats.org/officeDocument/2006/relationships/image" Target="../media/image1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10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wmf"/><Relationship Id="rId12" Type="http://schemas.openxmlformats.org/officeDocument/2006/relationships/image" Target="../media/image1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4" Type="http://schemas.openxmlformats.org/officeDocument/2006/relationships/image" Target="../media/image23.png"/><Relationship Id="rId9" Type="http://schemas.openxmlformats.org/officeDocument/2006/relationships/image" Target="../media/image110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wmf"/><Relationship Id="rId7" Type="http://schemas.openxmlformats.org/officeDocument/2006/relationships/image" Target="../media/image9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23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</a:t>
            </a:r>
            <a:r>
              <a:rPr lang="pt-BR" smtClean="0"/>
              <a:t>13 </a:t>
            </a:r>
            <a:r>
              <a:rPr lang="pt-BR" dirty="0" smtClean="0"/>
              <a:t>– </a:t>
            </a:r>
            <a:r>
              <a:rPr lang="pt-BR" dirty="0"/>
              <a:t>Transformada </a:t>
            </a:r>
            <a:r>
              <a:rPr lang="pt-BR"/>
              <a:t>de </a:t>
            </a:r>
            <a:r>
              <a:rPr lang="pt-BR" smtClean="0"/>
              <a:t>Fourier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b="0" i="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=−(3+2</m:t>
                    </m:r>
                    <m:r>
                      <a:rPr lang="pt-BR" sz="1600">
                        <a:latin typeface="Cambria Math"/>
                      </a:rPr>
                      <m:t>𝑗</m:t>
                    </m:r>
                    <m:r>
                      <a:rPr lang="pt-BR" sz="1600">
                        <a:latin typeface="Cambria Math"/>
                      </a:rPr>
                      <m:t>)</m:t>
                    </m:r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(−2)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=3,61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6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DFT: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>
                            <a:latin typeface="Cambria Math"/>
                          </a:rPr>
                          <m:t>𝑥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𝑀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  <a:p>
                <a:endParaRPr lang="pt-BR" sz="800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r>
                      <a:rPr lang="pt-BR">
                        <a:latin typeface="Cambria Math"/>
                      </a:rPr>
                      <m:t>(0)=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=[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=1+2+4+4=11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(11)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(0)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=11,0</m:t>
                    </m:r>
                  </m:oMath>
                </a14:m>
                <a:endParaRPr lang="pt-BR" dirty="0"/>
              </a:p>
              <a:p>
                <a:pPr lvl="2"/>
                <a:endParaRPr lang="pt-BR" sz="800" dirty="0" smtClean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r>
                      <a:rPr lang="pt-BR">
                        <a:latin typeface="Cambria Math"/>
                      </a:rPr>
                      <m:t>(1)=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r>
                          <a:rPr lang="pt-BR">
                            <a:latin typeface="Cambria Math"/>
                          </a:rPr>
                          <m:t>(</m:t>
                        </m:r>
                        <m:r>
                          <a:rPr lang="pt-BR">
                            <a:latin typeface="Cambria Math"/>
                          </a:rPr>
                          <m:t>𝑥</m:t>
                        </m:r>
                        <m:r>
                          <a:rPr lang="pt-BR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r>
                              <a:rPr lang="pt-BR">
                                <a:latin typeface="Cambria Math"/>
                              </a:rPr>
                              <m:t>𝑗</m:t>
                            </m:r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latin typeface="Cambria Math"/>
                              </a:rPr>
                              <m:t>𝜋</m:t>
                            </m:r>
                            <m:r>
                              <a:rPr lang="pt-BR">
                                <a:latin typeface="Cambria Math"/>
                              </a:rPr>
                              <m:t>(1)</m:t>
                            </m:r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  <m:r>
                              <a:rPr lang="pt-BR">
                                <a:latin typeface="Cambria Math"/>
                              </a:rPr>
                              <m:t>/</m:t>
                            </m:r>
                            <m:r>
                              <a:rPr lang="pt-BR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r>
                          <a:rPr lang="pt-BR">
                            <a:latin typeface="Cambria Math"/>
                          </a:rPr>
                          <m:t>(1)0/4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2/4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r>
                          <a:rPr lang="pt-BR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3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r>
                          <a:rPr lang="pt-BR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=−3+2</m:t>
                    </m:r>
                    <m:r>
                      <a:rPr lang="pt-BR">
                        <a:latin typeface="Cambria Math"/>
                      </a:rPr>
                      <m:t>𝑗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(2)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=3,61</m:t>
                    </m:r>
                  </m:oMath>
                </a14:m>
                <a:endParaRPr lang="pt-BR" dirty="0"/>
              </a:p>
              <a:p>
                <a:endParaRPr lang="pt-BR" sz="900" dirty="0" smtClean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r>
                      <a:rPr lang="pt-BR">
                        <a:latin typeface="Cambria Math"/>
                      </a:rPr>
                      <m:t>(2)=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r>
                          <a:rPr lang="pt-BR">
                            <a:latin typeface="Cambria Math"/>
                          </a:rPr>
                          <m:t>(</m:t>
                        </m:r>
                        <m:r>
                          <a:rPr lang="pt-BR">
                            <a:latin typeface="Cambria Math"/>
                          </a:rPr>
                          <m:t>𝑥</m:t>
                        </m:r>
                        <m:r>
                          <a:rPr lang="pt-BR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r>
                              <a:rPr lang="pt-BR">
                                <a:latin typeface="Cambria Math"/>
                              </a:rPr>
                              <m:t>𝑗</m:t>
                            </m:r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latin typeface="Cambria Math"/>
                              </a:rPr>
                              <m:t>𝜋</m:t>
                            </m:r>
                            <m:r>
                              <a:rPr lang="pt-BR">
                                <a:latin typeface="Cambria Math"/>
                              </a:rPr>
                              <m:t>(2)</m:t>
                            </m:r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  <m:r>
                              <a:rPr lang="pt-BR">
                                <a:latin typeface="Cambria Math"/>
                              </a:rPr>
                              <m:t>/</m:t>
                            </m:r>
                            <m:r>
                              <a:rPr lang="pt-BR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1+0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(−0)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=1,0</m:t>
                    </m:r>
                  </m:oMath>
                </a14:m>
                <a:endParaRPr lang="pt-BR" dirty="0"/>
              </a:p>
              <a:p>
                <a:endParaRPr lang="pt-BR" sz="900" dirty="0" smtClean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=−(3+2</m:t>
                    </m:r>
                    <m:r>
                      <a:rPr lang="pt-BR">
                        <a:latin typeface="Cambria Math"/>
                      </a:rPr>
                      <m:t>𝑗</m:t>
                    </m:r>
                    <m:r>
                      <a:rPr lang="pt-BR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(−2)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=3,61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45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40992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992" y="5792798"/>
                  <a:ext cx="349352" cy="3095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tângulo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tâ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to 33"/>
            <p:cNvCxnSpPr/>
            <p:nvPr/>
          </p:nvCxnSpPr>
          <p:spPr>
            <a:xfrm flipV="1">
              <a:off x="6624229" y="3691682"/>
              <a:ext cx="0" cy="2123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5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6037542" y="3691682"/>
              <a:ext cx="1173374" cy="2123542"/>
              <a:chOff x="6037542" y="3356992"/>
              <a:chExt cx="1173374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5446719" y="3691682"/>
              <a:ext cx="2355020" cy="2123542"/>
              <a:chOff x="5446719" y="3356992"/>
              <a:chExt cx="2355020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have direita 24"/>
            <p:cNvSpPr/>
            <p:nvPr/>
          </p:nvSpPr>
          <p:spPr>
            <a:xfrm rot="16200000">
              <a:off x="7360246" y="4622475"/>
              <a:ext cx="288032" cy="5866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839023"/>
            <a:chOff x="4139952" y="2993088"/>
            <a:chExt cx="5000261" cy="3358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ângulo 16"/>
                <p:cNvSpPr/>
                <p:nvPr/>
              </p:nvSpPr>
              <p:spPr>
                <a:xfrm>
                  <a:off x="6980436" y="5792798"/>
                  <a:ext cx="518450" cy="485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105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tâ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436" y="5792798"/>
                  <a:ext cx="460960" cy="4392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/>
                <p:cNvSpPr/>
                <p:nvPr/>
              </p:nvSpPr>
              <p:spPr>
                <a:xfrm>
                  <a:off x="7427662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tâ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662" y="5792798"/>
                  <a:ext cx="748154" cy="5073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014347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347" y="5792798"/>
                  <a:ext cx="748154" cy="5073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/>
            <p:cNvSpPr/>
            <p:nvPr/>
          </p:nvSpPr>
          <p:spPr>
            <a:xfrm rot="16200000">
              <a:off x="7360246" y="4622475"/>
              <a:ext cx="288032" cy="5866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bg1"/>
                    </a:solidFill>
                  </a:rPr>
                  <a:t>1</a:t>
                </a:r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846802"/>
            <a:chOff x="4139952" y="2993088"/>
            <a:chExt cx="5000261" cy="336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|F(u)|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-u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ângulo 16"/>
                <p:cNvSpPr/>
                <p:nvPr/>
              </p:nvSpPr>
              <p:spPr>
                <a:xfrm>
                  <a:off x="6980436" y="5792798"/>
                  <a:ext cx="518450" cy="485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105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tâ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436" y="5792798"/>
                  <a:ext cx="460960" cy="4392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/>
                <p:cNvSpPr/>
                <p:nvPr/>
              </p:nvSpPr>
              <p:spPr>
                <a:xfrm>
                  <a:off x="7427662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tâ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662" y="5792798"/>
                  <a:ext cx="748154" cy="5073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 18"/>
                <p:cNvSpPr/>
                <p:nvPr/>
              </p:nvSpPr>
              <p:spPr>
                <a:xfrm>
                  <a:off x="5807062" y="5792798"/>
                  <a:ext cx="671468" cy="485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pt-BR" sz="105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05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tângulo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062" y="5792798"/>
                  <a:ext cx="602024" cy="43922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/>
                <p:cNvSpPr/>
                <p:nvPr/>
              </p:nvSpPr>
              <p:spPr>
                <a:xfrm>
                  <a:off x="5021633" y="5792798"/>
                  <a:ext cx="955878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632" y="5792798"/>
                  <a:ext cx="863570" cy="50731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4283968" y="5802002"/>
                  <a:ext cx="789708" cy="5592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5802002"/>
                  <a:ext cx="789708" cy="50731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014347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347" y="5792798"/>
                  <a:ext cx="748154" cy="5073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/>
            <p:cNvSpPr/>
            <p:nvPr/>
          </p:nvSpPr>
          <p:spPr>
            <a:xfrm rot="16200000">
              <a:off x="7360246" y="4622475"/>
              <a:ext cx="288032" cy="5866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Espectro de Fourier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3,61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1,0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4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Transformada de Fourier</a:t>
            </a:r>
          </a:p>
          <a:p>
            <a:r>
              <a:rPr lang="pt-BR" dirty="0" smtClean="0"/>
              <a:t>O par de transformadas de Fourier</a:t>
            </a:r>
          </a:p>
          <a:p>
            <a:r>
              <a:rPr lang="pt-BR" dirty="0"/>
              <a:t>Analisando a equação da Transforma de </a:t>
            </a:r>
            <a:r>
              <a:rPr lang="pt-BR" dirty="0" smtClean="0"/>
              <a:t>Fourier</a:t>
            </a:r>
          </a:p>
          <a:p>
            <a:r>
              <a:rPr lang="pt-BR" dirty="0"/>
              <a:t>A Transformada Discreta de </a:t>
            </a:r>
            <a:r>
              <a:rPr lang="pt-BR" dirty="0" smtClean="0"/>
              <a:t>Fourier</a:t>
            </a:r>
          </a:p>
          <a:p>
            <a:r>
              <a:rPr lang="pt-BR" dirty="0" smtClean="0"/>
              <a:t>Calculo </a:t>
            </a:r>
            <a:r>
              <a:rPr lang="pt-BR" dirty="0"/>
              <a:t>da DFT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</a:t>
            </a:r>
            <a:r>
              <a:rPr lang="pt-BR" dirty="0" smtClean="0"/>
              <a:t>Fourier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transformada de Fourier de uma função continua f(t) é definida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r>
                            <a:rPr lang="pt-BR">
                              <a:latin typeface="Cambria Math"/>
                            </a:rPr>
                            <m:t>(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ℑ</m:t>
                    </m:r>
                    <m:r>
                      <a:rPr lang="pt-BR">
                        <a:latin typeface="Cambria Math"/>
                      </a:rPr>
                      <m:t>{</m:t>
                    </m:r>
                    <m:r>
                      <a:rPr lang="pt-BR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}</m:t>
                    </m:r>
                  </m:oMath>
                </a14:m>
                <a:r>
                  <a:rPr lang="pt-BR" dirty="0"/>
                  <a:t> é uma função de apenas µ, pois t é eliminada pela integração, a transformada de Fourier de f(t) pode ser expressa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r>
                        <a:rPr lang="pt-BR">
                          <a:latin typeface="Cambria Math"/>
                        </a:rPr>
                        <m:t>(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r>
                            <a:rPr lang="pt-BR">
                              <a:latin typeface="Cambria Math"/>
                            </a:rPr>
                            <m:t>(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Dada F(µ), podemos obter novamente f(t) utilizando a transformada inversa de Fourier, f(t)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ℑ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expressa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</m:t>
                          </m:r>
                          <m:r>
                            <a:rPr lang="pt-BR">
                              <a:latin typeface="Cambria Math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49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par de transformadas de </a:t>
            </a:r>
            <a:r>
              <a:rPr lang="pt-BR" dirty="0" smtClean="0"/>
              <a:t>Fourier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orma livre 8"/>
              <p:cNvSpPr/>
              <p:nvPr/>
            </p:nvSpPr>
            <p:spPr>
              <a:xfrm>
                <a:off x="2772726" y="700991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22243" tIns="122243" rIns="122243" bIns="122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kern="1200" smtClean="0">
                          <a:solidFill>
                            <a:schemeClr val="bg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r>
                        <a:rPr lang="pt-BR" sz="2000" b="0" i="1" kern="12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𝜋𝜇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sz="2000" kern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Forma livr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26" y="700991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3519769" y="1620221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49002" y="79026"/>
                </a:moveTo>
                <a:arcTo wR="1558950" hR="1558950" stAng="17299284" swAng="1544121"/>
              </a:path>
            </a:pathLst>
          </a:cu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a livre 10"/>
          <p:cNvSpPr/>
          <p:nvPr/>
        </p:nvSpPr>
        <p:spPr>
          <a:xfrm>
            <a:off x="5652115" y="2226221"/>
            <a:ext cx="2878844" cy="943198"/>
          </a:xfrm>
          <a:custGeom>
            <a:avLst/>
            <a:gdLst>
              <a:gd name="connsiteX0" fmla="*/ 0 w 2878844"/>
              <a:gd name="connsiteY0" fmla="*/ 157203 h 943198"/>
              <a:gd name="connsiteX1" fmla="*/ 157203 w 2878844"/>
              <a:gd name="connsiteY1" fmla="*/ 0 h 943198"/>
              <a:gd name="connsiteX2" fmla="*/ 2721641 w 2878844"/>
              <a:gd name="connsiteY2" fmla="*/ 0 h 943198"/>
              <a:gd name="connsiteX3" fmla="*/ 2878844 w 2878844"/>
              <a:gd name="connsiteY3" fmla="*/ 157203 h 943198"/>
              <a:gd name="connsiteX4" fmla="*/ 2878844 w 2878844"/>
              <a:gd name="connsiteY4" fmla="*/ 785995 h 943198"/>
              <a:gd name="connsiteX5" fmla="*/ 2721641 w 2878844"/>
              <a:gd name="connsiteY5" fmla="*/ 943198 h 943198"/>
              <a:gd name="connsiteX6" fmla="*/ 157203 w 2878844"/>
              <a:gd name="connsiteY6" fmla="*/ 943198 h 943198"/>
              <a:gd name="connsiteX7" fmla="*/ 0 w 2878844"/>
              <a:gd name="connsiteY7" fmla="*/ 785995 h 943198"/>
              <a:gd name="connsiteX8" fmla="*/ 0 w 2878844"/>
              <a:gd name="connsiteY8" fmla="*/ 157203 h 9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44" h="943198">
                <a:moveTo>
                  <a:pt x="0" y="157203"/>
                </a:moveTo>
                <a:cubicBezTo>
                  <a:pt x="0" y="70382"/>
                  <a:pt x="70382" y="0"/>
                  <a:pt x="157203" y="0"/>
                </a:cubicBezTo>
                <a:lnTo>
                  <a:pt x="2721641" y="0"/>
                </a:lnTo>
                <a:cubicBezTo>
                  <a:pt x="2808462" y="0"/>
                  <a:pt x="2878844" y="70382"/>
                  <a:pt x="2878844" y="157203"/>
                </a:cubicBezTo>
                <a:lnTo>
                  <a:pt x="2878844" y="785995"/>
                </a:lnTo>
                <a:cubicBezTo>
                  <a:pt x="2878844" y="872816"/>
                  <a:pt x="2808462" y="943198"/>
                  <a:pt x="2721641" y="943198"/>
                </a:cubicBezTo>
                <a:lnTo>
                  <a:pt x="157203" y="943198"/>
                </a:lnTo>
                <a:cubicBezTo>
                  <a:pt x="70382" y="943198"/>
                  <a:pt x="0" y="872816"/>
                  <a:pt x="0" y="785995"/>
                </a:cubicBezTo>
                <a:lnTo>
                  <a:pt x="0" y="157203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2243" tIns="122243" rIns="122243" bIns="12224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pt-BR" sz="2000" kern="1200" dirty="0" smtClean="0">
                <a:solidFill>
                  <a:schemeClr val="bg1"/>
                </a:solidFill>
              </a:rPr>
              <a:t>Função no domínio da </a:t>
            </a:r>
            <a:r>
              <a:rPr lang="pt-BR" sz="2000" b="1" kern="1200" dirty="0" smtClean="0">
                <a:solidFill>
                  <a:schemeClr val="bg1"/>
                </a:solidFill>
              </a:rPr>
              <a:t>frequência</a:t>
            </a:r>
            <a:endParaRPr lang="pt-BR" sz="2000" b="1" kern="1200" dirty="0">
              <a:solidFill>
                <a:schemeClr val="bg1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3505737" y="721717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86180" y="2635835"/>
                </a:moveTo>
                <a:arcTo wR="1558950" hR="1558950" stAng="2621491" swAng="1681240"/>
              </a:path>
            </a:pathLst>
          </a:cu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orma livre 12"/>
              <p:cNvSpPr/>
              <p:nvPr/>
            </p:nvSpPr>
            <p:spPr>
              <a:xfrm>
                <a:off x="2772726" y="3818893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22243" tIns="122243" rIns="122243" bIns="122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kern="120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000" b="0" i="1" kern="120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𝜋𝜇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000" b="0" i="1" kern="120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pt-BR" sz="2000" kern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Forma livr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26" y="3818893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>
            <a:off x="2677868" y="743628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7342" y="3009327"/>
                </a:moveTo>
                <a:arcTo wR="1558950" hR="1558950" stAng="6690596" swAng="1507448"/>
              </a:path>
            </a:pathLst>
          </a:cu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 14"/>
          <p:cNvSpPr/>
          <p:nvPr/>
        </p:nvSpPr>
        <p:spPr>
          <a:xfrm>
            <a:off x="827591" y="2259942"/>
            <a:ext cx="2878844" cy="943198"/>
          </a:xfrm>
          <a:custGeom>
            <a:avLst/>
            <a:gdLst>
              <a:gd name="connsiteX0" fmla="*/ 0 w 2878844"/>
              <a:gd name="connsiteY0" fmla="*/ 157203 h 943198"/>
              <a:gd name="connsiteX1" fmla="*/ 157203 w 2878844"/>
              <a:gd name="connsiteY1" fmla="*/ 0 h 943198"/>
              <a:gd name="connsiteX2" fmla="*/ 2721641 w 2878844"/>
              <a:gd name="connsiteY2" fmla="*/ 0 h 943198"/>
              <a:gd name="connsiteX3" fmla="*/ 2878844 w 2878844"/>
              <a:gd name="connsiteY3" fmla="*/ 157203 h 943198"/>
              <a:gd name="connsiteX4" fmla="*/ 2878844 w 2878844"/>
              <a:gd name="connsiteY4" fmla="*/ 785995 h 943198"/>
              <a:gd name="connsiteX5" fmla="*/ 2721641 w 2878844"/>
              <a:gd name="connsiteY5" fmla="*/ 943198 h 943198"/>
              <a:gd name="connsiteX6" fmla="*/ 157203 w 2878844"/>
              <a:gd name="connsiteY6" fmla="*/ 943198 h 943198"/>
              <a:gd name="connsiteX7" fmla="*/ 0 w 2878844"/>
              <a:gd name="connsiteY7" fmla="*/ 785995 h 943198"/>
              <a:gd name="connsiteX8" fmla="*/ 0 w 2878844"/>
              <a:gd name="connsiteY8" fmla="*/ 157203 h 9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44" h="943198">
                <a:moveTo>
                  <a:pt x="0" y="157203"/>
                </a:moveTo>
                <a:cubicBezTo>
                  <a:pt x="0" y="70382"/>
                  <a:pt x="70382" y="0"/>
                  <a:pt x="157203" y="0"/>
                </a:cubicBezTo>
                <a:lnTo>
                  <a:pt x="2721641" y="0"/>
                </a:lnTo>
                <a:cubicBezTo>
                  <a:pt x="2808462" y="0"/>
                  <a:pt x="2878844" y="70382"/>
                  <a:pt x="2878844" y="157203"/>
                </a:cubicBezTo>
                <a:lnTo>
                  <a:pt x="2878844" y="785995"/>
                </a:lnTo>
                <a:cubicBezTo>
                  <a:pt x="2878844" y="872816"/>
                  <a:pt x="2808462" y="943198"/>
                  <a:pt x="2721641" y="943198"/>
                </a:cubicBezTo>
                <a:lnTo>
                  <a:pt x="157203" y="943198"/>
                </a:lnTo>
                <a:cubicBezTo>
                  <a:pt x="70382" y="943198"/>
                  <a:pt x="0" y="872816"/>
                  <a:pt x="0" y="785995"/>
                </a:cubicBezTo>
                <a:lnTo>
                  <a:pt x="0" y="157203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2243" tIns="122243" rIns="122243" bIns="12224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pt-BR" sz="2000" kern="1200" dirty="0" smtClean="0">
                <a:solidFill>
                  <a:schemeClr val="bg1"/>
                </a:solidFill>
              </a:rPr>
              <a:t>Função no domínio do </a:t>
            </a:r>
            <a:r>
              <a:rPr lang="pt-BR" sz="2000" b="1" kern="1200" dirty="0" smtClean="0">
                <a:solidFill>
                  <a:schemeClr val="bg1"/>
                </a:solidFill>
              </a:rPr>
              <a:t>tempo</a:t>
            </a:r>
            <a:endParaRPr lang="pt-BR" sz="2000" b="1" kern="1200" dirty="0">
              <a:solidFill>
                <a:schemeClr val="bg1"/>
              </a:solidFill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2677868" y="1601553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25620" y="488488"/>
                </a:moveTo>
                <a:arcTo wR="1558950" hR="1558950" stAng="13401956" swAng="1507448"/>
              </a:path>
            </a:pathLst>
          </a:cu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49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 equação da Transforma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Utilizando a fórmula de Euler podemos reescrever...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r>
                        <a:rPr lang="pt-BR">
                          <a:latin typeface="Cambria Math"/>
                        </a:rPr>
                        <m:t>(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r>
                            <a:rPr lang="pt-BR">
                              <a:latin typeface="Cambria Math"/>
                            </a:rPr>
                            <m:t>(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r>
                        <a:rPr lang="pt-BR">
                          <a:latin typeface="Cambria Math"/>
                        </a:rPr>
                        <m:t>(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pt-BR">
                                      <a:latin typeface="Cambria Math"/>
                                    </a:rPr>
                                    <m:t>𝜋𝜇</m:t>
                                  </m:r>
                                  <m:r>
                                    <a:rPr lang="pt-BR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𝑗</m:t>
                          </m:r>
                          <m:r>
                            <a:rPr lang="pt-BR">
                              <a:latin typeface="Cambria Math"/>
                            </a:rPr>
                            <m:t> </m:t>
                          </m:r>
                          <m:r>
                            <a:rPr lang="pt-BR">
                              <a:latin typeface="Cambria Math"/>
                            </a:rPr>
                            <m:t>𝑠𝑒𝑛</m:t>
                          </m:r>
                          <m:r>
                            <a:rPr lang="pt-BR">
                              <a:latin typeface="Cambria Math"/>
                            </a:rPr>
                            <m:t>(2</m:t>
                          </m:r>
                          <m:r>
                            <a:rPr lang="pt-BR">
                              <a:latin typeface="Cambria Math"/>
                            </a:rPr>
                            <m:t>𝜋𝜇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 </m:t>
                          </m:r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  <a:p>
                <a:r>
                  <a:rPr lang="pt-BR" dirty="0" smtClean="0"/>
                  <a:t>F(µ</a:t>
                </a:r>
                <a:r>
                  <a:rPr lang="pt-BR" dirty="0"/>
                  <a:t>) é a própria função f(t) multiplicada por termos senoidais com frequências definidas pelos valores de µ.</a:t>
                </a:r>
              </a:p>
              <a:p>
                <a:pPr lvl="1"/>
                <a:r>
                  <a:rPr lang="pt-BR" dirty="0"/>
                  <a:t>A variável t (tempo) é eliminada pela integração.</a:t>
                </a:r>
              </a:p>
              <a:p>
                <a:pPr lvl="1"/>
                <a:r>
                  <a:rPr lang="pt-BR" dirty="0"/>
                  <a:t>Na verdade t pode representar qualquer variável continua: tempo, espaço, etc.</a:t>
                </a:r>
              </a:p>
              <a:p>
                <a:pPr lvl="2"/>
                <a:r>
                  <a:rPr lang="pt-BR" dirty="0"/>
                  <a:t>As unidades da variável de frequência dependem da unidade definida para t:</a:t>
                </a:r>
              </a:p>
              <a:p>
                <a:pPr lvl="3"/>
                <a:r>
                  <a:rPr lang="pt-BR" dirty="0"/>
                  <a:t>Se t representa o tempo e está em segundos: µ representa ciclos/s (Hz)</a:t>
                </a:r>
              </a:p>
              <a:p>
                <a:pPr lvl="3"/>
                <a:r>
                  <a:rPr lang="pt-BR" dirty="0"/>
                  <a:t>Se t representa o espaço e está em metros: µ representa </a:t>
                </a:r>
                <a:r>
                  <a:rPr lang="pt-BR" dirty="0" smtClean="0"/>
                  <a:t>ciclos/metro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1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66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Transformada Discreta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Dada a natureza continua da transformada de Fourier, ela não pode ser implementada em um computador.</a:t>
                </a:r>
              </a:p>
              <a:p>
                <a:endParaRPr lang="pt-BR" dirty="0"/>
              </a:p>
              <a:p>
                <a:r>
                  <a:rPr lang="pt-BR" dirty="0" smtClean="0"/>
                  <a:t>A transformada </a:t>
                </a:r>
                <a:r>
                  <a:rPr lang="pt-BR" dirty="0"/>
                  <a:t>discreta de </a:t>
                </a:r>
                <a:r>
                  <a:rPr lang="pt-BR" dirty="0" smtClean="0"/>
                  <a:t>Fourier é:</a:t>
                </a:r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𝐹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𝑀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𝑢𝑥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/>
                        </a:rPr>
                        <m:t>,  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i="1">
                          <a:latin typeface="Cambria Math"/>
                        </a:rPr>
                        <m:t>=0,1,2,…,</m:t>
                      </m:r>
                      <m:r>
                        <a:rPr lang="pt-BR" i="1">
                          <a:latin typeface="Cambria Math"/>
                        </a:rPr>
                        <m:t>𝑀</m:t>
                      </m:r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  <a:p>
                <a:endParaRPr lang="pt-BR" dirty="0"/>
              </a:p>
              <a:p>
                <a:r>
                  <a:rPr lang="pt-BR" dirty="0"/>
                  <a:t>A transformada inversa discreta de Fourier é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𝑀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/>
                            </a:rPr>
                            <m:t>𝐹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𝑢𝑥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/>
                        </a:rPr>
                        <m:t>,  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=0,1,2,…,</m:t>
                      </m:r>
                      <m:r>
                        <a:rPr lang="pt-BR" i="1">
                          <a:latin typeface="Cambria Math"/>
                        </a:rPr>
                        <m:t>𝑀</m:t>
                      </m:r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r>
                      <a:rPr lang="pt-BR" sz="1600">
                        <a:latin typeface="Cambria Math"/>
                      </a:rPr>
                      <m:t>(0)=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=[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=1+2+4+4=11</m:t>
                    </m:r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(11)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(0)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=11,0</m:t>
                    </m:r>
                  </m:oMath>
                </a14:m>
                <a:endParaRPr lang="pt-BR" sz="1600" dirty="0"/>
              </a:p>
              <a:p>
                <a:pPr lvl="2"/>
                <a:endParaRPr lang="pt-BR" sz="1600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6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2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pPr lvl="2"/>
                <a:endParaRPr lang="pt-BR" sz="1600" dirty="0" smtClean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r>
                      <a:rPr lang="pt-BR" sz="1600">
                        <a:latin typeface="Cambria Math"/>
                      </a:rPr>
                      <m:t>(1)=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r>
                          <a:rPr lang="pt-BR" sz="1600">
                            <a:latin typeface="Cambria Math"/>
                          </a:rPr>
                          <m:t>(</m:t>
                        </m:r>
                        <m: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𝑗</m:t>
                            </m:r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𝜋</m:t>
                            </m:r>
                            <m:r>
                              <a:rPr lang="pt-BR" sz="1600">
                                <a:latin typeface="Cambria Math"/>
                              </a:rPr>
                              <m:t>(1)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>
                                <a:latin typeface="Cambria Math"/>
                              </a:rPr>
                              <m:t>/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r>
                          <a:rPr lang="pt-BR" sz="1600">
                            <a:latin typeface="Cambria Math"/>
                          </a:rPr>
                          <m:t>(1)0/4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2/4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r>
                          <a:rPr lang="pt-BR" sz="1600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3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r>
                          <a:rPr lang="pt-BR" sz="1600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=−3+2</m:t>
                    </m:r>
                    <m:r>
                      <a:rPr lang="pt-BR" sz="1600">
                        <a:latin typeface="Cambria Math"/>
                      </a:rPr>
                      <m:t>𝑗</m:t>
                    </m:r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(2)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=3,61</m:t>
                    </m:r>
                  </m:oMath>
                </a14:m>
                <a:endParaRPr lang="pt-BR" sz="1600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6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4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endParaRPr lang="pt-BR" sz="1600" dirty="0" smtClean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r>
                      <a:rPr lang="pt-BR" sz="1600">
                        <a:latin typeface="Cambria Math"/>
                      </a:rPr>
                      <m:t>(2)=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r>
                          <a:rPr lang="pt-BR" sz="1600">
                            <a:latin typeface="Cambria Math"/>
                          </a:rPr>
                          <m:t>(</m:t>
                        </m:r>
                        <m: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𝑗</m:t>
                            </m:r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𝜋</m:t>
                            </m:r>
                            <m:r>
                              <a:rPr lang="pt-BR" sz="1600">
                                <a:latin typeface="Cambria Math"/>
                              </a:rPr>
                              <m:t>(2)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>
                                <a:latin typeface="Cambria Math"/>
                              </a:rPr>
                              <m:t>/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1+0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(−0)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=1,0</m:t>
                    </m:r>
                  </m:oMath>
                </a14:m>
                <a:endParaRPr lang="pt-BR" sz="1600" dirty="0"/>
              </a:p>
              <a:p>
                <a:endParaRPr lang="pt-BR" sz="1600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6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3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43427</TotalTime>
  <Words>2420</Words>
  <Application>Microsoft Office PowerPoint</Application>
  <PresentationFormat>Apresentação na tela (16:9)</PresentationFormat>
  <Paragraphs>355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Aula 13 – Transformada de Fourier</vt:lpstr>
      <vt:lpstr>Roteiro</vt:lpstr>
      <vt:lpstr>Transformada de Fourier</vt:lpstr>
      <vt:lpstr>O par de transformadas de Fourier</vt:lpstr>
      <vt:lpstr>Analisando a equação da Transforma de Fourier</vt:lpstr>
      <vt:lpstr>A Transformada Discreta de Fourier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396</cp:revision>
  <dcterms:created xsi:type="dcterms:W3CDTF">2020-06-26T12:40:46Z</dcterms:created>
  <dcterms:modified xsi:type="dcterms:W3CDTF">2022-07-29T22:40:22Z</dcterms:modified>
</cp:coreProperties>
</file>