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14" r:id="rId4"/>
    <p:sldId id="290" r:id="rId5"/>
    <p:sldId id="316" r:id="rId6"/>
    <p:sldId id="292" r:id="rId7"/>
    <p:sldId id="293" r:id="rId8"/>
    <p:sldId id="294" r:id="rId9"/>
    <p:sldId id="318" r:id="rId10"/>
    <p:sldId id="295" r:id="rId11"/>
    <p:sldId id="296" r:id="rId12"/>
    <p:sldId id="297" r:id="rId13"/>
    <p:sldId id="315" r:id="rId14"/>
    <p:sldId id="298" r:id="rId15"/>
    <p:sldId id="301" r:id="rId16"/>
    <p:sldId id="319" r:id="rId17"/>
    <p:sldId id="299" r:id="rId18"/>
    <p:sldId id="302" r:id="rId19"/>
    <p:sldId id="303" r:id="rId20"/>
    <p:sldId id="317" r:id="rId21"/>
    <p:sldId id="305" r:id="rId22"/>
    <p:sldId id="321" r:id="rId23"/>
    <p:sldId id="323" r:id="rId24"/>
    <p:sldId id="324" r:id="rId25"/>
    <p:sldId id="325" r:id="rId26"/>
    <p:sldId id="326" r:id="rId27"/>
    <p:sldId id="327" r:id="rId28"/>
    <p:sldId id="322" r:id="rId29"/>
    <p:sldId id="291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6C0A"/>
    <a:srgbClr val="000000"/>
    <a:srgbClr val="006600"/>
    <a:srgbClr val="C3A63B"/>
    <a:srgbClr val="791D1F"/>
    <a:srgbClr val="0000FF"/>
    <a:srgbClr val="4F81BD"/>
    <a:srgbClr val="00FF00"/>
    <a:srgbClr val="F9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>
      <p:cViewPr>
        <p:scale>
          <a:sx n="90" d="100"/>
          <a:sy n="90" d="100"/>
        </p:scale>
        <p:origin x="-1062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20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6.png"/><Relationship Id="rId5" Type="http://schemas.openxmlformats.org/officeDocument/2006/relationships/image" Target="../media/image58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58.png"/><Relationship Id="rId21" Type="http://schemas.openxmlformats.org/officeDocument/2006/relationships/image" Target="../media/image2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57.png"/><Relationship Id="rId16" Type="http://schemas.openxmlformats.org/officeDocument/2006/relationships/image" Target="../media/image5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0.png"/><Relationship Id="rId16" Type="http://schemas.openxmlformats.org/officeDocument/2006/relationships/image" Target="../media/image5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3" Type="http://schemas.openxmlformats.org/officeDocument/2006/relationships/image" Target="../media/image58.png"/><Relationship Id="rId21" Type="http://schemas.openxmlformats.org/officeDocument/2006/relationships/image" Target="../media/image621.png"/><Relationship Id="rId7" Type="http://schemas.openxmlformats.org/officeDocument/2006/relationships/image" Target="../media/image61.png"/><Relationship Id="rId12" Type="http://schemas.openxmlformats.org/officeDocument/2006/relationships/image" Target="../media/image62.png"/><Relationship Id="rId17" Type="http://schemas.openxmlformats.org/officeDocument/2006/relationships/image" Target="../media/image54.png"/><Relationship Id="rId2" Type="http://schemas.openxmlformats.org/officeDocument/2006/relationships/image" Target="../media/image57.png"/><Relationship Id="rId16" Type="http://schemas.openxmlformats.org/officeDocument/2006/relationships/image" Target="../media/image53.png"/><Relationship Id="rId20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65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4.png"/><Relationship Id="rId16" Type="http://schemas.openxmlformats.org/officeDocument/2006/relationships/image" Target="../media/image61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6.png"/><Relationship Id="rId16" Type="http://schemas.openxmlformats.org/officeDocument/2006/relationships/image" Target="../media/image61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423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7.png"/><Relationship Id="rId16" Type="http://schemas.openxmlformats.org/officeDocument/2006/relationships/image" Target="../media/image61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14" Type="http://schemas.openxmlformats.org/officeDocument/2006/relationships/image" Target="../media/image590.png"/><Relationship Id="rId22" Type="http://schemas.openxmlformats.org/officeDocument/2006/relationships/image" Target="../media/image4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9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9.png"/><Relationship Id="rId16" Type="http://schemas.openxmlformats.org/officeDocument/2006/relationships/image" Target="../media/image84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423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9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87.png"/><Relationship Id="rId16" Type="http://schemas.openxmlformats.org/officeDocument/2006/relationships/image" Target="../media/image84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423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9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88.png"/><Relationship Id="rId16" Type="http://schemas.openxmlformats.org/officeDocument/2006/relationships/image" Target="../media/image84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423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69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89.png"/><Relationship Id="rId16" Type="http://schemas.openxmlformats.org/officeDocument/2006/relationships/image" Target="../media/image84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423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0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0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16 </a:t>
            </a:r>
            <a:r>
              <a:rPr lang="pt-BR" dirty="0"/>
              <a:t>– </a:t>
            </a:r>
            <a:r>
              <a:rPr lang="pt-BR" dirty="0" smtClean="0"/>
              <a:t>Redes Neurais </a:t>
            </a:r>
            <a:r>
              <a:rPr lang="pt-BR" dirty="0" smtClean="0"/>
              <a:t>Artificiais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endCxn id="9" idx="1"/>
          </p:cNvCxnSpPr>
          <p:nvPr/>
        </p:nvCxnSpPr>
        <p:spPr>
          <a:xfrm>
            <a:off x="1547474" y="1635626"/>
            <a:ext cx="1873444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279459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279459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/>
              <a:t>AND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8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63667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63667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/>
              <a:t>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318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517791" y="621708"/>
            <a:ext cx="3075728" cy="424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36" y="1261812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96136" y="4032838"/>
            <a:ext cx="147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>
                <a:solidFill>
                  <a:schemeClr val="bg1"/>
                </a:solidFill>
              </a:rPr>
              <a:t>Frank </a:t>
            </a:r>
            <a:r>
              <a:rPr lang="pt-BR" sz="1400" i="1" dirty="0" err="1">
                <a:solidFill>
                  <a:schemeClr val="bg1"/>
                </a:solidFill>
              </a:rPr>
              <a:t>Rosenblatt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rgbClr val="C00000"/>
                </a:solidFill>
              </a:rPr>
              <a:t>p</a:t>
            </a:r>
            <a:r>
              <a:rPr lang="pt-BR" sz="2000" b="1" i="1" dirty="0" smtClean="0">
                <a:solidFill>
                  <a:srgbClr val="C00000"/>
                </a:solidFill>
              </a:rPr>
              <a:t>esos e bias ajustáveis...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9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75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6660232" y="1767939"/>
            <a:ext cx="1969315" cy="1969315"/>
            <a:chOff x="6660232" y="1767939"/>
            <a:chExt cx="1969315" cy="1969315"/>
          </a:xfrm>
        </p:grpSpPr>
        <p:cxnSp>
          <p:nvCxnSpPr>
            <p:cNvPr id="40" name="Conector de seta reta 39"/>
            <p:cNvCxnSpPr/>
            <p:nvPr/>
          </p:nvCxnSpPr>
          <p:spPr>
            <a:xfrm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rot="5400000"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5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neurônio </a:t>
            </a:r>
            <a:r>
              <a:rPr lang="pt-BR" dirty="0" smtClean="0"/>
              <a:t>biológico</a:t>
            </a:r>
          </a:p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 smtClean="0"/>
              <a:t>Pitts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</a:t>
                </a:r>
                <a:r>
                  <a:rPr lang="pt-BR" dirty="0" smtClean="0"/>
                  <a:t>todo </a:t>
                </a:r>
                <a:r>
                  <a:rPr lang="pt-BR" b="1" i="1" dirty="0" smtClean="0"/>
                  <a:t>x</a:t>
                </a:r>
                <a:r>
                  <a:rPr lang="pt-BR" dirty="0" smtClean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é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 smtClean="0"/>
                  <a:t>, interromper </a:t>
                </a:r>
                <a:r>
                  <a:rPr lang="pt-BR" dirty="0"/>
                  <a:t>o </a:t>
                </a:r>
                <a:r>
                  <a:rPr lang="pt-BR" dirty="0" smtClean="0"/>
                  <a:t>laço.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Elips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...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434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X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chemeClr val="bg1"/>
                    </a:solidFill>
                  </a:rPr>
                  <a:t>y :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bg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bg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bg1"/>
                    </a:solidFill>
                  </a:rPr>
                  <a:t>aprendizado</a:t>
                </a:r>
                <a:endParaRPr lang="pt-BR" sz="12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bg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bg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>
                    <a:solidFill>
                      <a:schemeClr val="bg1"/>
                    </a:solidFill>
                  </a:rPr>
                  <a:t>w </a:t>
                </a:r>
                <a:r>
                  <a:rPr lang="pt-BR" sz="1200" dirty="0">
                    <a:solidFill>
                      <a:schemeClr val="bg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bg1"/>
                    </a:solidFill>
                  </a:rPr>
                  <a:t>b</a:t>
                </a:r>
                <a:r>
                  <a:rPr lang="pt-BR" sz="1200" dirty="0">
                    <a:solidFill>
                      <a:schemeClr val="bg1"/>
                    </a:solidFill>
                  </a:rPr>
                  <a:t> : pesos e bias – iniciados aleatoriamente</a:t>
                </a:r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Elips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...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434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35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Perceptron</a:t>
            </a:r>
            <a:r>
              <a:rPr lang="pt-BR" dirty="0" smtClean="0"/>
              <a:t> de camada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</m:t>
                        </m:r>
                        <m:r>
                          <a:rPr lang="pt-BR" b="0" i="0" dirty="0" smtClean="0">
                            <a:latin typeface="Cambria Math"/>
                          </a:rPr>
                          <m:t>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 b="0" i="0" smtClean="0">
                        <a:latin typeface="Cambria Math"/>
                      </a:rPr>
                      <m:t>0.6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5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Elips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48" name="Retângulo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434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bg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bg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CaixaDeTexto 83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1</a:t>
                </a:r>
                <a:r>
                  <a:rPr lang="pt-BR" i="1" dirty="0" smtClean="0"/>
                  <a:t>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 smtClean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</m:t>
                    </m:r>
                    <m:r>
                      <a:rPr lang="pt-BR" b="0" i="0" smtClean="0">
                        <a:latin typeface="Cambria Math"/>
                      </a:rPr>
                      <m:t>5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4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3</a:t>
                </a:r>
                <a:r>
                  <a:rPr lang="pt-BR" i="1" dirty="0" smtClean="0"/>
                  <a:t>:</a:t>
                </a:r>
              </a:p>
              <a:p>
                <a:pPr lvl="1"/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&gt;</m:t>
                    </m:r>
                    <m:r>
                      <a:rPr lang="pt-BR">
                        <a:latin typeface="Cambria Math"/>
                      </a:rPr>
                      <m:t>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.0=</m:t>
                    </m:r>
                    <m:r>
                      <a:rPr lang="pt-BR" b="0" i="0" smtClean="0">
                        <a:latin typeface="Cambria Math"/>
                      </a:rPr>
                      <m:t>0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/>
                          </a:rPr>
                          <m:t>0</m:t>
                        </m:r>
                        <m:r>
                          <a:rPr lang="pt-BR">
                            <a:latin typeface="Cambria Math"/>
                          </a:rPr>
                          <m:t>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>
                                <a:latin typeface="Cambria Math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500" i="1" dirty="0" smtClean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b="0" i="1" smtClean="0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b="0" i="1" smtClean="0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 smtClean="0"/>
              </a:p>
              <a:p>
                <a:r>
                  <a:rPr lang="pt-BR" sz="1500" i="1" dirty="0" smtClean="0"/>
                  <a:t>Época 1:</a:t>
                </a:r>
              </a:p>
              <a:p>
                <a:pPr lvl="1"/>
                <a:r>
                  <a:rPr lang="pt-BR" sz="1500" i="1" dirty="0" smtClean="0"/>
                  <a:t>Iteração 0:</a:t>
                </a:r>
              </a:p>
              <a:p>
                <a:pPr lvl="2"/>
                <a:r>
                  <a:rPr lang="pt-BR" sz="1500" i="1" dirty="0" smtClean="0"/>
                  <a:t>Repetir </a:t>
                </a:r>
                <a:r>
                  <a:rPr lang="pt-BR" sz="1500" i="1" dirty="0"/>
                  <a:t>até atingir o limite de épocas ou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o </a:t>
                </a:r>
                <a:r>
                  <a:rPr lang="pt-BR" sz="1500" i="1" dirty="0"/>
                  <a:t>erro da época ficar abaixo de um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limiar </a:t>
                </a:r>
                <a:r>
                  <a:rPr lang="pt-BR" sz="1500" i="1" dirty="0"/>
                  <a:t>pré-definido</a:t>
                </a:r>
                <a:r>
                  <a:rPr lang="pt-BR" sz="1500" i="1" dirty="0" smtClean="0"/>
                  <a:t>...</a:t>
                </a:r>
                <a:endParaRPr lang="pt-BR" sz="1500" i="1" dirty="0"/>
              </a:p>
              <a:p>
                <a:endParaRPr lang="pt-BR" sz="15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...</a:t>
            </a:r>
            <a:endParaRPr lang="pt-B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bg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/>
              <a:t> </a:t>
            </a:r>
            <a:r>
              <a:rPr lang="en-US" smtClean="0"/>
              <a:t>e 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1028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144367" y="4698271"/>
            <a:ext cx="4819763" cy="241980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en-US" sz="1100" i="1" dirty="0" smtClean="0"/>
              <a:t>“</a:t>
            </a:r>
            <a:r>
              <a:rPr lang="en-US" sz="1100" i="1" dirty="0"/>
              <a:t> Diagram of basic neuron and </a:t>
            </a:r>
            <a:r>
              <a:rPr lang="en-US" sz="1100" i="1" dirty="0" smtClean="0"/>
              <a:t>components”. </a:t>
            </a:r>
            <a:r>
              <a:rPr lang="pt-BR" sz="1100" i="1" dirty="0" smtClean="0"/>
              <a:t>Jennifer </a:t>
            </a:r>
            <a:r>
              <a:rPr lang="pt-BR" sz="1100" i="1" dirty="0" err="1" smtClean="0"/>
              <a:t>Walinga</a:t>
            </a:r>
            <a:r>
              <a:rPr lang="pt-BR" sz="1100" i="1" dirty="0" smtClean="0"/>
              <a:t>. Licença </a:t>
            </a:r>
            <a:r>
              <a:rPr lang="pt-BR" sz="1100" b="1" i="1" dirty="0"/>
              <a:t>BY-SA </a:t>
            </a:r>
            <a:r>
              <a:rPr lang="pt-BR" sz="1100" b="1" i="1" dirty="0" smtClean="0"/>
              <a:t>4.0</a:t>
            </a:r>
            <a:r>
              <a:rPr lang="pt-BR" sz="1100" i="1" dirty="0" smtClean="0"/>
              <a:t>.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27271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https://cdn-images-1.medium.com/max/800/1*kwEAIIMOQXMFQNj18sLD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03" y="2756917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-images-1.medium.com/max/800/1*niQ2zeoE2beFlfnp7Wshxg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7914" r="6959" b="48398"/>
          <a:stretch/>
        </p:blipFill>
        <p:spPr bwMode="auto">
          <a:xfrm>
            <a:off x="5428603" y="589434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40152" y="2434654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>
                <a:solidFill>
                  <a:schemeClr val="bg1"/>
                </a:solidFill>
              </a:rPr>
              <a:t>Walter </a:t>
            </a:r>
            <a:r>
              <a:rPr lang="pt-BR" sz="1400" i="1" dirty="0" err="1">
                <a:solidFill>
                  <a:schemeClr val="bg1"/>
                </a:solidFill>
              </a:rPr>
              <a:t>Pitts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940153" y="4602137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>
                <a:solidFill>
                  <a:schemeClr val="bg1"/>
                </a:solidFill>
              </a:rPr>
              <a:t>Warren </a:t>
            </a:r>
            <a:r>
              <a:rPr lang="pt-BR" sz="1400" i="1" dirty="0" err="1">
                <a:solidFill>
                  <a:schemeClr val="bg1"/>
                </a:solidFill>
              </a:rPr>
              <a:t>McCulloch</a:t>
            </a:r>
            <a:endParaRPr lang="pt-BR" sz="1400" i="1" dirty="0">
              <a:solidFill>
                <a:schemeClr val="bg1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6127" r="33524" b="7980"/>
          <a:stretch/>
        </p:blipFill>
        <p:spPr bwMode="auto">
          <a:xfrm>
            <a:off x="1436037" y="589434"/>
            <a:ext cx="34303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26" name="Elipse 25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 flipV="1">
            <a:off x="8012583" y="2121750"/>
            <a:ext cx="0" cy="1260000"/>
          </a:xfrm>
          <a:prstGeom prst="straightConnector1">
            <a:avLst/>
          </a:prstGeom>
          <a:ln w="952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382583" y="2751750"/>
            <a:ext cx="1260000" cy="0"/>
          </a:xfrm>
          <a:prstGeom prst="straightConnector1">
            <a:avLst/>
          </a:prstGeom>
          <a:ln w="952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flipV="1">
            <a:off x="7382583" y="2436750"/>
            <a:ext cx="1293873" cy="315000"/>
          </a:xfrm>
          <a:prstGeom prst="bentConnector3">
            <a:avLst>
              <a:gd name="adj1" fmla="val 7061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8564808" y="2758973"/>
            <a:ext cx="72768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r"/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NEURÔNIO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35" name="Conector de seta reta 34"/>
          <p:cNvCxnSpPr>
            <a:stCxn id="34" idx="1"/>
            <a:endCxn id="26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>
            <a:stCxn id="37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...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/>
          <p:cNvSpPr/>
          <p:nvPr/>
        </p:nvSpPr>
        <p:spPr>
          <a:xfrm>
            <a:off x="3866153" y="3723878"/>
            <a:ext cx="193908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</a:rPr>
              <a:t>p</a:t>
            </a:r>
            <a:r>
              <a:rPr lang="pt-BR" sz="2400" b="1" i="1" dirty="0" smtClean="0">
                <a:solidFill>
                  <a:srgbClr val="C00000"/>
                </a:solidFill>
              </a:rPr>
              <a:t>esos fixos...</a:t>
            </a:r>
            <a:endParaRPr lang="pt-BR" sz="2400" b="1" i="1" dirty="0">
              <a:solidFill>
                <a:srgbClr val="C00000"/>
              </a:solidFill>
            </a:endParaRPr>
          </a:p>
        </p:txBody>
      </p:sp>
      <p:cxnSp>
        <p:nvCxnSpPr>
          <p:cNvPr id="37" name="Conector de seta reta 36"/>
          <p:cNvCxnSpPr>
            <a:stCxn id="36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>
            <a:stCxn id="38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32516</TotalTime>
  <Words>3372</Words>
  <Application>Microsoft Office PowerPoint</Application>
  <PresentationFormat>Apresentação na tela (16:9)</PresentationFormat>
  <Paragraphs>597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16 – Redes Neurais Artificiais</vt:lpstr>
      <vt:lpstr>Roteiro</vt:lpstr>
      <vt:lpstr>O neurônio biológico</vt:lpstr>
      <vt:lpstr>O neurônio biológico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Perceptron</vt:lpstr>
      <vt:lpstr>O Perceptron</vt:lpstr>
      <vt:lpstr>Perceptron de camada simples</vt:lpstr>
      <vt:lpstr>Perceptron de camada simples</vt:lpstr>
      <vt:lpstr>Perceptron de camada simples</vt:lpstr>
      <vt:lpstr>Perceptron de camada simples</vt:lpstr>
      <vt:lpstr>Algoritmo de aprendizado do Perceptron</vt:lpstr>
      <vt:lpstr>Algoritmo de aprendizado do Perceptron</vt:lpstr>
      <vt:lpstr>Algoritmo de aprendizado do Perceptron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285</cp:revision>
  <dcterms:created xsi:type="dcterms:W3CDTF">2020-06-26T12:40:46Z</dcterms:created>
  <dcterms:modified xsi:type="dcterms:W3CDTF">2022-07-29T22:42:51Z</dcterms:modified>
</cp:coreProperties>
</file>