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87" r:id="rId2"/>
    <p:sldId id="288" r:id="rId3"/>
    <p:sldId id="315" r:id="rId4"/>
    <p:sldId id="289" r:id="rId5"/>
    <p:sldId id="305" r:id="rId6"/>
    <p:sldId id="304" r:id="rId7"/>
    <p:sldId id="306" r:id="rId8"/>
    <p:sldId id="320" r:id="rId9"/>
    <p:sldId id="290" r:id="rId10"/>
    <p:sldId id="316" r:id="rId11"/>
    <p:sldId id="322" r:id="rId12"/>
    <p:sldId id="321" r:id="rId13"/>
    <p:sldId id="317" r:id="rId14"/>
    <p:sldId id="318" r:id="rId15"/>
    <p:sldId id="319" r:id="rId16"/>
    <p:sldId id="323" r:id="rId17"/>
    <p:sldId id="314" r:id="rId18"/>
    <p:sldId id="298" r:id="rId1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6600"/>
    <a:srgbClr val="C3A63B"/>
    <a:srgbClr val="791D1F"/>
    <a:srgbClr val="0000FF"/>
    <a:srgbClr val="4F81BD"/>
    <a:srgbClr val="00FF00"/>
    <a:srgbClr val="F9910C"/>
    <a:srgbClr val="FE9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3804" y="-15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2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07 </a:t>
            </a:r>
            <a:r>
              <a:rPr lang="pt-BR" dirty="0"/>
              <a:t>– </a:t>
            </a:r>
            <a:r>
              <a:rPr lang="pt-BR" dirty="0" smtClean="0"/>
              <a:t>Filtragem espacial II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pt-BR" sz="2200" dirty="0">
                <a:solidFill>
                  <a:prstClr val="white"/>
                </a:solidFill>
                <a:ea typeface="+mn-ea"/>
                <a:cs typeface="+mn-cs"/>
              </a:rPr>
              <a:t>SIN 392 – Introdução ao Processamento Digital de Imagens (</a:t>
            </a:r>
            <a:r>
              <a:rPr lang="pt-BR" sz="2200" dirty="0" smtClean="0">
                <a:solidFill>
                  <a:prstClr val="white"/>
                </a:solidFill>
                <a:ea typeface="+mn-ea"/>
                <a:cs typeface="+mn-cs"/>
              </a:rPr>
              <a:t>2023-1)</a:t>
            </a:r>
            <a:endParaRPr lang="pt-BR" sz="2200" dirty="0">
              <a:solidFill>
                <a:prstClr val="white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Laplaciano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05157"/>
                  </p:ext>
                </p:extLst>
              </p:nvPr>
            </p:nvGraphicFramePr>
            <p:xfrm>
              <a:off x="2577042" y="858509"/>
              <a:ext cx="1728000" cy="172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05157"/>
                  </p:ext>
                </p:extLst>
              </p:nvPr>
            </p:nvGraphicFramePr>
            <p:xfrm>
              <a:off x="2577042" y="858509"/>
              <a:ext cx="1728000" cy="172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408" t="-1408" r="-300000" b="-3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7802265"/>
                  </p:ext>
                </p:extLst>
              </p:nvPr>
            </p:nvGraphicFramePr>
            <p:xfrm>
              <a:off x="4845294" y="858509"/>
              <a:ext cx="1728000" cy="172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7802265"/>
                  </p:ext>
                </p:extLst>
              </p:nvPr>
            </p:nvGraphicFramePr>
            <p:xfrm>
              <a:off x="4845294" y="858509"/>
              <a:ext cx="1728000" cy="172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408" t="-1408" r="-300000" b="-3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a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012291"/>
                  </p:ext>
                </p:extLst>
              </p:nvPr>
            </p:nvGraphicFramePr>
            <p:xfrm>
              <a:off x="2577042" y="2905018"/>
              <a:ext cx="1728000" cy="172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a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012291"/>
                  </p:ext>
                </p:extLst>
              </p:nvPr>
            </p:nvGraphicFramePr>
            <p:xfrm>
              <a:off x="2577042" y="2905018"/>
              <a:ext cx="1728000" cy="172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408" t="-1408" r="-300000" b="-3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a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012511"/>
                  </p:ext>
                </p:extLst>
              </p:nvPr>
            </p:nvGraphicFramePr>
            <p:xfrm>
              <a:off x="4845294" y="2905018"/>
              <a:ext cx="1728000" cy="172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a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012511"/>
                  </p:ext>
                </p:extLst>
              </p:nvPr>
            </p:nvGraphicFramePr>
            <p:xfrm>
              <a:off x="4845294" y="2905018"/>
              <a:ext cx="1728000" cy="172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1408" t="-1408" r="-300000" b="-3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i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pt-B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10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smtClean="0"/>
              <a:t>Laplaciano - aplicação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80000" y="2717089"/>
            <a:ext cx="1260000" cy="12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199540" y="15109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679080" y="2717089"/>
            <a:ext cx="1260000" cy="12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704000" y="2717089"/>
            <a:ext cx="1260000" cy="12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/>
          <p:nvPr/>
        </p:nvCxnSpPr>
        <p:spPr>
          <a:xfrm>
            <a:off x="0" y="1567830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9144000" y="1567830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3"/>
            <a:endCxn id="28" idx="1"/>
          </p:cNvCxnSpPr>
          <p:nvPr/>
        </p:nvCxnSpPr>
        <p:spPr>
          <a:xfrm>
            <a:off x="1440000" y="3347089"/>
            <a:ext cx="95626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28" idx="3"/>
            <a:endCxn id="9" idx="1"/>
          </p:cNvCxnSpPr>
          <p:nvPr/>
        </p:nvCxnSpPr>
        <p:spPr>
          <a:xfrm>
            <a:off x="2722811" y="3347089"/>
            <a:ext cx="95626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2"/>
            <a:endCxn id="28" idx="0"/>
          </p:cNvCxnSpPr>
          <p:nvPr/>
        </p:nvCxnSpPr>
        <p:spPr>
          <a:xfrm>
            <a:off x="2559540" y="2230925"/>
            <a:ext cx="0" cy="9528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9" idx="3"/>
          </p:cNvCxnSpPr>
          <p:nvPr/>
        </p:nvCxnSpPr>
        <p:spPr>
          <a:xfrm>
            <a:off x="4939080" y="3347089"/>
            <a:ext cx="7595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11" idx="1"/>
          </p:cNvCxnSpPr>
          <p:nvPr/>
        </p:nvCxnSpPr>
        <p:spPr>
          <a:xfrm>
            <a:off x="6944460" y="3347089"/>
            <a:ext cx="7595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0" y="2064902"/>
            <a:ext cx="180000" cy="1586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964000" y="2217302"/>
            <a:ext cx="180000" cy="1586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/>
              <p:cNvSpPr/>
              <p:nvPr/>
            </p:nvSpPr>
            <p:spPr>
              <a:xfrm>
                <a:off x="2396269" y="3183818"/>
                <a:ext cx="326542" cy="326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4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∗</m:t>
                      </m:r>
                    </m:oMath>
                  </m:oMathPara>
                </a14:m>
                <a:endParaRPr lang="pt-BR" sz="4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269" y="3183818"/>
                <a:ext cx="326542" cy="3265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tângulo de cantos arredondados 31"/>
          <p:cNvSpPr/>
          <p:nvPr/>
        </p:nvSpPr>
        <p:spPr>
          <a:xfrm>
            <a:off x="5698620" y="2889889"/>
            <a:ext cx="1245840" cy="914400"/>
          </a:xfrm>
          <a:prstGeom prst="roundRect">
            <a:avLst>
              <a:gd name="adj" fmla="val 28334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Tratar valores negativos</a:t>
            </a: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85408"/>
              </p:ext>
            </p:extLst>
          </p:nvPr>
        </p:nvGraphicFramePr>
        <p:xfrm>
          <a:off x="2199540" y="1510925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"/>
                <a:gridCol w="240000"/>
                <a:gridCol w="240000"/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ysClr val="windowText" lastClr="000000"/>
                          </a:solidFill>
                        </a:rPr>
                        <a:t>-4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434544" y="2399038"/>
                <a:ext cx="7509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latin typeface="Cambria Math"/>
                            </a:rPr>
                            <m:t>, </m:t>
                          </m:r>
                          <m:r>
                            <a:rPr lang="pt-BR" sz="1400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44" y="2399038"/>
                <a:ext cx="750911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3275303" y="2430372"/>
                <a:ext cx="20675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pt-BR" sz="12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)∗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sz="1200" i="1" dirty="0"/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303" y="2430372"/>
                <a:ext cx="2067554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1759163" y="1924010"/>
                <a:ext cx="4342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163" y="1924010"/>
                <a:ext cx="434286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938603" y="2429816"/>
                <a:ext cx="7907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603" y="2429816"/>
                <a:ext cx="79079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/>
              <p:cNvSpPr/>
              <p:nvPr/>
            </p:nvSpPr>
            <p:spPr>
              <a:xfrm>
                <a:off x="1240688" y="1510925"/>
                <a:ext cx="95276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sz="1100" i="1" dirty="0" smtClean="0">
                          <a:latin typeface="Cambria Math"/>
                        </a:rPr>
                        <m:t>𝑀</m:t>
                      </m:r>
                      <m:r>
                        <a:rPr lang="pt-BR" sz="1100" b="0" i="1" dirty="0" smtClean="0">
                          <a:latin typeface="Cambria Math"/>
                        </a:rPr>
                        <m:t>á</m:t>
                      </m:r>
                      <m:r>
                        <a:rPr lang="pt-BR" sz="1100" b="0" i="1" dirty="0" smtClean="0">
                          <a:latin typeface="Cambria Math"/>
                        </a:rPr>
                        <m:t>𝑠𝑐𝑎𝑟𝑎</m:t>
                      </m:r>
                    </m:oMath>
                    <m:oMath xmlns:m="http://schemas.openxmlformats.org/officeDocument/2006/math">
                      <m:r>
                        <a:rPr lang="pt-BR" sz="1100" b="0" i="1" dirty="0" smtClean="0">
                          <a:latin typeface="Cambria Math"/>
                        </a:rPr>
                        <m:t> </m:t>
                      </m:r>
                      <m:r>
                        <a:rPr lang="pt-BR" sz="1100" b="0" i="1" dirty="0" smtClean="0">
                          <a:latin typeface="Cambria Math"/>
                        </a:rPr>
                        <m:t>𝑙𝑎𝑝𝑙𝑎𝑐𝑖𝑎𝑛𝑎</m:t>
                      </m:r>
                    </m:oMath>
                  </m:oMathPara>
                </a14:m>
                <a:endParaRPr lang="pt-BR" sz="1100" i="1" dirty="0"/>
              </a:p>
            </p:txBody>
          </p:sp>
        </mc:Choice>
        <mc:Fallback xmlns="">
          <p:sp>
            <p:nvSpPr>
              <p:cNvPr id="29" name="Retâ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88" y="1510925"/>
                <a:ext cx="952761" cy="430887"/>
              </a:xfrm>
              <a:prstGeom prst="rect">
                <a:avLst/>
              </a:prstGeom>
              <a:blipFill rotWithShape="1">
                <a:blip r:embed="rId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71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Gradiente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2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0" y="540000"/>
                <a:ext cx="7956376" cy="44080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O gradiente de uma função de duas dimensões </a:t>
                </a:r>
                <a:r>
                  <a:rPr lang="pt-BR" i="1" dirty="0"/>
                  <a:t>f(x, y) </a:t>
                </a:r>
                <a:r>
                  <a:rPr lang="pt-BR" dirty="0"/>
                  <a:t>é: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≡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	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+1, 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dirty="0"/>
                  <a:t>,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 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  <m:r>
                          <a:rPr lang="pt-BR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 magnitude (tamanho) do vetor gradiente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pt-BR" dirty="0"/>
                  <a:t>), </a:t>
                </a:r>
                <a:r>
                  <a:rPr lang="pt-BR" i="1" dirty="0"/>
                  <a:t>M(x, y)</a:t>
                </a:r>
                <a:r>
                  <a:rPr lang="pt-BR" dirty="0"/>
                  <a:t> é: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𝑚𝑎𝑔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Ou pode ser aproximada por valores absolutos: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40000"/>
                <a:ext cx="7956376" cy="4408014"/>
              </a:xfrm>
              <a:blipFill rotWithShape="1">
                <a:blip r:embed="rId2"/>
                <a:stretch>
                  <a:fillRect l="-230" t="-1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gradiente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34438"/>
              </p:ext>
            </p:extLst>
          </p:nvPr>
        </p:nvGraphicFramePr>
        <p:xfrm>
          <a:off x="7380312" y="304901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44309"/>
              </p:ext>
            </p:extLst>
          </p:nvPr>
        </p:nvGraphicFramePr>
        <p:xfrm>
          <a:off x="7380312" y="1146509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3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gradiente </a:t>
            </a:r>
            <a:r>
              <a:rPr lang="pt-BR" dirty="0" smtClean="0"/>
              <a:t>– </a:t>
            </a:r>
            <a:r>
              <a:rPr lang="pt-BR" dirty="0"/>
              <a:t>Operadores diagonais de Roberts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Os operadores diagonais de Roberts consideram as diferenças diagonais: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+1, 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  <m:r>
                          <a:rPr lang="pt-BR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pt-BR" dirty="0"/>
                  <a:t>,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+1,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 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  <m:r>
                          <a:rPr lang="pt-BR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33" t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47011"/>
              </p:ext>
            </p:extLst>
          </p:nvPr>
        </p:nvGraphicFramePr>
        <p:xfrm>
          <a:off x="2184000" y="2499742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514787"/>
              </p:ext>
            </p:extLst>
          </p:nvPr>
        </p:nvGraphicFramePr>
        <p:xfrm>
          <a:off x="5664000" y="2499742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1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gradiente </a:t>
            </a:r>
            <a:r>
              <a:rPr lang="pt-BR" dirty="0" smtClean="0"/>
              <a:t>– </a:t>
            </a:r>
            <a:r>
              <a:rPr lang="pt-BR" dirty="0"/>
              <a:t>Operadores de </a:t>
            </a:r>
            <a:r>
              <a:rPr lang="pt-BR" dirty="0" err="1"/>
              <a:t>Prewitt</a:t>
            </a:r>
            <a:r>
              <a:rPr lang="pt-BR" dirty="0"/>
              <a:t> e Sobel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62778" y="1536086"/>
            <a:ext cx="92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Prewitt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23655" y="350785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Sobel:</a:t>
            </a:r>
            <a:endParaRPr lang="pt-BR" dirty="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15915"/>
              </p:ext>
            </p:extLst>
          </p:nvPr>
        </p:nvGraphicFramePr>
        <p:xfrm>
          <a:off x="2573874" y="856752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54236"/>
              </p:ext>
            </p:extLst>
          </p:nvPr>
        </p:nvGraphicFramePr>
        <p:xfrm>
          <a:off x="4842126" y="856752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40411"/>
              </p:ext>
            </p:extLst>
          </p:nvPr>
        </p:nvGraphicFramePr>
        <p:xfrm>
          <a:off x="2573874" y="2903261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07740"/>
              </p:ext>
            </p:extLst>
          </p:nvPr>
        </p:nvGraphicFramePr>
        <p:xfrm>
          <a:off x="4842126" y="2903261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2215621" y="856752"/>
                <a:ext cx="5062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21" y="856752"/>
                <a:ext cx="5062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4512247" y="856752"/>
                <a:ext cx="51385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47" y="856752"/>
                <a:ext cx="513859" cy="391261"/>
              </a:xfrm>
              <a:prstGeom prst="rect">
                <a:avLst/>
              </a:prstGeom>
              <a:blipFill rotWithShape="1"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2215621" y="2903261"/>
                <a:ext cx="5062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21" y="2903261"/>
                <a:ext cx="50622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4512247" y="2903261"/>
                <a:ext cx="51385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47" y="2903261"/>
                <a:ext cx="513859" cy="391261"/>
              </a:xfrm>
              <a:prstGeom prst="rect">
                <a:avLst/>
              </a:prstGeom>
              <a:blipFill rotWithShape="1"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smtClean="0"/>
              <a:t>gradiente - aplicação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80000" y="2064902"/>
            <a:ext cx="1260000" cy="12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199540" y="69954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2396269" y="1707654"/>
                <a:ext cx="326542" cy="326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4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∗</m:t>
                      </m:r>
                    </m:oMath>
                  </m:oMathPara>
                </a14:m>
                <a:endParaRPr lang="pt-BR" sz="4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269" y="1707654"/>
                <a:ext cx="326542" cy="3265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3679080" y="1240925"/>
            <a:ext cx="1260000" cy="12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7704000" y="2064902"/>
            <a:ext cx="1260000" cy="12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199540" y="397710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678832" y="2888880"/>
            <a:ext cx="1260000" cy="12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>
            <a:off x="0" y="1567830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9144000" y="1567830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3"/>
            <a:endCxn id="9" idx="1"/>
          </p:cNvCxnSpPr>
          <p:nvPr/>
        </p:nvCxnSpPr>
        <p:spPr>
          <a:xfrm flipV="1">
            <a:off x="1440000" y="1870925"/>
            <a:ext cx="956269" cy="8239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7" idx="3"/>
            <a:endCxn id="53" idx="1"/>
          </p:cNvCxnSpPr>
          <p:nvPr/>
        </p:nvCxnSpPr>
        <p:spPr>
          <a:xfrm>
            <a:off x="1440000" y="2694902"/>
            <a:ext cx="956269" cy="823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8" idx="2"/>
            <a:endCxn id="9" idx="0"/>
          </p:cNvCxnSpPr>
          <p:nvPr/>
        </p:nvCxnSpPr>
        <p:spPr>
          <a:xfrm>
            <a:off x="2559540" y="1419542"/>
            <a:ext cx="0" cy="2881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3" idx="0"/>
            <a:endCxn id="53" idx="2"/>
          </p:cNvCxnSpPr>
          <p:nvPr/>
        </p:nvCxnSpPr>
        <p:spPr>
          <a:xfrm flipV="1">
            <a:off x="2559540" y="3682151"/>
            <a:ext cx="0" cy="2949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53" idx="3"/>
            <a:endCxn id="15" idx="1"/>
          </p:cNvCxnSpPr>
          <p:nvPr/>
        </p:nvCxnSpPr>
        <p:spPr>
          <a:xfrm>
            <a:off x="2722811" y="3518880"/>
            <a:ext cx="95602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3"/>
            <a:endCxn id="10" idx="1"/>
          </p:cNvCxnSpPr>
          <p:nvPr/>
        </p:nvCxnSpPr>
        <p:spPr>
          <a:xfrm>
            <a:off x="2722811" y="1870925"/>
            <a:ext cx="95626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0" idx="3"/>
          </p:cNvCxnSpPr>
          <p:nvPr/>
        </p:nvCxnSpPr>
        <p:spPr>
          <a:xfrm>
            <a:off x="4939080" y="1870925"/>
            <a:ext cx="759540" cy="8239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15" idx="3"/>
          </p:cNvCxnSpPr>
          <p:nvPr/>
        </p:nvCxnSpPr>
        <p:spPr>
          <a:xfrm flipV="1">
            <a:off x="4938832" y="2694902"/>
            <a:ext cx="759788" cy="823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endCxn id="12" idx="1"/>
          </p:cNvCxnSpPr>
          <p:nvPr/>
        </p:nvCxnSpPr>
        <p:spPr>
          <a:xfrm>
            <a:off x="6944460" y="2694902"/>
            <a:ext cx="7595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0" y="2064902"/>
            <a:ext cx="180000" cy="1586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8964000" y="2217302"/>
            <a:ext cx="180000" cy="1586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2396269" y="3355609"/>
                <a:ext cx="326542" cy="326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4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∗</m:t>
                      </m:r>
                    </m:oMath>
                  </m:oMathPara>
                </a14:m>
                <a:endParaRPr lang="pt-BR" sz="4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269" y="3355609"/>
                <a:ext cx="326542" cy="3265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tângulo de cantos arredondados 56"/>
          <p:cNvSpPr/>
          <p:nvPr/>
        </p:nvSpPr>
        <p:spPr>
          <a:xfrm>
            <a:off x="5698620" y="2237702"/>
            <a:ext cx="1245840" cy="914400"/>
          </a:xfrm>
          <a:prstGeom prst="roundRect">
            <a:avLst>
              <a:gd name="adj" fmla="val 28334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>
                <a:solidFill>
                  <a:schemeClr val="tx1"/>
                </a:solidFill>
              </a:rPr>
              <a:t>Combinar os gradientes </a:t>
            </a:r>
            <a:r>
              <a:rPr lang="pt-BR" sz="1400" dirty="0" smtClean="0">
                <a:solidFill>
                  <a:schemeClr val="tx1"/>
                </a:solidFill>
              </a:rPr>
              <a:t>em x e y</a:t>
            </a:r>
            <a:endParaRPr lang="pt-BR" sz="1400" dirty="0">
              <a:solidFill>
                <a:schemeClr val="tx1"/>
              </a:solidFill>
            </a:endParaRPr>
          </a:p>
        </p:txBody>
      </p:sp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01299"/>
              </p:ext>
            </p:extLst>
          </p:nvPr>
        </p:nvGraphicFramePr>
        <p:xfrm>
          <a:off x="2199540" y="699542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"/>
                <a:gridCol w="240000"/>
                <a:gridCol w="240000"/>
              </a:tblGrid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e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99217"/>
              </p:ext>
            </p:extLst>
          </p:nvPr>
        </p:nvGraphicFramePr>
        <p:xfrm>
          <a:off x="2215142" y="3977102"/>
          <a:ext cx="704397" cy="734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99"/>
                <a:gridCol w="234799"/>
                <a:gridCol w="234799"/>
              </a:tblGrid>
              <a:tr h="244961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4961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4961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5474449" y="3324902"/>
                <a:ext cx="1694182" cy="468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/>
                            </a:rPr>
                            <m:t>𝑥</m:t>
                          </m:r>
                          <m:r>
                            <a:rPr lang="pt-BR" sz="1200" i="1">
                              <a:latin typeface="Cambria Math"/>
                            </a:rPr>
                            <m:t>, </m:t>
                          </m:r>
                          <m:r>
                            <a:rPr lang="pt-BR" sz="12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2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i="1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2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sz="1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2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sz="1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449" y="3324902"/>
                <a:ext cx="1694182" cy="4681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5507791" y="3857451"/>
                <a:ext cx="1627497" cy="3048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/>
                            </a:rPr>
                            <m:t>𝑥</m:t>
                          </m:r>
                          <m:r>
                            <a:rPr lang="pt-BR" sz="1200" i="1">
                              <a:latin typeface="Cambria Math"/>
                            </a:rPr>
                            <m:t>, </m:t>
                          </m:r>
                          <m:r>
                            <a:rPr lang="pt-BR" sz="12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200" i="1"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pt-BR" sz="1200" i="1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91" y="3857451"/>
                <a:ext cx="1627497" cy="30482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7932544" y="1757125"/>
                <a:ext cx="8029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pt-B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latin typeface="Cambria Math"/>
                            </a:rPr>
                            <m:t>, </m:t>
                          </m:r>
                          <m:r>
                            <a:rPr lang="pt-BR" sz="1400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544" y="1757125"/>
                <a:ext cx="80291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434544" y="1757124"/>
                <a:ext cx="7509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latin typeface="Cambria Math"/>
                            </a:rPr>
                            <m:t>, </m:t>
                          </m:r>
                          <m:r>
                            <a:rPr lang="pt-BR" sz="1400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44" y="1757124"/>
                <a:ext cx="750911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273476" y="963926"/>
                <a:ext cx="20675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pt-BR" sz="12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)∗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sz="1200" i="1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76" y="963926"/>
                <a:ext cx="2067554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820637" y="699541"/>
                <a:ext cx="137890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100" i="1" dirty="0"/>
                        <m:t>Operador</m:t>
                      </m:r>
                      <m:r>
                        <m:rPr>
                          <m:nor/>
                        </m:rPr>
                        <a:rPr lang="pt-BR" sz="1100" b="0" i="1" dirty="0" smtClean="0"/>
                        <m:t> </m:t>
                      </m:r>
                      <m:r>
                        <m:rPr>
                          <m:nor/>
                        </m:rPr>
                        <a:rPr lang="pt-BR" sz="1100" b="0" i="1" dirty="0" smtClean="0"/>
                        <m:t>horizontal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1100" i="1" dirty="0"/>
                        <m:t>de</m:t>
                      </m:r>
                      <m:r>
                        <m:rPr>
                          <m:nor/>
                        </m:rPr>
                        <a:rPr lang="pt-BR" sz="1100" i="1" dirty="0"/>
                        <m:t> </m:t>
                      </m:r>
                      <m:r>
                        <m:rPr>
                          <m:nor/>
                        </m:rPr>
                        <a:rPr lang="pt-BR" sz="1100" i="1" dirty="0"/>
                        <m:t>Prewitt</m:t>
                      </m:r>
                    </m:oMath>
                  </m:oMathPara>
                </a14:m>
                <a:endParaRPr lang="pt-BR" sz="1100" i="1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7" y="699541"/>
                <a:ext cx="1378903" cy="430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985746" y="3977103"/>
                <a:ext cx="12137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100" i="1" dirty="0"/>
                        <m:t>Operador</m:t>
                      </m:r>
                      <m:r>
                        <m:rPr>
                          <m:nor/>
                        </m:rPr>
                        <a:rPr lang="pt-BR" sz="1100" b="0" i="1" dirty="0" smtClean="0"/>
                        <m:t> </m:t>
                      </m:r>
                      <m:r>
                        <m:rPr>
                          <m:nor/>
                        </m:rPr>
                        <a:rPr lang="pt-BR" sz="1100" b="0" i="1" dirty="0" smtClean="0"/>
                        <m:t>vertical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1100" i="1" dirty="0"/>
                        <m:t>de</m:t>
                      </m:r>
                      <m:r>
                        <m:rPr>
                          <m:nor/>
                        </m:rPr>
                        <a:rPr lang="pt-BR" sz="1100" i="1" dirty="0"/>
                        <m:t> </m:t>
                      </m:r>
                      <m:r>
                        <m:rPr>
                          <m:nor/>
                        </m:rPr>
                        <a:rPr lang="pt-BR" sz="1100" i="1" dirty="0"/>
                        <m:t>Prewitt</m:t>
                      </m:r>
                    </m:oMath>
                  </m:oMathPara>
                </a14:m>
                <a:endParaRPr lang="pt-BR" sz="1100" i="1" dirty="0"/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46" y="3977103"/>
                <a:ext cx="1213794" cy="43088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1759163" y="1111765"/>
                <a:ext cx="4342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163" y="1111765"/>
                <a:ext cx="434286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1759163" y="4372334"/>
                <a:ext cx="440377" cy="324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163" y="4372334"/>
                <a:ext cx="440377" cy="3247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3264123" y="4148880"/>
                <a:ext cx="2076659" cy="291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pt-BR" sz="12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)∗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sz="1200" i="1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123" y="4148880"/>
                <a:ext cx="2076659" cy="291618"/>
              </a:xfrm>
              <a:prstGeom prst="rect">
                <a:avLst/>
              </a:prstGeom>
              <a:blipFill rotWithShape="1">
                <a:blip r:embed="rId1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06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MARQUES FILHO, O.; VIEIRA NETO, H. Processamento digital de imagens.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lvl="1"/>
            <a:r>
              <a:rPr lang="pt-BR" dirty="0"/>
              <a:t>Disponível para download no site do autor (Exclusivo para uso pessoal)</a:t>
            </a:r>
          </a:p>
          <a:p>
            <a:pPr lvl="1"/>
            <a:r>
              <a:rPr lang="pt-BR" dirty="0">
                <a:hlinkClick r:id="rId2"/>
              </a:rPr>
              <a:t>http://dainf.ct.utfpr.edu.br/~</a:t>
            </a:r>
            <a:r>
              <a:rPr lang="pt-BR" dirty="0" smtClean="0">
                <a:hlinkClick r:id="rId2"/>
              </a:rPr>
              <a:t>hvieir/pub.html</a:t>
            </a:r>
            <a:r>
              <a:rPr lang="pt-BR" dirty="0" smtClean="0"/>
              <a:t>	</a:t>
            </a:r>
            <a:endParaRPr lang="pt-BR" dirty="0"/>
          </a:p>
          <a:p>
            <a:endParaRPr lang="pt-BR" dirty="0"/>
          </a:p>
          <a:p>
            <a:r>
              <a:rPr lang="pt-BR" dirty="0"/>
              <a:t>GONZALEZ, R.C.; WOODS, R.E.; Processamento Digital de Imagens. 3ª edição. Editora Pearson, 2009.</a:t>
            </a:r>
          </a:p>
          <a:p>
            <a:pPr lvl="1"/>
            <a:endParaRPr lang="pt-BR" dirty="0"/>
          </a:p>
          <a:p>
            <a:r>
              <a:rPr lang="pt-BR" dirty="0"/>
              <a:t>J. E. R. Queiroz, H. M. Gomes. Introdução ao Processamento Digital de Imagens. RITA. v. 13, 2006.</a:t>
            </a:r>
          </a:p>
          <a:p>
            <a:pPr lvl="1"/>
            <a:r>
              <a:rPr lang="pt-BR" dirty="0">
                <a:hlinkClick r:id="rId3"/>
              </a:rPr>
              <a:t>http://www.dsc.ufcg.edu.br/~</a:t>
            </a:r>
            <a:r>
              <a:rPr lang="pt-BR" dirty="0" smtClean="0">
                <a:hlinkClick r:id="rId3"/>
              </a:rPr>
              <a:t>hmg/disciplinas/graduacao/vc-2016.2/Rita-Tutorial-PDI.pdf</a:t>
            </a:r>
            <a:r>
              <a:rPr lang="pt-BR" dirty="0" smtClean="0"/>
              <a:t>  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4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18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995686"/>
            <a:ext cx="9144000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{João Fernando Mari},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{Filtragem espacial II},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year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{2023},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publisher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GitHub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journal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{Introdução ao Processamento Digital de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Imagens - 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UFV},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  <a:endParaRPr lang="pt-BR" sz="8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Derivadas de funções discretas </a:t>
            </a:r>
            <a:r>
              <a:rPr lang="pt-BR" dirty="0" smtClean="0"/>
              <a:t>1D</a:t>
            </a:r>
          </a:p>
          <a:p>
            <a:r>
              <a:rPr lang="pt-BR" dirty="0" smtClean="0"/>
              <a:t>O Laplaciano</a:t>
            </a:r>
          </a:p>
          <a:p>
            <a:r>
              <a:rPr lang="pt-BR" dirty="0" smtClean="0"/>
              <a:t>Variações do Laplaciano</a:t>
            </a:r>
          </a:p>
          <a:p>
            <a:r>
              <a:rPr lang="pt-BR" dirty="0" smtClean="0"/>
              <a:t>O Gradiente</a:t>
            </a:r>
          </a:p>
          <a:p>
            <a:r>
              <a:rPr lang="pt-BR" dirty="0"/>
              <a:t>Operadores diagonais de </a:t>
            </a:r>
            <a:r>
              <a:rPr lang="pt-BR" dirty="0" smtClean="0"/>
              <a:t>Roberts</a:t>
            </a:r>
          </a:p>
          <a:p>
            <a:r>
              <a:rPr lang="pt-BR" dirty="0"/>
              <a:t>Operadores de </a:t>
            </a:r>
            <a:r>
              <a:rPr lang="pt-BR" dirty="0" err="1"/>
              <a:t>Prewitt</a:t>
            </a:r>
            <a:r>
              <a:rPr lang="pt-BR" dirty="0"/>
              <a:t> e Sobel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81689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37913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25585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CaixaDeTexto 105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Sinal</a:t>
            </a:r>
            <a:endParaRPr lang="pt-BR" sz="1100" i="1" dirty="0"/>
          </a:p>
        </p:txBody>
      </p:sp>
      <p:sp>
        <p:nvSpPr>
          <p:cNvPr id="107" name="CaixaDeTexto 106"/>
          <p:cNvSpPr txBox="1"/>
          <p:nvPr/>
        </p:nvSpPr>
        <p:spPr>
          <a:xfrm flipH="1">
            <a:off x="5018195" y="4269279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Primeira derivada</a:t>
            </a:r>
            <a:endParaRPr lang="pt-BR" sz="1100" i="1" dirty="0"/>
          </a:p>
        </p:txBody>
      </p:sp>
      <p:sp>
        <p:nvSpPr>
          <p:cNvPr id="108" name="CaixaDeTexto 107"/>
          <p:cNvSpPr txBox="1"/>
          <p:nvPr/>
        </p:nvSpPr>
        <p:spPr>
          <a:xfrm flipH="1">
            <a:off x="5018228" y="4454641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Segunda derivada</a:t>
            </a:r>
            <a:endParaRPr lang="pt-BR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148064" y="1080383"/>
                <a:ext cx="3923928" cy="2442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primeira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segunda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0383"/>
                <a:ext cx="3923928" cy="2442335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 r="-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01238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2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71934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433085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85350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539825" y="1272980"/>
            <a:ext cx="4215237" cy="1332674"/>
            <a:chOff x="827857" y="1272980"/>
            <a:chExt cx="4215237" cy="133267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Elipse 58"/>
            <p:cNvSpPr/>
            <p:nvPr/>
          </p:nvSpPr>
          <p:spPr>
            <a:xfrm>
              <a:off x="82785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Elipse 59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1" name="Elipse 60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2" name="Elipse 61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3" name="Elipse 62"/>
            <p:cNvSpPr/>
            <p:nvPr/>
          </p:nvSpPr>
          <p:spPr>
            <a:xfrm>
              <a:off x="1727537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>
              <a:off x="190747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5" name="Elipse 64"/>
            <p:cNvSpPr/>
            <p:nvPr/>
          </p:nvSpPr>
          <p:spPr>
            <a:xfrm>
              <a:off x="2087409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6" name="Elipse 65"/>
            <p:cNvSpPr/>
            <p:nvPr/>
          </p:nvSpPr>
          <p:spPr>
            <a:xfrm>
              <a:off x="226734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Elipse 67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9" name="Elipse 68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1" name="Elipse 70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2" name="Elipse 71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3" name="Elipse 72"/>
            <p:cNvSpPr/>
            <p:nvPr/>
          </p:nvSpPr>
          <p:spPr>
            <a:xfrm>
              <a:off x="352689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Elipse 73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3886769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Elipse 76"/>
            <p:cNvSpPr/>
            <p:nvPr/>
          </p:nvSpPr>
          <p:spPr>
            <a:xfrm>
              <a:off x="406670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8" name="Elipse 77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9" name="Elipse 78"/>
            <p:cNvSpPr/>
            <p:nvPr/>
          </p:nvSpPr>
          <p:spPr>
            <a:xfrm>
              <a:off x="4431286" y="253365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>
              <a:off x="4611222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1" name="Elipse 80"/>
            <p:cNvSpPr/>
            <p:nvPr/>
          </p:nvSpPr>
          <p:spPr>
            <a:xfrm>
              <a:off x="4791158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2" name="Elipse 81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83" name="Conector reto 82"/>
            <p:cNvCxnSpPr>
              <a:stCxn id="59" idx="6"/>
            </p:cNvCxnSpPr>
            <p:nvPr/>
          </p:nvCxnSpPr>
          <p:spPr>
            <a:xfrm>
              <a:off x="89985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>
              <a:stCxn id="60" idx="6"/>
              <a:endCxn id="61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>
              <a:stCxn id="61" idx="6"/>
              <a:endCxn id="78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>
              <a:stCxn id="62" idx="6"/>
              <a:endCxn id="63" idx="2"/>
            </p:cNvCxnSpPr>
            <p:nvPr/>
          </p:nvCxnSpPr>
          <p:spPr>
            <a:xfrm>
              <a:off x="1619601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>
              <a:stCxn id="63" idx="6"/>
              <a:endCxn id="64" idx="2"/>
            </p:cNvCxnSpPr>
            <p:nvPr/>
          </p:nvCxnSpPr>
          <p:spPr>
            <a:xfrm>
              <a:off x="1799537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>
              <a:stCxn id="64" idx="6"/>
              <a:endCxn id="65" idx="2"/>
            </p:cNvCxnSpPr>
            <p:nvPr/>
          </p:nvCxnSpPr>
          <p:spPr>
            <a:xfrm>
              <a:off x="1979473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>
              <a:stCxn id="65" idx="7"/>
              <a:endCxn id="66" idx="3"/>
            </p:cNvCxnSpPr>
            <p:nvPr/>
          </p:nvCxnSpPr>
          <p:spPr>
            <a:xfrm flipV="1">
              <a:off x="2148865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66" idx="6"/>
              <a:endCxn id="67" idx="2"/>
            </p:cNvCxnSpPr>
            <p:nvPr/>
          </p:nvCxnSpPr>
          <p:spPr>
            <a:xfrm>
              <a:off x="2339345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>
              <a:stCxn id="78" idx="6"/>
              <a:endCxn id="62" idx="2"/>
            </p:cNvCxnSpPr>
            <p:nvPr/>
          </p:nvCxnSpPr>
          <p:spPr>
            <a:xfrm>
              <a:off x="1439665" y="2207968"/>
              <a:ext cx="107936" cy="18036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>
              <a:stCxn id="67" idx="6"/>
              <a:endCxn id="68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>
              <a:stCxn id="68" idx="6"/>
              <a:endCxn id="69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>
              <a:stCxn id="71" idx="7"/>
              <a:endCxn id="72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>
              <a:stCxn id="70" idx="6"/>
              <a:endCxn id="71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>
              <a:stCxn id="69" idx="6"/>
              <a:endCxn id="70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>
              <a:stCxn id="72" idx="5"/>
              <a:endCxn id="73" idx="1"/>
            </p:cNvCxnSpPr>
            <p:nvPr/>
          </p:nvCxnSpPr>
          <p:spPr>
            <a:xfrm>
              <a:off x="3408417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>
              <a:stCxn id="73" idx="5"/>
              <a:endCxn id="74" idx="1"/>
            </p:cNvCxnSpPr>
            <p:nvPr/>
          </p:nvCxnSpPr>
          <p:spPr>
            <a:xfrm>
              <a:off x="3588353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>
              <a:stCxn id="74" idx="7"/>
              <a:endCxn id="75" idx="3"/>
            </p:cNvCxnSpPr>
            <p:nvPr/>
          </p:nvCxnSpPr>
          <p:spPr>
            <a:xfrm flipV="1">
              <a:off x="3768289" y="2055902"/>
              <a:ext cx="129024" cy="3069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>
              <a:stCxn id="77" idx="2"/>
              <a:endCxn id="75" idx="5"/>
            </p:cNvCxnSpPr>
            <p:nvPr/>
          </p:nvCxnSpPr>
          <p:spPr>
            <a:xfrm flipH="1" flipV="1">
              <a:off x="3948225" y="2055902"/>
              <a:ext cx="118480" cy="15206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>
              <a:stCxn id="76" idx="3"/>
            </p:cNvCxnSpPr>
            <p:nvPr/>
          </p:nvCxnSpPr>
          <p:spPr>
            <a:xfrm flipH="1">
              <a:off x="4138706" y="2053058"/>
              <a:ext cx="11848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79" idx="1"/>
              <a:endCxn id="76" idx="5"/>
            </p:cNvCxnSpPr>
            <p:nvPr/>
          </p:nvCxnSpPr>
          <p:spPr>
            <a:xfrm flipH="1" flipV="1">
              <a:off x="4308102" y="2053058"/>
              <a:ext cx="133728" cy="49114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>
              <a:stCxn id="80" idx="3"/>
              <a:endCxn id="79" idx="7"/>
            </p:cNvCxnSpPr>
            <p:nvPr/>
          </p:nvCxnSpPr>
          <p:spPr>
            <a:xfrm flipH="1">
              <a:off x="4492742" y="2053058"/>
              <a:ext cx="129024" cy="49114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>
              <a:stCxn id="80" idx="5"/>
              <a:endCxn id="81" idx="2"/>
            </p:cNvCxnSpPr>
            <p:nvPr/>
          </p:nvCxnSpPr>
          <p:spPr>
            <a:xfrm>
              <a:off x="4672678" y="2053058"/>
              <a:ext cx="118480" cy="15491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>
              <a:stCxn id="81" idx="6"/>
              <a:endCxn id="82" idx="2"/>
            </p:cNvCxnSpPr>
            <p:nvPr/>
          </p:nvCxnSpPr>
          <p:spPr>
            <a:xfrm>
              <a:off x="4863158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CaixaDeTexto 105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Sinal</a:t>
            </a:r>
            <a:endParaRPr lang="pt-BR" sz="1100" i="1" dirty="0"/>
          </a:p>
        </p:txBody>
      </p:sp>
      <p:sp>
        <p:nvSpPr>
          <p:cNvPr id="107" name="CaixaDeTexto 106"/>
          <p:cNvSpPr txBox="1"/>
          <p:nvPr/>
        </p:nvSpPr>
        <p:spPr>
          <a:xfrm flipH="1">
            <a:off x="5018195" y="4269279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Primeira derivada</a:t>
            </a:r>
            <a:endParaRPr lang="pt-BR" sz="1100" i="1" dirty="0"/>
          </a:p>
        </p:txBody>
      </p:sp>
      <p:sp>
        <p:nvSpPr>
          <p:cNvPr id="108" name="CaixaDeTexto 107"/>
          <p:cNvSpPr txBox="1"/>
          <p:nvPr/>
        </p:nvSpPr>
        <p:spPr>
          <a:xfrm flipH="1">
            <a:off x="5018228" y="4454641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Segunda derivada</a:t>
            </a:r>
            <a:endParaRPr lang="pt-BR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primeira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segunda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 r="-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893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" name="Grupo 111"/>
          <p:cNvGrpSpPr/>
          <p:nvPr/>
        </p:nvGrpSpPr>
        <p:grpSpPr>
          <a:xfrm>
            <a:off x="5292088" y="1412015"/>
            <a:ext cx="251936" cy="72000"/>
            <a:chOff x="5292088" y="1427890"/>
            <a:chExt cx="251936" cy="720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3" name="Elipse 112"/>
            <p:cNvSpPr/>
            <p:nvPr/>
          </p:nvSpPr>
          <p:spPr>
            <a:xfrm>
              <a:off x="5292088" y="142789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5472024" y="142789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15" name="Conector reto 114"/>
            <p:cNvCxnSpPr>
              <a:stCxn id="113" idx="6"/>
              <a:endCxn id="114" idx="2"/>
            </p:cNvCxnSpPr>
            <p:nvPr/>
          </p:nvCxnSpPr>
          <p:spPr>
            <a:xfrm>
              <a:off x="5364088" y="1463890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34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26122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14080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30785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CaixaDeTexto 105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Sinal</a:t>
            </a:r>
            <a:endParaRPr lang="pt-BR" sz="1100" i="1" dirty="0"/>
          </a:p>
        </p:txBody>
      </p:sp>
      <p:sp>
        <p:nvSpPr>
          <p:cNvPr id="107" name="CaixaDeTexto 106"/>
          <p:cNvSpPr txBox="1"/>
          <p:nvPr/>
        </p:nvSpPr>
        <p:spPr>
          <a:xfrm flipH="1">
            <a:off x="5018195" y="4269279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Primeira derivada</a:t>
            </a:r>
            <a:endParaRPr lang="pt-BR" sz="1100" i="1" dirty="0"/>
          </a:p>
        </p:txBody>
      </p:sp>
      <p:sp>
        <p:nvSpPr>
          <p:cNvPr id="108" name="CaixaDeTexto 107"/>
          <p:cNvSpPr txBox="1"/>
          <p:nvPr/>
        </p:nvSpPr>
        <p:spPr>
          <a:xfrm flipH="1">
            <a:off x="5018228" y="4454641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Segunda derivada</a:t>
            </a:r>
            <a:endParaRPr lang="pt-BR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primeira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segunda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 r="-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76905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" name="Grupo 111"/>
          <p:cNvGrpSpPr/>
          <p:nvPr/>
        </p:nvGrpSpPr>
        <p:grpSpPr>
          <a:xfrm>
            <a:off x="719761" y="1272980"/>
            <a:ext cx="4035301" cy="1874826"/>
            <a:chOff x="1007793" y="1272980"/>
            <a:chExt cx="4035301" cy="18748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3" name="Elipse 112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6" name="Elipse 115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/>
            <p:cNvSpPr/>
            <p:nvPr/>
          </p:nvSpPr>
          <p:spPr>
            <a:xfrm>
              <a:off x="172753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8" name="Elipse 117"/>
            <p:cNvSpPr/>
            <p:nvPr/>
          </p:nvSpPr>
          <p:spPr>
            <a:xfrm>
              <a:off x="190747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9" name="Elipse 118"/>
            <p:cNvSpPr/>
            <p:nvPr/>
          </p:nvSpPr>
          <p:spPr>
            <a:xfrm>
              <a:off x="208740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1" name="Elipse 120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2" name="Elipse 121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3" name="Elipse 122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4" name="Elipse 123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5" name="Elipse 124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6" name="Elipse 125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Elipse 126"/>
            <p:cNvSpPr/>
            <p:nvPr/>
          </p:nvSpPr>
          <p:spPr>
            <a:xfrm>
              <a:off x="3526897" y="307580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8" name="Elipse 127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9" name="Elipse 128"/>
            <p:cNvSpPr/>
            <p:nvPr/>
          </p:nvSpPr>
          <p:spPr>
            <a:xfrm>
              <a:off x="3886769" y="18135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Elipse 129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1" name="Elipse 130"/>
            <p:cNvSpPr/>
            <p:nvPr/>
          </p:nvSpPr>
          <p:spPr>
            <a:xfrm>
              <a:off x="4066705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2" name="Elipse 131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3" name="Elipse 132"/>
            <p:cNvSpPr/>
            <p:nvPr/>
          </p:nvSpPr>
          <p:spPr>
            <a:xfrm>
              <a:off x="4431286" y="27157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4" name="Elipse 133"/>
            <p:cNvSpPr/>
            <p:nvPr/>
          </p:nvSpPr>
          <p:spPr>
            <a:xfrm>
              <a:off x="4611222" y="16356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5" name="Elipse 134"/>
            <p:cNvSpPr/>
            <p:nvPr/>
          </p:nvSpPr>
          <p:spPr>
            <a:xfrm>
              <a:off x="4791158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6" name="Elipse 135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37" name="Conector reto 136"/>
            <p:cNvCxnSpPr>
              <a:stCxn id="114" idx="6"/>
              <a:endCxn id="115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>
              <a:stCxn id="115" idx="6"/>
              <a:endCxn id="132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>
              <a:stCxn id="116" idx="7"/>
              <a:endCxn id="117" idx="3"/>
            </p:cNvCxnSpPr>
            <p:nvPr/>
          </p:nvCxnSpPr>
          <p:spPr>
            <a:xfrm flipV="1">
              <a:off x="1609057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>
              <a:stCxn id="117" idx="6"/>
              <a:endCxn id="118" idx="2"/>
            </p:cNvCxnSpPr>
            <p:nvPr/>
          </p:nvCxnSpPr>
          <p:spPr>
            <a:xfrm>
              <a:off x="179953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/>
            <p:cNvCxnSpPr>
              <a:stCxn id="118" idx="6"/>
              <a:endCxn id="119" idx="2"/>
            </p:cNvCxnSpPr>
            <p:nvPr/>
          </p:nvCxnSpPr>
          <p:spPr>
            <a:xfrm>
              <a:off x="197947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to 141"/>
            <p:cNvCxnSpPr>
              <a:stCxn id="119" idx="7"/>
              <a:endCxn id="120" idx="3"/>
            </p:cNvCxnSpPr>
            <p:nvPr/>
          </p:nvCxnSpPr>
          <p:spPr>
            <a:xfrm flipV="1">
              <a:off x="2148865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/>
            <p:cNvCxnSpPr>
              <a:stCxn id="120" idx="5"/>
              <a:endCxn id="121" idx="1"/>
            </p:cNvCxnSpPr>
            <p:nvPr/>
          </p:nvCxnSpPr>
          <p:spPr>
            <a:xfrm>
              <a:off x="2328801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>
              <a:stCxn id="132" idx="5"/>
              <a:endCxn id="116" idx="1"/>
            </p:cNvCxnSpPr>
            <p:nvPr/>
          </p:nvCxnSpPr>
          <p:spPr>
            <a:xfrm>
              <a:off x="1429121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/>
            <p:cNvCxnSpPr>
              <a:stCxn id="121" idx="6"/>
              <a:endCxn id="122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/>
            <p:cNvCxnSpPr>
              <a:stCxn id="122" idx="6"/>
              <a:endCxn id="123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/>
            <p:cNvCxnSpPr>
              <a:stCxn id="125" idx="7"/>
              <a:endCxn id="126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/>
            <p:cNvCxnSpPr>
              <a:stCxn id="124" idx="6"/>
              <a:endCxn id="125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/>
            <p:cNvCxnSpPr>
              <a:stCxn id="123" idx="6"/>
              <a:endCxn id="124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/>
            <p:cNvCxnSpPr>
              <a:stCxn id="126" idx="5"/>
              <a:endCxn id="127" idx="1"/>
            </p:cNvCxnSpPr>
            <p:nvPr/>
          </p:nvCxnSpPr>
          <p:spPr>
            <a:xfrm>
              <a:off x="3408417" y="1334436"/>
              <a:ext cx="129024" cy="175191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/>
            <p:cNvCxnSpPr>
              <a:stCxn id="127" idx="7"/>
              <a:endCxn id="128" idx="3"/>
            </p:cNvCxnSpPr>
            <p:nvPr/>
          </p:nvCxnSpPr>
          <p:spPr>
            <a:xfrm flipV="1">
              <a:off x="3588353" y="2413790"/>
              <a:ext cx="129024" cy="67256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>
              <a:stCxn id="128" idx="7"/>
              <a:endCxn id="129" idx="3"/>
            </p:cNvCxnSpPr>
            <p:nvPr/>
          </p:nvCxnSpPr>
          <p:spPr>
            <a:xfrm flipV="1">
              <a:off x="3768289" y="1875030"/>
              <a:ext cx="129024" cy="487848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/>
            <p:cNvCxnSpPr>
              <a:stCxn id="131" idx="1"/>
              <a:endCxn id="129" idx="5"/>
            </p:cNvCxnSpPr>
            <p:nvPr/>
          </p:nvCxnSpPr>
          <p:spPr>
            <a:xfrm flipH="1" flipV="1">
              <a:off x="3948225" y="1875030"/>
              <a:ext cx="129024" cy="491248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to 153"/>
            <p:cNvCxnSpPr>
              <a:stCxn id="130" idx="3"/>
              <a:endCxn id="131" idx="7"/>
            </p:cNvCxnSpPr>
            <p:nvPr/>
          </p:nvCxnSpPr>
          <p:spPr>
            <a:xfrm flipH="1">
              <a:off x="4128161" y="2053058"/>
              <a:ext cx="129029" cy="31322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/>
            <p:cNvCxnSpPr>
              <a:stCxn id="133" idx="1"/>
              <a:endCxn id="130" idx="5"/>
            </p:cNvCxnSpPr>
            <p:nvPr/>
          </p:nvCxnSpPr>
          <p:spPr>
            <a:xfrm flipH="1" flipV="1">
              <a:off x="4308102" y="2053058"/>
              <a:ext cx="133728" cy="67326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/>
            <p:cNvCxnSpPr>
              <a:stCxn id="134" idx="3"/>
              <a:endCxn id="133" idx="7"/>
            </p:cNvCxnSpPr>
            <p:nvPr/>
          </p:nvCxnSpPr>
          <p:spPr>
            <a:xfrm flipH="1">
              <a:off x="4492742" y="1697102"/>
              <a:ext cx="129024" cy="102921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/>
            <p:cNvCxnSpPr>
              <a:stCxn id="134" idx="5"/>
              <a:endCxn id="135" idx="1"/>
            </p:cNvCxnSpPr>
            <p:nvPr/>
          </p:nvCxnSpPr>
          <p:spPr>
            <a:xfrm>
              <a:off x="4672678" y="1697102"/>
              <a:ext cx="129024" cy="66917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/>
            <p:cNvCxnSpPr>
              <a:stCxn id="135" idx="7"/>
              <a:endCxn id="136" idx="3"/>
            </p:cNvCxnSpPr>
            <p:nvPr/>
          </p:nvCxnSpPr>
          <p:spPr>
            <a:xfrm flipV="1">
              <a:off x="4852614" y="2233424"/>
              <a:ext cx="129024" cy="1328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upo 162"/>
          <p:cNvGrpSpPr/>
          <p:nvPr/>
        </p:nvGrpSpPr>
        <p:grpSpPr>
          <a:xfrm>
            <a:off x="5292088" y="2674046"/>
            <a:ext cx="251936" cy="72000"/>
            <a:chOff x="5292088" y="2654996"/>
            <a:chExt cx="251936" cy="72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64" name="Elipse 163"/>
            <p:cNvSpPr/>
            <p:nvPr/>
          </p:nvSpPr>
          <p:spPr>
            <a:xfrm>
              <a:off x="5292088" y="265499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5" name="Elipse 164"/>
            <p:cNvSpPr/>
            <p:nvPr/>
          </p:nvSpPr>
          <p:spPr>
            <a:xfrm>
              <a:off x="5472024" y="265499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66" name="Conector reto 165"/>
            <p:cNvCxnSpPr>
              <a:stCxn id="164" idx="6"/>
              <a:endCxn id="165" idx="2"/>
            </p:cNvCxnSpPr>
            <p:nvPr/>
          </p:nvCxnSpPr>
          <p:spPr>
            <a:xfrm>
              <a:off x="5364088" y="2690996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9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6355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93656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2148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539825" y="1272980"/>
            <a:ext cx="4215237" cy="1332674"/>
            <a:chOff x="827857" y="1272980"/>
            <a:chExt cx="4215237" cy="133267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Elipse 58"/>
            <p:cNvSpPr/>
            <p:nvPr/>
          </p:nvSpPr>
          <p:spPr>
            <a:xfrm>
              <a:off x="82785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Elipse 59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1" name="Elipse 60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2" name="Elipse 61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3" name="Elipse 62"/>
            <p:cNvSpPr/>
            <p:nvPr/>
          </p:nvSpPr>
          <p:spPr>
            <a:xfrm>
              <a:off x="1727537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>
              <a:off x="190747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5" name="Elipse 64"/>
            <p:cNvSpPr/>
            <p:nvPr/>
          </p:nvSpPr>
          <p:spPr>
            <a:xfrm>
              <a:off x="2087409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6" name="Elipse 65"/>
            <p:cNvSpPr/>
            <p:nvPr/>
          </p:nvSpPr>
          <p:spPr>
            <a:xfrm>
              <a:off x="226734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Elipse 67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9" name="Elipse 68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1" name="Elipse 70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2" name="Elipse 71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3" name="Elipse 72"/>
            <p:cNvSpPr/>
            <p:nvPr/>
          </p:nvSpPr>
          <p:spPr>
            <a:xfrm>
              <a:off x="352689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Elipse 73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3886769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Elipse 76"/>
            <p:cNvSpPr/>
            <p:nvPr/>
          </p:nvSpPr>
          <p:spPr>
            <a:xfrm>
              <a:off x="406670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8" name="Elipse 77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9" name="Elipse 78"/>
            <p:cNvSpPr/>
            <p:nvPr/>
          </p:nvSpPr>
          <p:spPr>
            <a:xfrm>
              <a:off x="4431286" y="253365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>
              <a:off x="4611222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1" name="Elipse 80"/>
            <p:cNvSpPr/>
            <p:nvPr/>
          </p:nvSpPr>
          <p:spPr>
            <a:xfrm>
              <a:off x="4791158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2" name="Elipse 81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83" name="Conector reto 82"/>
            <p:cNvCxnSpPr>
              <a:stCxn id="59" idx="6"/>
            </p:cNvCxnSpPr>
            <p:nvPr/>
          </p:nvCxnSpPr>
          <p:spPr>
            <a:xfrm>
              <a:off x="89985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>
              <a:stCxn id="60" idx="6"/>
              <a:endCxn id="61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>
              <a:stCxn id="61" idx="6"/>
              <a:endCxn id="78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>
              <a:stCxn id="62" idx="6"/>
              <a:endCxn id="63" idx="2"/>
            </p:cNvCxnSpPr>
            <p:nvPr/>
          </p:nvCxnSpPr>
          <p:spPr>
            <a:xfrm>
              <a:off x="1619601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>
              <a:stCxn id="63" idx="6"/>
              <a:endCxn id="64" idx="2"/>
            </p:cNvCxnSpPr>
            <p:nvPr/>
          </p:nvCxnSpPr>
          <p:spPr>
            <a:xfrm>
              <a:off x="1799537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>
              <a:stCxn id="64" idx="6"/>
              <a:endCxn id="65" idx="2"/>
            </p:cNvCxnSpPr>
            <p:nvPr/>
          </p:nvCxnSpPr>
          <p:spPr>
            <a:xfrm>
              <a:off x="1979473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>
              <a:stCxn id="65" idx="7"/>
              <a:endCxn id="66" idx="3"/>
            </p:cNvCxnSpPr>
            <p:nvPr/>
          </p:nvCxnSpPr>
          <p:spPr>
            <a:xfrm flipV="1">
              <a:off x="2148865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66" idx="6"/>
              <a:endCxn id="67" idx="2"/>
            </p:cNvCxnSpPr>
            <p:nvPr/>
          </p:nvCxnSpPr>
          <p:spPr>
            <a:xfrm>
              <a:off x="2339345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>
              <a:stCxn id="78" idx="6"/>
              <a:endCxn id="62" idx="2"/>
            </p:cNvCxnSpPr>
            <p:nvPr/>
          </p:nvCxnSpPr>
          <p:spPr>
            <a:xfrm>
              <a:off x="1439665" y="2207968"/>
              <a:ext cx="107936" cy="18036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>
              <a:stCxn id="67" idx="6"/>
              <a:endCxn id="68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>
              <a:stCxn id="68" idx="6"/>
              <a:endCxn id="69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>
              <a:stCxn id="71" idx="7"/>
              <a:endCxn id="72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>
              <a:stCxn id="70" idx="6"/>
              <a:endCxn id="71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>
              <a:stCxn id="69" idx="6"/>
              <a:endCxn id="70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>
              <a:stCxn id="72" idx="5"/>
              <a:endCxn id="73" idx="1"/>
            </p:cNvCxnSpPr>
            <p:nvPr/>
          </p:nvCxnSpPr>
          <p:spPr>
            <a:xfrm>
              <a:off x="3408417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>
              <a:stCxn id="73" idx="5"/>
              <a:endCxn id="74" idx="1"/>
            </p:cNvCxnSpPr>
            <p:nvPr/>
          </p:nvCxnSpPr>
          <p:spPr>
            <a:xfrm>
              <a:off x="3588353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>
              <a:stCxn id="74" idx="7"/>
              <a:endCxn id="75" idx="3"/>
            </p:cNvCxnSpPr>
            <p:nvPr/>
          </p:nvCxnSpPr>
          <p:spPr>
            <a:xfrm flipV="1">
              <a:off x="3768289" y="2055902"/>
              <a:ext cx="129024" cy="3069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>
              <a:stCxn id="77" idx="2"/>
              <a:endCxn id="75" idx="5"/>
            </p:cNvCxnSpPr>
            <p:nvPr/>
          </p:nvCxnSpPr>
          <p:spPr>
            <a:xfrm flipH="1" flipV="1">
              <a:off x="3948225" y="2055902"/>
              <a:ext cx="118480" cy="15206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>
              <a:stCxn id="76" idx="3"/>
            </p:cNvCxnSpPr>
            <p:nvPr/>
          </p:nvCxnSpPr>
          <p:spPr>
            <a:xfrm flipH="1">
              <a:off x="4138706" y="2053058"/>
              <a:ext cx="11848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79" idx="1"/>
              <a:endCxn id="76" idx="5"/>
            </p:cNvCxnSpPr>
            <p:nvPr/>
          </p:nvCxnSpPr>
          <p:spPr>
            <a:xfrm flipH="1" flipV="1">
              <a:off x="4308102" y="2053058"/>
              <a:ext cx="133728" cy="49114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>
              <a:stCxn id="80" idx="3"/>
              <a:endCxn id="79" idx="7"/>
            </p:cNvCxnSpPr>
            <p:nvPr/>
          </p:nvCxnSpPr>
          <p:spPr>
            <a:xfrm flipH="1">
              <a:off x="4492742" y="2053058"/>
              <a:ext cx="129024" cy="49114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>
              <a:stCxn id="80" idx="5"/>
              <a:endCxn id="81" idx="2"/>
            </p:cNvCxnSpPr>
            <p:nvPr/>
          </p:nvCxnSpPr>
          <p:spPr>
            <a:xfrm>
              <a:off x="4672678" y="2053058"/>
              <a:ext cx="118480" cy="15491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>
              <a:stCxn id="81" idx="6"/>
              <a:endCxn id="82" idx="2"/>
            </p:cNvCxnSpPr>
            <p:nvPr/>
          </p:nvCxnSpPr>
          <p:spPr>
            <a:xfrm>
              <a:off x="4863158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CaixaDeTexto 105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Sinal</a:t>
            </a:r>
            <a:endParaRPr lang="pt-BR" sz="1100" i="1" dirty="0"/>
          </a:p>
        </p:txBody>
      </p:sp>
      <p:sp>
        <p:nvSpPr>
          <p:cNvPr id="107" name="CaixaDeTexto 106"/>
          <p:cNvSpPr txBox="1"/>
          <p:nvPr/>
        </p:nvSpPr>
        <p:spPr>
          <a:xfrm flipH="1">
            <a:off x="5018195" y="4269279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Primeira derivada</a:t>
            </a:r>
            <a:endParaRPr lang="pt-BR" sz="1100" i="1" dirty="0"/>
          </a:p>
        </p:txBody>
      </p:sp>
      <p:sp>
        <p:nvSpPr>
          <p:cNvPr id="108" name="CaixaDeTexto 107"/>
          <p:cNvSpPr txBox="1"/>
          <p:nvPr/>
        </p:nvSpPr>
        <p:spPr>
          <a:xfrm flipH="1">
            <a:off x="5018228" y="4454641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Segunda derivada</a:t>
            </a:r>
            <a:endParaRPr lang="pt-BR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primeira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segunda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 r="-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482349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" name="Grupo 111"/>
          <p:cNvGrpSpPr/>
          <p:nvPr/>
        </p:nvGrpSpPr>
        <p:grpSpPr>
          <a:xfrm>
            <a:off x="719761" y="1272980"/>
            <a:ext cx="4035301" cy="1874826"/>
            <a:chOff x="1007793" y="1272980"/>
            <a:chExt cx="4035301" cy="18748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3" name="Elipse 112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6" name="Elipse 115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/>
            <p:cNvSpPr/>
            <p:nvPr/>
          </p:nvSpPr>
          <p:spPr>
            <a:xfrm>
              <a:off x="172753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8" name="Elipse 117"/>
            <p:cNvSpPr/>
            <p:nvPr/>
          </p:nvSpPr>
          <p:spPr>
            <a:xfrm>
              <a:off x="190747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9" name="Elipse 118"/>
            <p:cNvSpPr/>
            <p:nvPr/>
          </p:nvSpPr>
          <p:spPr>
            <a:xfrm>
              <a:off x="208740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1" name="Elipse 120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2" name="Elipse 121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3" name="Elipse 122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4" name="Elipse 123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5" name="Elipse 124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6" name="Elipse 125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Elipse 126"/>
            <p:cNvSpPr/>
            <p:nvPr/>
          </p:nvSpPr>
          <p:spPr>
            <a:xfrm>
              <a:off x="3526897" y="307580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8" name="Elipse 127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9" name="Elipse 128"/>
            <p:cNvSpPr/>
            <p:nvPr/>
          </p:nvSpPr>
          <p:spPr>
            <a:xfrm>
              <a:off x="3886769" y="18135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Elipse 129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1" name="Elipse 130"/>
            <p:cNvSpPr/>
            <p:nvPr/>
          </p:nvSpPr>
          <p:spPr>
            <a:xfrm>
              <a:off x="4066705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2" name="Elipse 131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3" name="Elipse 132"/>
            <p:cNvSpPr/>
            <p:nvPr/>
          </p:nvSpPr>
          <p:spPr>
            <a:xfrm>
              <a:off x="4431286" y="27157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4" name="Elipse 133"/>
            <p:cNvSpPr/>
            <p:nvPr/>
          </p:nvSpPr>
          <p:spPr>
            <a:xfrm>
              <a:off x="4611222" y="16356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5" name="Elipse 134"/>
            <p:cNvSpPr/>
            <p:nvPr/>
          </p:nvSpPr>
          <p:spPr>
            <a:xfrm>
              <a:off x="4791158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6" name="Elipse 135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37" name="Conector reto 136"/>
            <p:cNvCxnSpPr>
              <a:stCxn id="114" idx="6"/>
              <a:endCxn id="115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>
              <a:stCxn id="115" idx="6"/>
              <a:endCxn id="132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>
              <a:stCxn id="116" idx="7"/>
              <a:endCxn id="117" idx="3"/>
            </p:cNvCxnSpPr>
            <p:nvPr/>
          </p:nvCxnSpPr>
          <p:spPr>
            <a:xfrm flipV="1">
              <a:off x="1609057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>
              <a:stCxn id="117" idx="6"/>
              <a:endCxn id="118" idx="2"/>
            </p:cNvCxnSpPr>
            <p:nvPr/>
          </p:nvCxnSpPr>
          <p:spPr>
            <a:xfrm>
              <a:off x="179953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/>
            <p:cNvCxnSpPr>
              <a:stCxn id="118" idx="6"/>
              <a:endCxn id="119" idx="2"/>
            </p:cNvCxnSpPr>
            <p:nvPr/>
          </p:nvCxnSpPr>
          <p:spPr>
            <a:xfrm>
              <a:off x="197947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to 141"/>
            <p:cNvCxnSpPr>
              <a:stCxn id="119" idx="7"/>
              <a:endCxn id="120" idx="3"/>
            </p:cNvCxnSpPr>
            <p:nvPr/>
          </p:nvCxnSpPr>
          <p:spPr>
            <a:xfrm flipV="1">
              <a:off x="2148865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/>
            <p:cNvCxnSpPr>
              <a:stCxn id="120" idx="5"/>
              <a:endCxn id="121" idx="1"/>
            </p:cNvCxnSpPr>
            <p:nvPr/>
          </p:nvCxnSpPr>
          <p:spPr>
            <a:xfrm>
              <a:off x="2328801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>
              <a:stCxn id="132" idx="5"/>
              <a:endCxn id="116" idx="1"/>
            </p:cNvCxnSpPr>
            <p:nvPr/>
          </p:nvCxnSpPr>
          <p:spPr>
            <a:xfrm>
              <a:off x="1429121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/>
            <p:cNvCxnSpPr>
              <a:stCxn id="121" idx="6"/>
              <a:endCxn id="122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/>
            <p:cNvCxnSpPr>
              <a:stCxn id="122" idx="6"/>
              <a:endCxn id="123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/>
            <p:cNvCxnSpPr>
              <a:stCxn id="125" idx="7"/>
              <a:endCxn id="126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/>
            <p:cNvCxnSpPr>
              <a:stCxn id="124" idx="6"/>
              <a:endCxn id="125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/>
            <p:cNvCxnSpPr>
              <a:stCxn id="123" idx="6"/>
              <a:endCxn id="124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/>
            <p:cNvCxnSpPr>
              <a:stCxn id="126" idx="5"/>
              <a:endCxn id="127" idx="1"/>
            </p:cNvCxnSpPr>
            <p:nvPr/>
          </p:nvCxnSpPr>
          <p:spPr>
            <a:xfrm>
              <a:off x="3408417" y="1334436"/>
              <a:ext cx="129024" cy="175191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/>
            <p:cNvCxnSpPr>
              <a:stCxn id="127" idx="7"/>
              <a:endCxn id="128" idx="3"/>
            </p:cNvCxnSpPr>
            <p:nvPr/>
          </p:nvCxnSpPr>
          <p:spPr>
            <a:xfrm flipV="1">
              <a:off x="3588353" y="2413790"/>
              <a:ext cx="129024" cy="67256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>
              <a:stCxn id="128" idx="7"/>
              <a:endCxn id="129" idx="3"/>
            </p:cNvCxnSpPr>
            <p:nvPr/>
          </p:nvCxnSpPr>
          <p:spPr>
            <a:xfrm flipV="1">
              <a:off x="3768289" y="1875030"/>
              <a:ext cx="129024" cy="487848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/>
            <p:cNvCxnSpPr>
              <a:stCxn id="131" idx="1"/>
              <a:endCxn id="129" idx="5"/>
            </p:cNvCxnSpPr>
            <p:nvPr/>
          </p:nvCxnSpPr>
          <p:spPr>
            <a:xfrm flipH="1" flipV="1">
              <a:off x="3948225" y="1875030"/>
              <a:ext cx="129024" cy="491248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to 153"/>
            <p:cNvCxnSpPr>
              <a:stCxn id="130" idx="3"/>
              <a:endCxn id="131" idx="7"/>
            </p:cNvCxnSpPr>
            <p:nvPr/>
          </p:nvCxnSpPr>
          <p:spPr>
            <a:xfrm flipH="1">
              <a:off x="4128161" y="2053058"/>
              <a:ext cx="129029" cy="31322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/>
            <p:cNvCxnSpPr>
              <a:stCxn id="133" idx="1"/>
              <a:endCxn id="130" idx="5"/>
            </p:cNvCxnSpPr>
            <p:nvPr/>
          </p:nvCxnSpPr>
          <p:spPr>
            <a:xfrm flipH="1" flipV="1">
              <a:off x="4308102" y="2053058"/>
              <a:ext cx="133728" cy="67326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/>
            <p:cNvCxnSpPr>
              <a:stCxn id="134" idx="3"/>
              <a:endCxn id="133" idx="7"/>
            </p:cNvCxnSpPr>
            <p:nvPr/>
          </p:nvCxnSpPr>
          <p:spPr>
            <a:xfrm flipH="1">
              <a:off x="4492742" y="1697102"/>
              <a:ext cx="129024" cy="102921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/>
            <p:cNvCxnSpPr>
              <a:stCxn id="134" idx="5"/>
              <a:endCxn id="135" idx="1"/>
            </p:cNvCxnSpPr>
            <p:nvPr/>
          </p:nvCxnSpPr>
          <p:spPr>
            <a:xfrm>
              <a:off x="4672678" y="1697102"/>
              <a:ext cx="129024" cy="66917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/>
            <p:cNvCxnSpPr>
              <a:stCxn id="135" idx="7"/>
              <a:endCxn id="136" idx="3"/>
            </p:cNvCxnSpPr>
            <p:nvPr/>
          </p:nvCxnSpPr>
          <p:spPr>
            <a:xfrm flipV="1">
              <a:off x="4852614" y="2233424"/>
              <a:ext cx="129024" cy="1328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o 164"/>
          <p:cNvGrpSpPr/>
          <p:nvPr/>
        </p:nvGrpSpPr>
        <p:grpSpPr>
          <a:xfrm>
            <a:off x="5292088" y="1412015"/>
            <a:ext cx="251936" cy="72000"/>
            <a:chOff x="5292088" y="1427890"/>
            <a:chExt cx="251936" cy="720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9" name="Elipse 158"/>
            <p:cNvSpPr/>
            <p:nvPr/>
          </p:nvSpPr>
          <p:spPr>
            <a:xfrm>
              <a:off x="5292088" y="142789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0" name="Elipse 159"/>
            <p:cNvSpPr/>
            <p:nvPr/>
          </p:nvSpPr>
          <p:spPr>
            <a:xfrm>
              <a:off x="5472024" y="142789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61" name="Conector reto 160"/>
            <p:cNvCxnSpPr>
              <a:stCxn id="159" idx="6"/>
              <a:endCxn id="160" idx="2"/>
            </p:cNvCxnSpPr>
            <p:nvPr/>
          </p:nvCxnSpPr>
          <p:spPr>
            <a:xfrm>
              <a:off x="5364088" y="1463890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upo 165"/>
          <p:cNvGrpSpPr/>
          <p:nvPr/>
        </p:nvGrpSpPr>
        <p:grpSpPr>
          <a:xfrm>
            <a:off x="5292088" y="2674046"/>
            <a:ext cx="251936" cy="72000"/>
            <a:chOff x="5292088" y="2654996"/>
            <a:chExt cx="251936" cy="72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62" name="Elipse 161"/>
            <p:cNvSpPr/>
            <p:nvPr/>
          </p:nvSpPr>
          <p:spPr>
            <a:xfrm>
              <a:off x="5292088" y="265499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3" name="Elipse 162"/>
            <p:cNvSpPr/>
            <p:nvPr/>
          </p:nvSpPr>
          <p:spPr>
            <a:xfrm>
              <a:off x="5472024" y="265499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64" name="Conector reto 163"/>
            <p:cNvCxnSpPr>
              <a:stCxn id="162" idx="6"/>
              <a:endCxn id="163" idx="2"/>
            </p:cNvCxnSpPr>
            <p:nvPr/>
          </p:nvCxnSpPr>
          <p:spPr>
            <a:xfrm>
              <a:off x="5364088" y="2690996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7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lAPLACIANO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0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0" y="540000"/>
                <a:ext cx="7092280" cy="440801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O Laplaciano de uma função de duas dimensões f(x, y) é: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Se separarmos o Laplaciano nas direções x e y, temos: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+1, 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−1, 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−2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−2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(</m:t>
                      </m:r>
                      <m:r>
                        <a:rPr lang="pt-BR" i="1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,</m:t>
                      </m:r>
                      <m:r>
                        <a:rPr lang="pt-BR" i="1">
                          <a:latin typeface="Cambria Math"/>
                        </a:rPr>
                        <m:t>𝑦</m:t>
                      </m:r>
                      <m:r>
                        <a:rPr lang="pt-B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Dessa forma, o Laplaciano discreto de duas variáveis é: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+1, 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−1, 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−4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(</m:t>
                      </m:r>
                      <m:r>
                        <a:rPr lang="pt-BR" i="1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, </m:t>
                      </m:r>
                      <m:r>
                        <a:rPr lang="pt-BR" i="1">
                          <a:latin typeface="Cambria Math"/>
                        </a:rPr>
                        <m:t>𝑦</m:t>
                      </m:r>
                      <m:r>
                        <a:rPr lang="pt-B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40000"/>
                <a:ext cx="7092280" cy="4408014"/>
              </a:xfrm>
              <a:blipFill rotWithShape="1">
                <a:blip r:embed="rId2"/>
                <a:stretch>
                  <a:fillRect l="-86" t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Laplaciano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063853"/>
                  </p:ext>
                </p:extLst>
              </p:nvPr>
            </p:nvGraphicFramePr>
            <p:xfrm>
              <a:off x="6580249" y="1699911"/>
              <a:ext cx="2348015" cy="2088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1991"/>
                    <a:gridCol w="612008"/>
                    <a:gridCol w="612008"/>
                    <a:gridCol w="612008"/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>
                              <a:solidFill>
                                <a:sysClr val="windowText" lastClr="000000"/>
                              </a:solidFill>
                            </a:rPr>
                            <a:t>-1</a:t>
                          </a:r>
                          <a:endParaRPr lang="pt-BR" b="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b="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b="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>
                              <a:solidFill>
                                <a:sysClr val="windowText" lastClr="000000"/>
                              </a:solidFill>
                            </a:rPr>
                            <a:t>-1</a:t>
                          </a:r>
                          <a:endParaRPr lang="pt-BR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-4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063853"/>
                  </p:ext>
                </p:extLst>
              </p:nvPr>
            </p:nvGraphicFramePr>
            <p:xfrm>
              <a:off x="6580249" y="1699911"/>
              <a:ext cx="2348015" cy="2088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1991"/>
                    <a:gridCol w="612008"/>
                    <a:gridCol w="612008"/>
                    <a:gridCol w="612008"/>
                  </a:tblGrid>
                  <a:tr h="3600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10169" r="-359524" b="-4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>
                              <a:solidFill>
                                <a:sysClr val="windowText" lastClr="000000"/>
                              </a:solidFill>
                            </a:rPr>
                            <a:t>-1</a:t>
                          </a:r>
                          <a:endParaRPr lang="pt-BR" b="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b="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0" i="1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b="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>
                              <a:solidFill>
                                <a:sysClr val="windowText" lastClr="000000"/>
                              </a:solidFill>
                            </a:rPr>
                            <a:t>-1</a:t>
                          </a:r>
                          <a:endParaRPr lang="pt-BR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-4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6000" marR="36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02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35721</TotalTime>
  <Words>1893</Words>
  <Application>Microsoft Office PowerPoint</Application>
  <PresentationFormat>Apresentação na tela (16:9)</PresentationFormat>
  <Paragraphs>761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Aula 07 – Filtragem espacial II</vt:lpstr>
      <vt:lpstr>Roteiro</vt:lpstr>
      <vt:lpstr>Derivadas de funções discretas 1D</vt:lpstr>
      <vt:lpstr>Derivadas de funções discretas 1D</vt:lpstr>
      <vt:lpstr>Derivadas de funções discretas 1D</vt:lpstr>
      <vt:lpstr>Derivadas de funções discretas 1D</vt:lpstr>
      <vt:lpstr>Derivadas de funções discretas 1D</vt:lpstr>
      <vt:lpstr>O lAPLACIANO</vt:lpstr>
      <vt:lpstr>O Laplaciano</vt:lpstr>
      <vt:lpstr>Variações do Laplaciano</vt:lpstr>
      <vt:lpstr>O Laplaciano - aplicação</vt:lpstr>
      <vt:lpstr>O Gradiente</vt:lpstr>
      <vt:lpstr>O gradiente</vt:lpstr>
      <vt:lpstr>O gradiente – Operadores diagonais de Roberts</vt:lpstr>
      <vt:lpstr>O gradiente – Operadores de Prewitt e Sobel</vt:lpstr>
      <vt:lpstr>O gradiente - aplicação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294</cp:revision>
  <dcterms:created xsi:type="dcterms:W3CDTF">2020-06-26T12:40:46Z</dcterms:created>
  <dcterms:modified xsi:type="dcterms:W3CDTF">2024-01-27T20:44:23Z</dcterms:modified>
</cp:coreProperties>
</file>