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87" r:id="rId2"/>
    <p:sldId id="288" r:id="rId3"/>
    <p:sldId id="314" r:id="rId4"/>
    <p:sldId id="290" r:id="rId5"/>
    <p:sldId id="316" r:id="rId6"/>
    <p:sldId id="292" r:id="rId7"/>
    <p:sldId id="293" r:id="rId8"/>
    <p:sldId id="294" r:id="rId9"/>
    <p:sldId id="318" r:id="rId10"/>
    <p:sldId id="295" r:id="rId11"/>
    <p:sldId id="296" r:id="rId12"/>
    <p:sldId id="297" r:id="rId13"/>
    <p:sldId id="315" r:id="rId14"/>
    <p:sldId id="298" r:id="rId15"/>
    <p:sldId id="301" r:id="rId16"/>
    <p:sldId id="319" r:id="rId17"/>
    <p:sldId id="299" r:id="rId18"/>
    <p:sldId id="302" r:id="rId19"/>
    <p:sldId id="303" r:id="rId20"/>
    <p:sldId id="317" r:id="rId21"/>
    <p:sldId id="305" r:id="rId22"/>
    <p:sldId id="321" r:id="rId23"/>
    <p:sldId id="323" r:id="rId24"/>
    <p:sldId id="324" r:id="rId25"/>
    <p:sldId id="325" r:id="rId26"/>
    <p:sldId id="326" r:id="rId27"/>
    <p:sldId id="327" r:id="rId28"/>
    <p:sldId id="322" r:id="rId29"/>
    <p:sldId id="291" r:id="rId3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6C0A"/>
    <a:srgbClr val="000000"/>
    <a:srgbClr val="006600"/>
    <a:srgbClr val="C3A63B"/>
    <a:srgbClr val="791D1F"/>
    <a:srgbClr val="0000FF"/>
    <a:srgbClr val="4F81BD"/>
    <a:srgbClr val="00FF00"/>
    <a:srgbClr val="F99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60"/>
  </p:normalViewPr>
  <p:slideViewPr>
    <p:cSldViewPr>
      <p:cViewPr varScale="1">
        <p:scale>
          <a:sx n="93" d="100"/>
          <a:sy n="93" d="100"/>
        </p:scale>
        <p:origin x="-97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image" Target="../media/image2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4" Type="http://schemas.openxmlformats.org/officeDocument/2006/relationships/image" Target="../media/image25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20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2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200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62.png"/><Relationship Id="rId21" Type="http://schemas.openxmlformats.org/officeDocument/2006/relationships/image" Target="../media/image200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61.png"/><Relationship Id="rId16" Type="http://schemas.openxmlformats.org/officeDocument/2006/relationships/image" Target="../media/image57.png"/><Relationship Id="rId20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64.png"/><Relationship Id="rId15" Type="http://schemas.openxmlformats.org/officeDocument/2006/relationships/image" Target="../media/image65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63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6.png"/><Relationship Id="rId18" Type="http://schemas.openxmlformats.org/officeDocument/2006/relationships/image" Target="../media/image68.png"/><Relationship Id="rId3" Type="http://schemas.openxmlformats.org/officeDocument/2006/relationships/image" Target="../media/image44.png"/><Relationship Id="rId7" Type="http://schemas.openxmlformats.org/officeDocument/2006/relationships/image" Target="../media/image66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3.png"/><Relationship Id="rId16" Type="http://schemas.openxmlformats.org/officeDocument/2006/relationships/image" Target="../media/image59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67.png"/><Relationship Id="rId5" Type="http://schemas.openxmlformats.org/officeDocument/2006/relationships/image" Target="../media/image46.png"/><Relationship Id="rId15" Type="http://schemas.openxmlformats.org/officeDocument/2006/relationships/image" Target="../media/image58.png"/><Relationship Id="rId10" Type="http://schemas.openxmlformats.org/officeDocument/2006/relationships/image" Target="../media/image52.png"/><Relationship Id="rId19" Type="http://schemas.openxmlformats.org/officeDocument/2006/relationships/image" Target="../media/image69.png"/><Relationship Id="rId4" Type="http://schemas.openxmlformats.org/officeDocument/2006/relationships/image" Target="../media/image45.png"/><Relationship Id="rId9" Type="http://schemas.openxmlformats.org/officeDocument/2006/relationships/image" Target="../media/image51.png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630.png"/><Relationship Id="rId3" Type="http://schemas.openxmlformats.org/officeDocument/2006/relationships/image" Target="../media/image480.png"/><Relationship Id="rId21" Type="http://schemas.openxmlformats.org/officeDocument/2006/relationships/image" Target="../media/image73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0.png"/><Relationship Id="rId2" Type="http://schemas.openxmlformats.org/officeDocument/2006/relationships/image" Target="../media/image641.png"/><Relationship Id="rId16" Type="http://schemas.openxmlformats.org/officeDocument/2006/relationships/image" Target="../media/image610.png"/><Relationship Id="rId20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5" Type="http://schemas.openxmlformats.org/officeDocument/2006/relationships/image" Target="../media/image72.png"/><Relationship Id="rId10" Type="http://schemas.openxmlformats.org/officeDocument/2006/relationships/image" Target="../media/image550.png"/><Relationship Id="rId19" Type="http://schemas.openxmlformats.org/officeDocument/2006/relationships/image" Target="../media/image640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Relationship Id="rId14" Type="http://schemas.openxmlformats.org/officeDocument/2006/relationships/image" Target="../media/image5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630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0.png"/><Relationship Id="rId2" Type="http://schemas.openxmlformats.org/officeDocument/2006/relationships/image" Target="../media/image660.png"/><Relationship Id="rId16" Type="http://schemas.openxmlformats.org/officeDocument/2006/relationships/image" Target="../media/image610.png"/><Relationship Id="rId20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5" Type="http://schemas.openxmlformats.org/officeDocument/2006/relationships/image" Target="../media/image72.png"/><Relationship Id="rId10" Type="http://schemas.openxmlformats.org/officeDocument/2006/relationships/image" Target="../media/image550.png"/><Relationship Id="rId19" Type="http://schemas.openxmlformats.org/officeDocument/2006/relationships/image" Target="../media/image640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Relationship Id="rId14" Type="http://schemas.openxmlformats.org/officeDocument/2006/relationships/image" Target="../media/image59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8" Type="http://schemas.openxmlformats.org/officeDocument/2006/relationships/image" Target="../media/image630.png"/><Relationship Id="rId3" Type="http://schemas.openxmlformats.org/officeDocument/2006/relationships/image" Target="../media/image480.png"/><Relationship Id="rId21" Type="http://schemas.openxmlformats.org/officeDocument/2006/relationships/image" Target="../media/image423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0.png"/><Relationship Id="rId2" Type="http://schemas.openxmlformats.org/officeDocument/2006/relationships/image" Target="../media/image670.png"/><Relationship Id="rId16" Type="http://schemas.openxmlformats.org/officeDocument/2006/relationships/image" Target="../media/image610.png"/><Relationship Id="rId20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5" Type="http://schemas.openxmlformats.org/officeDocument/2006/relationships/image" Target="../media/image72.png"/><Relationship Id="rId10" Type="http://schemas.openxmlformats.org/officeDocument/2006/relationships/image" Target="../media/image550.png"/><Relationship Id="rId19" Type="http://schemas.openxmlformats.org/officeDocument/2006/relationships/image" Target="../media/image640.png"/><Relationship Id="rId4" Type="http://schemas.openxmlformats.org/officeDocument/2006/relationships/image" Target="../media/image490.png"/><Relationship Id="rId14" Type="http://schemas.openxmlformats.org/officeDocument/2006/relationships/image" Target="../media/image590.png"/><Relationship Id="rId22" Type="http://schemas.openxmlformats.org/officeDocument/2006/relationships/image" Target="../media/image4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72.png"/><Relationship Id="rId18" Type="http://schemas.openxmlformats.org/officeDocument/2006/relationships/image" Target="../media/image87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6.png"/><Relationship Id="rId2" Type="http://schemas.openxmlformats.org/officeDocument/2006/relationships/image" Target="../media/image690.png"/><Relationship Id="rId16" Type="http://schemas.openxmlformats.org/officeDocument/2006/relationships/image" Target="../media/image85.png"/><Relationship Id="rId20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5" Type="http://schemas.openxmlformats.org/officeDocument/2006/relationships/image" Target="../media/image84.png"/><Relationship Id="rId10" Type="http://schemas.openxmlformats.org/officeDocument/2006/relationships/image" Target="../media/image80.png"/><Relationship Id="rId19" Type="http://schemas.openxmlformats.org/officeDocument/2006/relationships/image" Target="../media/image423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Relationship Id="rId1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72.png"/><Relationship Id="rId18" Type="http://schemas.openxmlformats.org/officeDocument/2006/relationships/image" Target="../media/image87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6.png"/><Relationship Id="rId2" Type="http://schemas.openxmlformats.org/officeDocument/2006/relationships/image" Target="../media/image88.png"/><Relationship Id="rId16" Type="http://schemas.openxmlformats.org/officeDocument/2006/relationships/image" Target="../media/image85.png"/><Relationship Id="rId20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5" Type="http://schemas.openxmlformats.org/officeDocument/2006/relationships/image" Target="../media/image84.png"/><Relationship Id="rId10" Type="http://schemas.openxmlformats.org/officeDocument/2006/relationships/image" Target="../media/image80.png"/><Relationship Id="rId19" Type="http://schemas.openxmlformats.org/officeDocument/2006/relationships/image" Target="../media/image423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Relationship Id="rId14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72.png"/><Relationship Id="rId18" Type="http://schemas.openxmlformats.org/officeDocument/2006/relationships/image" Target="../media/image87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6.png"/><Relationship Id="rId2" Type="http://schemas.openxmlformats.org/officeDocument/2006/relationships/image" Target="../media/image89.png"/><Relationship Id="rId16" Type="http://schemas.openxmlformats.org/officeDocument/2006/relationships/image" Target="../media/image85.png"/><Relationship Id="rId20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5" Type="http://schemas.openxmlformats.org/officeDocument/2006/relationships/image" Target="../media/image84.png"/><Relationship Id="rId10" Type="http://schemas.openxmlformats.org/officeDocument/2006/relationships/image" Target="../media/image80.png"/><Relationship Id="rId19" Type="http://schemas.openxmlformats.org/officeDocument/2006/relationships/image" Target="../media/image423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Relationship Id="rId1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72.png"/><Relationship Id="rId18" Type="http://schemas.openxmlformats.org/officeDocument/2006/relationships/image" Target="../media/image87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6.png"/><Relationship Id="rId2" Type="http://schemas.openxmlformats.org/officeDocument/2006/relationships/image" Target="../media/image890.png"/><Relationship Id="rId16" Type="http://schemas.openxmlformats.org/officeDocument/2006/relationships/image" Target="../media/image85.png"/><Relationship Id="rId20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5" Type="http://schemas.openxmlformats.org/officeDocument/2006/relationships/image" Target="../media/image84.png"/><Relationship Id="rId10" Type="http://schemas.openxmlformats.org/officeDocument/2006/relationships/image" Target="../media/image80.png"/><Relationship Id="rId19" Type="http://schemas.openxmlformats.org/officeDocument/2006/relationships/image" Target="../media/image423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Relationship Id="rId1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gcp/learn-tensorflow-and-deep-learning-without-a-phd" TargetMode="External"/><Relationship Id="rId2" Type="http://schemas.openxmlformats.org/officeDocument/2006/relationships/hyperlink" Target="https://github.com/maponti/deeplearning_intro_data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book.org/" TargetMode="External"/><Relationship Id="rId4" Type="http://schemas.openxmlformats.org/officeDocument/2006/relationships/hyperlink" Target="http://cs231n.github.io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2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2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Aula </a:t>
            </a:r>
            <a:r>
              <a:rPr lang="pt-BR" dirty="0" smtClean="0"/>
              <a:t>16 </a:t>
            </a:r>
            <a:r>
              <a:rPr lang="pt-BR" dirty="0"/>
              <a:t>– </a:t>
            </a:r>
            <a:r>
              <a:rPr lang="pt-BR" dirty="0" smtClean="0"/>
              <a:t>Redes Neurais Artificiais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pt-BR" sz="2200" dirty="0">
                <a:solidFill>
                  <a:prstClr val="white"/>
                </a:solidFill>
                <a:ea typeface="+mn-ea"/>
                <a:cs typeface="+mn-cs"/>
              </a:rPr>
              <a:t>SIN 392 – Introdução ao Processamento Digital de Imagens (</a:t>
            </a:r>
            <a:r>
              <a:rPr lang="pt-BR" sz="2200" dirty="0" smtClean="0">
                <a:solidFill>
                  <a:prstClr val="white"/>
                </a:solidFill>
                <a:ea typeface="+mn-ea"/>
                <a:cs typeface="+mn-cs"/>
              </a:rPr>
              <a:t>2023-1)</a:t>
            </a:r>
            <a:endParaRPr lang="pt-BR" sz="2200" dirty="0">
              <a:solidFill>
                <a:prstClr val="white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endCxn id="9" idx="1"/>
          </p:cNvCxnSpPr>
          <p:nvPr/>
        </p:nvCxnSpPr>
        <p:spPr>
          <a:xfrm>
            <a:off x="1547474" y="1635626"/>
            <a:ext cx="1873444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>
            <a:off x="475539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blipFill rotWithShape="1">
                <a:blip r:embed="rId3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blipFill rotWithShape="1">
                <a:blip r:embed="rId4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>
            <a:stCxn id="6" idx="6"/>
          </p:cNvCxnSpPr>
          <p:nvPr/>
        </p:nvCxnSpPr>
        <p:spPr>
          <a:xfrm>
            <a:off x="331569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de seta reta 10"/>
          <p:cNvCxnSpPr>
            <a:endCxn id="6" idx="1"/>
          </p:cNvCxnSpPr>
          <p:nvPr/>
        </p:nvCxnSpPr>
        <p:spPr>
          <a:xfrm>
            <a:off x="827694" y="1635626"/>
            <a:ext cx="1873444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ector de seta reta 11"/>
          <p:cNvCxnSpPr>
            <a:stCxn id="9" idx="3"/>
            <a:endCxn id="6" idx="3"/>
          </p:cNvCxnSpPr>
          <p:nvPr/>
        </p:nvCxnSpPr>
        <p:spPr>
          <a:xfrm flipV="1">
            <a:off x="75587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324361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324361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205" t="-7692" r="-39879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02439" t="-7692" r="-30365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00000" t="-7692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3659" t="-7692" r="-10243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98795" t="-7692" r="-1205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tângulo 19"/>
          <p:cNvSpPr/>
          <p:nvPr/>
        </p:nvSpPr>
        <p:spPr>
          <a:xfrm>
            <a:off x="6228184" y="1314025"/>
            <a:ext cx="252028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dirty="0" smtClean="0">
                <a:solidFill>
                  <a:schemeClr val="tx1"/>
                </a:solidFill>
              </a:rPr>
              <a:t>AND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>
            <a:off x="475539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blipFill rotWithShape="1">
                <a:blip r:embed="rId3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blipFill rotWithShape="1">
                <a:blip r:embed="rId4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>
            <a:stCxn id="6" idx="6"/>
          </p:cNvCxnSpPr>
          <p:nvPr/>
        </p:nvCxnSpPr>
        <p:spPr>
          <a:xfrm>
            <a:off x="331569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de seta reta 10"/>
          <p:cNvCxnSpPr>
            <a:endCxn id="6" idx="1"/>
          </p:cNvCxnSpPr>
          <p:nvPr/>
        </p:nvCxnSpPr>
        <p:spPr>
          <a:xfrm>
            <a:off x="827694" y="1635626"/>
            <a:ext cx="1873444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ector de seta reta 11"/>
          <p:cNvCxnSpPr>
            <a:stCxn id="9" idx="3"/>
            <a:endCxn id="6" idx="3"/>
          </p:cNvCxnSpPr>
          <p:nvPr/>
        </p:nvCxnSpPr>
        <p:spPr>
          <a:xfrm flipV="1">
            <a:off x="75587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12987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006951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006951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205" t="-7692" r="-39879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02439" t="-7692" r="-30365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00000" t="-7692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3659" t="-7692" r="-10243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98795" t="-7692" r="-1205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tângulo 19"/>
          <p:cNvSpPr/>
          <p:nvPr/>
        </p:nvSpPr>
        <p:spPr>
          <a:xfrm>
            <a:off x="6228184" y="1314025"/>
            <a:ext cx="252028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dirty="0" smtClean="0">
                <a:solidFill>
                  <a:schemeClr val="tx1"/>
                </a:solidFill>
              </a:rPr>
              <a:t>OR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3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4" t="12318" r="34518" b="6673"/>
          <a:stretch/>
        </p:blipFill>
        <p:spPr bwMode="auto">
          <a:xfrm>
            <a:off x="1517791" y="621708"/>
            <a:ext cx="3075728" cy="424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m para rosemblat fran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36" y="1261812"/>
            <a:ext cx="2118412" cy="277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796136" y="4032838"/>
            <a:ext cx="1478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 smtClean="0"/>
              <a:t>Frank </a:t>
            </a:r>
            <a:r>
              <a:rPr lang="pt-BR" sz="1400" i="1" dirty="0" err="1"/>
              <a:t>Rosenblatt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14647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43" name="Grupo 42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de seta reta 34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428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/>
          <p:cNvGrpSpPr/>
          <p:nvPr/>
        </p:nvGrpSpPr>
        <p:grpSpPr>
          <a:xfrm>
            <a:off x="6800723" y="2121750"/>
            <a:ext cx="1293873" cy="1260000"/>
            <a:chOff x="5620749" y="3034246"/>
            <a:chExt cx="1293873" cy="1260000"/>
          </a:xfrm>
        </p:grpSpPr>
        <p:cxnSp>
          <p:nvCxnSpPr>
            <p:cNvPr id="35" name="Conector de seta reta 34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angulado 36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4917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>
          <a:xfrm>
            <a:off x="2949371" y="3507854"/>
            <a:ext cx="284592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pt-BR" sz="2000" b="1" i="1" dirty="0">
                <a:solidFill>
                  <a:schemeClr val="tx1"/>
                </a:solidFill>
              </a:rPr>
              <a:t>p</a:t>
            </a:r>
            <a:r>
              <a:rPr lang="pt-BR" sz="2000" b="1" i="1" dirty="0" smtClean="0">
                <a:solidFill>
                  <a:schemeClr val="tx1"/>
                </a:solidFill>
              </a:rPr>
              <a:t>esos e bias ajustáveis...</a:t>
            </a:r>
            <a:endParaRPr lang="pt-BR" sz="2000" b="1" i="1" dirty="0">
              <a:solidFill>
                <a:schemeClr val="tx1"/>
              </a:solidFill>
            </a:endParaRPr>
          </a:p>
        </p:txBody>
      </p:sp>
      <p:cxnSp>
        <p:nvCxnSpPr>
          <p:cNvPr id="41" name="Conector de seta reta 40"/>
          <p:cNvCxnSpPr>
            <a:stCxn id="40" idx="1"/>
          </p:cNvCxnSpPr>
          <p:nvPr/>
        </p:nvCxnSpPr>
        <p:spPr>
          <a:xfrm flipH="1" flipV="1">
            <a:off x="2049270" y="2903046"/>
            <a:ext cx="900101" cy="8334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 flipV="1">
            <a:off x="3463304" y="2251075"/>
            <a:ext cx="316608" cy="132878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ixaDeTexto 44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aixaDe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79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428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/>
          <p:cNvGrpSpPr/>
          <p:nvPr/>
        </p:nvGrpSpPr>
        <p:grpSpPr>
          <a:xfrm>
            <a:off x="6800723" y="2121750"/>
            <a:ext cx="1293873" cy="1260000"/>
            <a:chOff x="5620749" y="3034246"/>
            <a:chExt cx="1293873" cy="1260000"/>
          </a:xfrm>
        </p:grpSpPr>
        <p:cxnSp>
          <p:nvCxnSpPr>
            <p:cNvPr id="35" name="Conector de seta reta 34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angulado 36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4917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675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6" name="Retângulo 49"/>
          <p:cNvSpPr/>
          <p:nvPr/>
        </p:nvSpPr>
        <p:spPr>
          <a:xfrm>
            <a:off x="7305675" y="1919288"/>
            <a:ext cx="1167306" cy="1169193"/>
          </a:xfrm>
          <a:custGeom>
            <a:avLst/>
            <a:gdLst>
              <a:gd name="connsiteX0" fmla="*/ 0 w 1656184"/>
              <a:gd name="connsiteY0" fmla="*/ 0 h 1660117"/>
              <a:gd name="connsiteX1" fmla="*/ 1656184 w 1656184"/>
              <a:gd name="connsiteY1" fmla="*/ 0 h 1660117"/>
              <a:gd name="connsiteX2" fmla="*/ 1656184 w 1656184"/>
              <a:gd name="connsiteY2" fmla="*/ 1660117 h 1660117"/>
              <a:gd name="connsiteX3" fmla="*/ 0 w 1656184"/>
              <a:gd name="connsiteY3" fmla="*/ 1660117 h 1660117"/>
              <a:gd name="connsiteX4" fmla="*/ 0 w 1656184"/>
              <a:gd name="connsiteY4" fmla="*/ 0 h 1660117"/>
              <a:gd name="connsiteX0" fmla="*/ 0 w 1656184"/>
              <a:gd name="connsiteY0" fmla="*/ 1587 h 1661704"/>
              <a:gd name="connsiteX1" fmla="*/ 488878 w 1656184"/>
              <a:gd name="connsiteY1" fmla="*/ 0 h 1661704"/>
              <a:gd name="connsiteX2" fmla="*/ 1656184 w 1656184"/>
              <a:gd name="connsiteY2" fmla="*/ 1587 h 1661704"/>
              <a:gd name="connsiteX3" fmla="*/ 1656184 w 1656184"/>
              <a:gd name="connsiteY3" fmla="*/ 1661704 h 1661704"/>
              <a:gd name="connsiteX4" fmla="*/ 0 w 1656184"/>
              <a:gd name="connsiteY4" fmla="*/ 1661704 h 1661704"/>
              <a:gd name="connsiteX5" fmla="*/ 0 w 1656184"/>
              <a:gd name="connsiteY5" fmla="*/ 1587 h 1661704"/>
              <a:gd name="connsiteX0" fmla="*/ 0 w 1656184"/>
              <a:gd name="connsiteY0" fmla="*/ 1587 h 1661704"/>
              <a:gd name="connsiteX1" fmla="*/ 488878 w 1656184"/>
              <a:gd name="connsiteY1" fmla="*/ 0 h 1661704"/>
              <a:gd name="connsiteX2" fmla="*/ 1656184 w 1656184"/>
              <a:gd name="connsiteY2" fmla="*/ 1587 h 1661704"/>
              <a:gd name="connsiteX3" fmla="*/ 1655691 w 1656184"/>
              <a:gd name="connsiteY3" fmla="*/ 1169193 h 1661704"/>
              <a:gd name="connsiteX4" fmla="*/ 1656184 w 1656184"/>
              <a:gd name="connsiteY4" fmla="*/ 1661704 h 1661704"/>
              <a:gd name="connsiteX5" fmla="*/ 0 w 1656184"/>
              <a:gd name="connsiteY5" fmla="*/ 1661704 h 1661704"/>
              <a:gd name="connsiteX6" fmla="*/ 0 w 1656184"/>
              <a:gd name="connsiteY6" fmla="*/ 1587 h 1661704"/>
              <a:gd name="connsiteX0" fmla="*/ 0 w 1656184"/>
              <a:gd name="connsiteY0" fmla="*/ 1587 h 1712289"/>
              <a:gd name="connsiteX1" fmla="*/ 488878 w 1656184"/>
              <a:gd name="connsiteY1" fmla="*/ 0 h 1712289"/>
              <a:gd name="connsiteX2" fmla="*/ 1656184 w 1656184"/>
              <a:gd name="connsiteY2" fmla="*/ 1587 h 1712289"/>
              <a:gd name="connsiteX3" fmla="*/ 1655691 w 1656184"/>
              <a:gd name="connsiteY3" fmla="*/ 1169193 h 1712289"/>
              <a:gd name="connsiteX4" fmla="*/ 0 w 1656184"/>
              <a:gd name="connsiteY4" fmla="*/ 1661704 h 1712289"/>
              <a:gd name="connsiteX5" fmla="*/ 0 w 1656184"/>
              <a:gd name="connsiteY5" fmla="*/ 1587 h 1712289"/>
              <a:gd name="connsiteX0" fmla="*/ 0 w 1656184"/>
              <a:gd name="connsiteY0" fmla="*/ 1587 h 1169193"/>
              <a:gd name="connsiteX1" fmla="*/ 488878 w 1656184"/>
              <a:gd name="connsiteY1" fmla="*/ 0 h 1169193"/>
              <a:gd name="connsiteX2" fmla="*/ 1656184 w 1656184"/>
              <a:gd name="connsiteY2" fmla="*/ 1587 h 1169193"/>
              <a:gd name="connsiteX3" fmla="*/ 1655691 w 1656184"/>
              <a:gd name="connsiteY3" fmla="*/ 1169193 h 1169193"/>
              <a:gd name="connsiteX4" fmla="*/ 0 w 1656184"/>
              <a:gd name="connsiteY4" fmla="*/ 1587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312943"/>
              <a:gd name="connsiteY0" fmla="*/ 1169193 h 1169193"/>
              <a:gd name="connsiteX1" fmla="*/ 1 w 1312943"/>
              <a:gd name="connsiteY1" fmla="*/ 0 h 1169193"/>
              <a:gd name="connsiteX2" fmla="*/ 1167307 w 1312943"/>
              <a:gd name="connsiteY2" fmla="*/ 1587 h 1169193"/>
              <a:gd name="connsiteX3" fmla="*/ 1166814 w 1312943"/>
              <a:gd name="connsiteY3" fmla="*/ 1169193 h 1169193"/>
              <a:gd name="connsiteX0" fmla="*/ 1166814 w 1253664"/>
              <a:gd name="connsiteY0" fmla="*/ 1169193 h 1169193"/>
              <a:gd name="connsiteX1" fmla="*/ 1 w 1253664"/>
              <a:gd name="connsiteY1" fmla="*/ 0 h 1169193"/>
              <a:gd name="connsiteX2" fmla="*/ 1167307 w 1253664"/>
              <a:gd name="connsiteY2" fmla="*/ 1587 h 1169193"/>
              <a:gd name="connsiteX3" fmla="*/ 1166814 w 1253664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3 w 1167306"/>
              <a:gd name="connsiteY0" fmla="*/ 1169193 h 1169193"/>
              <a:gd name="connsiteX1" fmla="*/ 0 w 1167306"/>
              <a:gd name="connsiteY1" fmla="*/ 0 h 1169193"/>
              <a:gd name="connsiteX2" fmla="*/ 1167306 w 1167306"/>
              <a:gd name="connsiteY2" fmla="*/ 1587 h 1169193"/>
              <a:gd name="connsiteX3" fmla="*/ 1166813 w 1167306"/>
              <a:gd name="connsiteY3" fmla="*/ 1169193 h 1169193"/>
              <a:gd name="connsiteX0" fmla="*/ 1166813 w 1167306"/>
              <a:gd name="connsiteY0" fmla="*/ 1169193 h 1169193"/>
              <a:gd name="connsiteX1" fmla="*/ 0 w 1167306"/>
              <a:gd name="connsiteY1" fmla="*/ 0 h 1169193"/>
              <a:gd name="connsiteX2" fmla="*/ 1167306 w 1167306"/>
              <a:gd name="connsiteY2" fmla="*/ 1587 h 1169193"/>
              <a:gd name="connsiteX3" fmla="*/ 1166813 w 1167306"/>
              <a:gd name="connsiteY3" fmla="*/ 1169193 h 116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306" h="1169193">
                <a:moveTo>
                  <a:pt x="1166813" y="1169193"/>
                </a:moveTo>
                <a:cubicBezTo>
                  <a:pt x="1015126" y="1014149"/>
                  <a:pt x="173749" y="175551"/>
                  <a:pt x="0" y="0"/>
                </a:cubicBezTo>
                <a:lnTo>
                  <a:pt x="1167306" y="1587"/>
                </a:lnTo>
                <a:cubicBezTo>
                  <a:pt x="1167059" y="585390"/>
                  <a:pt x="1167059" y="585390"/>
                  <a:pt x="1166813" y="116919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>
            <a:stCxn id="10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10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5" idx="3"/>
            <a:endCxn id="10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667" r="-1428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417298" y="293179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634854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de cantos arredondados 25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6" name="Retângulo de cantos arredondado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/>
          <p:cNvCxnSpPr>
            <a:stCxn id="28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16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angulado 32"/>
          <p:cNvCxnSpPr>
            <a:stCxn id="34" idx="2"/>
            <a:endCxn id="27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6876256" y="856070"/>
                <a:ext cx="2178204" cy="563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den>
                      </m:f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856070"/>
                <a:ext cx="2178204" cy="56355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7430632" y="1429385"/>
                <a:ext cx="428515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632" y="1429385"/>
                <a:ext cx="428515" cy="3385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/>
              <p:cNvSpPr/>
              <p:nvPr/>
            </p:nvSpPr>
            <p:spPr>
              <a:xfrm>
                <a:off x="8629547" y="2580772"/>
                <a:ext cx="433260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tâ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547" y="2580772"/>
                <a:ext cx="433260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10"/>
          <p:cNvSpPr/>
          <p:nvPr/>
        </p:nvSpPr>
        <p:spPr>
          <a:xfrm>
            <a:off x="6816797" y="1920875"/>
            <a:ext cx="1656184" cy="1660398"/>
          </a:xfrm>
          <a:custGeom>
            <a:avLst/>
            <a:gdLst>
              <a:gd name="connsiteX0" fmla="*/ 0 w 1656184"/>
              <a:gd name="connsiteY0" fmla="*/ 0 h 1657353"/>
              <a:gd name="connsiteX1" fmla="*/ 1656184 w 1656184"/>
              <a:gd name="connsiteY1" fmla="*/ 0 h 1657353"/>
              <a:gd name="connsiteX2" fmla="*/ 1656184 w 1656184"/>
              <a:gd name="connsiteY2" fmla="*/ 1657353 h 1657353"/>
              <a:gd name="connsiteX3" fmla="*/ 0 w 1656184"/>
              <a:gd name="connsiteY3" fmla="*/ 1657353 h 1657353"/>
              <a:gd name="connsiteX4" fmla="*/ 0 w 1656184"/>
              <a:gd name="connsiteY4" fmla="*/ 0 h 1657353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6184 w 1656184"/>
              <a:gd name="connsiteY2" fmla="*/ 3045 h 1660398"/>
              <a:gd name="connsiteX3" fmla="*/ 1656184 w 1656184"/>
              <a:gd name="connsiteY3" fmla="*/ 1660398 h 1660398"/>
              <a:gd name="connsiteX4" fmla="*/ 0 w 1656184"/>
              <a:gd name="connsiteY4" fmla="*/ 1660398 h 1660398"/>
              <a:gd name="connsiteX5" fmla="*/ 0 w 1656184"/>
              <a:gd name="connsiteY5" fmla="*/ 3045 h 1660398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6184 w 1656184"/>
              <a:gd name="connsiteY2" fmla="*/ 3045 h 1660398"/>
              <a:gd name="connsiteX3" fmla="*/ 1654103 w 1656184"/>
              <a:gd name="connsiteY3" fmla="*/ 1165225 h 1660398"/>
              <a:gd name="connsiteX4" fmla="*/ 1656184 w 1656184"/>
              <a:gd name="connsiteY4" fmla="*/ 1660398 h 1660398"/>
              <a:gd name="connsiteX5" fmla="*/ 0 w 1656184"/>
              <a:gd name="connsiteY5" fmla="*/ 1660398 h 1660398"/>
              <a:gd name="connsiteX6" fmla="*/ 0 w 1656184"/>
              <a:gd name="connsiteY6" fmla="*/ 3045 h 1660398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4103 w 1656184"/>
              <a:gd name="connsiteY2" fmla="*/ 1165225 h 1660398"/>
              <a:gd name="connsiteX3" fmla="*/ 1656184 w 1656184"/>
              <a:gd name="connsiteY3" fmla="*/ 1660398 h 1660398"/>
              <a:gd name="connsiteX4" fmla="*/ 0 w 1656184"/>
              <a:gd name="connsiteY4" fmla="*/ 1660398 h 1660398"/>
              <a:gd name="connsiteX5" fmla="*/ 0 w 1656184"/>
              <a:gd name="connsiteY5" fmla="*/ 3045 h 166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6184" h="1660398">
                <a:moveTo>
                  <a:pt x="0" y="3045"/>
                </a:moveTo>
                <a:lnTo>
                  <a:pt x="492053" y="0"/>
                </a:lnTo>
                <a:lnTo>
                  <a:pt x="1654103" y="1165225"/>
                </a:lnTo>
                <a:cubicBezTo>
                  <a:pt x="1654797" y="1330283"/>
                  <a:pt x="1655490" y="1495340"/>
                  <a:pt x="1656184" y="1660398"/>
                </a:cubicBezTo>
                <a:lnTo>
                  <a:pt x="0" y="1660398"/>
                </a:lnTo>
                <a:lnTo>
                  <a:pt x="0" y="304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39" name="Grupo 38"/>
          <p:cNvGrpSpPr/>
          <p:nvPr/>
        </p:nvGrpSpPr>
        <p:grpSpPr>
          <a:xfrm>
            <a:off x="6660232" y="1767939"/>
            <a:ext cx="1969315" cy="1969315"/>
            <a:chOff x="6660232" y="1767939"/>
            <a:chExt cx="1969315" cy="1969315"/>
          </a:xfrm>
        </p:grpSpPr>
        <p:cxnSp>
          <p:nvCxnSpPr>
            <p:cNvPr id="40" name="Conector de seta reta 39"/>
            <p:cNvCxnSpPr/>
            <p:nvPr/>
          </p:nvCxnSpPr>
          <p:spPr>
            <a:xfrm flipV="1">
              <a:off x="7644890" y="1767939"/>
              <a:ext cx="0" cy="19693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/>
            <p:nvPr/>
          </p:nvCxnSpPr>
          <p:spPr>
            <a:xfrm rot="5400000" flipV="1">
              <a:off x="7644890" y="1767939"/>
              <a:ext cx="0" cy="19693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ector reto 41"/>
          <p:cNvCxnSpPr/>
          <p:nvPr/>
        </p:nvCxnSpPr>
        <p:spPr>
          <a:xfrm>
            <a:off x="7152561" y="1767939"/>
            <a:ext cx="1476987" cy="1476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5" idx="2"/>
          </p:cNvCxnSpPr>
          <p:nvPr/>
        </p:nvCxnSpPr>
        <p:spPr>
          <a:xfrm>
            <a:off x="7965358" y="1419622"/>
            <a:ext cx="0" cy="108246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6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aprendizado do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9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Roteiro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neurônio </a:t>
            </a:r>
            <a:r>
              <a:rPr lang="pt-BR" dirty="0" smtClean="0"/>
              <a:t>biológico</a:t>
            </a:r>
          </a:p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 smtClean="0"/>
              <a:t>Pitts</a:t>
            </a:r>
            <a:endParaRPr lang="pt-BR" dirty="0" smtClean="0"/>
          </a:p>
          <a:p>
            <a:r>
              <a:rPr lang="pt-BR" dirty="0"/>
              <a:t>O </a:t>
            </a:r>
            <a:r>
              <a:rPr lang="pt-BR" dirty="0" err="1" smtClean="0"/>
              <a:t>Perceptron</a:t>
            </a:r>
            <a:endParaRPr lang="pt-BR" dirty="0" smtClean="0"/>
          </a:p>
          <a:p>
            <a:r>
              <a:rPr lang="pt-BR" dirty="0"/>
              <a:t>Algoritmo de aprendizado do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 de aprendizado do 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i="1" dirty="0"/>
                  <a:t>t</a:t>
                </a:r>
                <a:r>
                  <a:rPr lang="pt-BR" dirty="0"/>
                  <a:t> de </a:t>
                </a:r>
                <a:r>
                  <a:rPr lang="pt-BR" i="1" dirty="0"/>
                  <a:t>1</a:t>
                </a:r>
                <a:r>
                  <a:rPr lang="pt-BR" dirty="0"/>
                  <a:t> até </a:t>
                </a:r>
                <a:r>
                  <a:rPr lang="pt-BR" i="1" dirty="0" err="1"/>
                  <a:t>max_epocas</a:t>
                </a:r>
                <a:r>
                  <a:rPr lang="pt-BR" dirty="0"/>
                  <a:t>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Para </a:t>
                </a:r>
                <a:r>
                  <a:rPr lang="pt-BR" dirty="0" smtClean="0"/>
                  <a:t>todo </a:t>
                </a:r>
                <a:r>
                  <a:rPr lang="pt-BR" b="1" i="1" dirty="0" smtClean="0"/>
                  <a:t>x</a:t>
                </a:r>
                <a:r>
                  <a:rPr lang="pt-BR" dirty="0" smtClean="0"/>
                  <a:t>, </a:t>
                </a:r>
                <a:r>
                  <a:rPr lang="pt-BR" i="1" dirty="0"/>
                  <a:t>y</a:t>
                </a:r>
                <a:r>
                  <a:rPr lang="pt-BR" dirty="0"/>
                  <a:t> em (</a:t>
                </a:r>
                <a:r>
                  <a:rPr lang="pt-BR" b="1" i="1" dirty="0"/>
                  <a:t>X</a:t>
                </a:r>
                <a:r>
                  <a:rPr lang="pt-BR" i="1" dirty="0"/>
                  <a:t>, </a:t>
                </a:r>
                <a:r>
                  <a:rPr lang="pt-BR" b="1" i="1" dirty="0"/>
                  <a:t>y</a:t>
                </a:r>
                <a:r>
                  <a:rPr lang="pt-BR" dirty="0"/>
                  <a:t>):</a:t>
                </a:r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𝑛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>
                                <a:latin typeface="Cambria Math"/>
                              </a:rPr>
                              <m:t>1,  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pt-BR">
                                <a:latin typeface="Cambria Math"/>
                              </a:rPr>
                              <m:t>0,  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</m:oMath>
                </a14:m>
                <a:endParaRPr lang="pt-B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</m:oMath>
                </a14:m>
                <a:endParaRPr lang="pt-B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é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𝑝𝑜𝑐𝑎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/2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𝑚</m:t>
                        </m:r>
                        <m:r>
                          <a:rPr lang="pt-BR">
                            <a:latin typeface="Cambria Math"/>
                          </a:rPr>
                          <m:t>í</m:t>
                        </m:r>
                        <m:r>
                          <a:rPr lang="pt-BR">
                            <a:latin typeface="Cambria Math"/>
                          </a:rPr>
                          <m:t>𝑛𝑖𝑚𝑜</m:t>
                        </m:r>
                      </m:sub>
                    </m:sSub>
                  </m:oMath>
                </a14:m>
                <a:r>
                  <a:rPr lang="pt-BR" dirty="0" smtClean="0"/>
                  <a:t>, interromper </a:t>
                </a:r>
                <a:r>
                  <a:rPr lang="pt-BR" dirty="0"/>
                  <a:t>o </a:t>
                </a:r>
                <a:r>
                  <a:rPr lang="pt-BR" dirty="0" smtClean="0"/>
                  <a:t>laço.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4504095" y="699542"/>
            <a:ext cx="4748425" cy="2400481"/>
            <a:chOff x="689364" y="915566"/>
            <a:chExt cx="6414140" cy="3242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𝐱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tângulo de cantos arredondados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de cantos arredondados 40"/>
                <p:cNvSpPr/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𝐰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tângulo de cantos arredondados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tângulo de cantos arredondados 41"/>
                <p:cNvSpPr/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tângulo de cantos arredondados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Elipse 42"/>
                <p:cNvSpPr/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Elips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de seta reta 43"/>
            <p:cNvCxnSpPr/>
            <p:nvPr/>
          </p:nvCxnSpPr>
          <p:spPr>
            <a:xfrm>
              <a:off x="5475178" y="275175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tângulo 44"/>
                <p:cNvSpPr/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1" name="Retângul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tângulo 45"/>
                <p:cNvSpPr/>
                <p:nvPr/>
              </p:nvSpPr>
              <p:spPr>
                <a:xfrm>
                  <a:off x="899292" y="2199709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2" name="Retâ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2199709"/>
                  <a:ext cx="576364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tângulo 46"/>
            <p:cNvSpPr/>
            <p:nvPr/>
          </p:nvSpPr>
          <p:spPr>
            <a:xfrm>
              <a:off x="899292" y="2943792"/>
              <a:ext cx="57636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...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tângulo 47"/>
                <p:cNvSpPr/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4" name="Retângu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5714" r="-1429"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ector de seta reta 48"/>
            <p:cNvCxnSpPr>
              <a:stCxn id="43" idx="6"/>
            </p:cNvCxnSpPr>
            <p:nvPr/>
          </p:nvCxnSpPr>
          <p:spPr>
            <a:xfrm>
              <a:off x="4035476" y="2751750"/>
              <a:ext cx="7197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Conector de seta reta 49"/>
            <p:cNvCxnSpPr>
              <a:stCxn id="45" idx="3"/>
              <a:endCxn id="43" idx="1"/>
            </p:cNvCxnSpPr>
            <p:nvPr/>
          </p:nvCxnSpPr>
          <p:spPr>
            <a:xfrm>
              <a:off x="1475656" y="1635626"/>
              <a:ext cx="1945262" cy="8615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Conector de seta reta 50"/>
            <p:cNvCxnSpPr>
              <a:stCxn id="46" idx="3"/>
              <a:endCxn id="43" idx="2"/>
            </p:cNvCxnSpPr>
            <p:nvPr/>
          </p:nvCxnSpPr>
          <p:spPr>
            <a:xfrm>
              <a:off x="1475656" y="2379709"/>
              <a:ext cx="1839820" cy="3720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Conector de seta reta 51"/>
            <p:cNvCxnSpPr>
              <a:stCxn id="48" idx="3"/>
              <a:endCxn id="43" idx="3"/>
            </p:cNvCxnSpPr>
            <p:nvPr/>
          </p:nvCxnSpPr>
          <p:spPr>
            <a:xfrm flipV="1">
              <a:off x="1475656" y="3006308"/>
              <a:ext cx="1945262" cy="8615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/>
                <p:cNvSpPr txBox="1"/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6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8333" b="-17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ixaDe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2040546" y="2056970"/>
                  <a:ext cx="788871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ixaDe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46" y="2056970"/>
                  <a:ext cx="788871" cy="47715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aixaDeTexto 56"/>
                <p:cNvSpPr txBox="1"/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tângulo 57"/>
                <p:cNvSpPr/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pt-B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</m:oMath>
                    </m:oMathPara>
                  </a14:m>
                  <a:endParaRPr lang="pt-BR" sz="1600" b="1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58" name="Retângulo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549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𝐞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de cantos arredondados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59"/>
            <p:cNvSpPr/>
            <p:nvPr/>
          </p:nvSpPr>
          <p:spPr>
            <a:xfrm>
              <a:off x="2021882" y="1455627"/>
              <a:ext cx="873894" cy="24842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tângulo 60"/>
                <p:cNvSpPr/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ector de seta reta 61"/>
            <p:cNvCxnSpPr>
              <a:stCxn id="61" idx="2"/>
            </p:cNvCxnSpPr>
            <p:nvPr/>
          </p:nvCxnSpPr>
          <p:spPr>
            <a:xfrm>
              <a:off x="3698200" y="1815626"/>
              <a:ext cx="0" cy="5761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63"/>
                <p:cNvSpPr/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09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de seta reta 64"/>
            <p:cNvCxnSpPr>
              <a:stCxn id="64" idx="2"/>
            </p:cNvCxnSpPr>
            <p:nvPr/>
          </p:nvCxnSpPr>
          <p:spPr>
            <a:xfrm>
              <a:off x="6577902" y="1881742"/>
              <a:ext cx="0" cy="4979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Conector angulado 65"/>
            <p:cNvCxnSpPr>
              <a:stCxn id="67" idx="2"/>
              <a:endCxn id="60" idx="2"/>
            </p:cNvCxnSpPr>
            <p:nvPr/>
          </p:nvCxnSpPr>
          <p:spPr>
            <a:xfrm rot="5400000">
              <a:off x="4103439" y="1465439"/>
              <a:ext cx="829854" cy="4119074"/>
            </a:xfrm>
            <a:prstGeom prst="bentConnector3">
              <a:avLst>
                <a:gd name="adj1" fmla="val 153546"/>
              </a:avLst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/>
                <p:cNvSpPr/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4" name="Retângulo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5504382" y="3651870"/>
                <a:ext cx="362554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solidFill>
                      <a:schemeClr val="tx1"/>
                    </a:solidFill>
                  </a:rPr>
                  <a:t>X : dados de treinamento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>
                    <a:solidFill>
                      <a:schemeClr val="tx1"/>
                    </a:solidFill>
                  </a:rPr>
                  <a:t>y : </a:t>
                </a:r>
                <a:r>
                  <a:rPr lang="pt-BR" sz="1200" dirty="0" smtClean="0">
                    <a:solidFill>
                      <a:schemeClr val="tx1"/>
                    </a:solidFill>
                  </a:rPr>
                  <a:t>rótulos </a:t>
                </a:r>
                <a:r>
                  <a:rPr lang="pt-BR" sz="1200" dirty="0">
                    <a:solidFill>
                      <a:schemeClr val="tx1"/>
                    </a:solidFill>
                  </a:rPr>
                  <a:t>do conjunto de treinamento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>
                        <a:solidFill>
                          <a:schemeClr val="tx1"/>
                        </a:solidFill>
                        <a:latin typeface="Cambria Math"/>
                      </a:rPr>
                      <m:t>𝜂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</a:rPr>
                  <a:t> : taxa de </a:t>
                </a:r>
                <a:r>
                  <a:rPr lang="pt-BR" sz="1200" dirty="0" smtClean="0">
                    <a:solidFill>
                      <a:schemeClr val="tx1"/>
                    </a:solidFill>
                  </a:rPr>
                  <a:t>aprendizado</a:t>
                </a:r>
                <a:endParaRPr lang="pt-BR" sz="12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i="1" dirty="0" err="1">
                    <a:solidFill>
                      <a:schemeClr val="tx1"/>
                    </a:solidFill>
                  </a:rPr>
                  <a:t>max_epocas</a:t>
                </a:r>
                <a:r>
                  <a:rPr lang="pt-BR" sz="1200" dirty="0">
                    <a:solidFill>
                      <a:schemeClr val="tx1"/>
                    </a:solidFill>
                  </a:rPr>
                  <a:t> : Número máximo de épocas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i="1" dirty="0">
                    <a:solidFill>
                      <a:schemeClr val="tx1"/>
                    </a:solidFill>
                  </a:rPr>
                  <a:t>w </a:t>
                </a:r>
                <a:r>
                  <a:rPr lang="pt-BR" sz="1200" dirty="0">
                    <a:solidFill>
                      <a:schemeClr val="tx1"/>
                    </a:solidFill>
                  </a:rPr>
                  <a:t>e </a:t>
                </a:r>
                <a:r>
                  <a:rPr lang="pt-BR" sz="1200" i="1" dirty="0">
                    <a:solidFill>
                      <a:schemeClr val="tx1"/>
                    </a:solidFill>
                  </a:rPr>
                  <a:t>b</a:t>
                </a:r>
                <a:r>
                  <a:rPr lang="pt-BR" sz="1200" dirty="0">
                    <a:solidFill>
                      <a:schemeClr val="tx1"/>
                    </a:solidFill>
                  </a:rPr>
                  <a:t> : pesos e bias – iniciados aleatoriamente</a:t>
                </a:r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2" y="3651870"/>
                <a:ext cx="3625541" cy="1015663"/>
              </a:xfrm>
              <a:prstGeom prst="rect">
                <a:avLst/>
              </a:prstGeom>
              <a:blipFill rotWithShape="1">
                <a:blip r:embed="rId21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 de aprendizado do 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Produto interno: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𝑛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r>
                  <a:rPr lang="pt-BR" dirty="0"/>
                  <a:t>Função de ativação: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>
                                <a:latin typeface="Cambria Math"/>
                              </a:rPr>
                              <m:t>1,  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pt-BR">
                                <a:latin typeface="Cambria Math"/>
                              </a:rPr>
                              <m:t>0,  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r>
                  <a:rPr lang="pt-BR" dirty="0"/>
                  <a:t>Erro: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r>
                  <a:rPr lang="pt-BR" dirty="0"/>
                  <a:t>Valor  utilizado para atualizar os pesos: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Atualização dos pesos: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Atualização do bias: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33" t="-3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4504095" y="699542"/>
            <a:ext cx="4748425" cy="2400481"/>
            <a:chOff x="689364" y="915566"/>
            <a:chExt cx="6414140" cy="3242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𝐱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tângulo de cantos arredondados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de cantos arredondados 40"/>
                <p:cNvSpPr/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𝐰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tângulo de cantos arredondados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tângulo de cantos arredondados 41"/>
                <p:cNvSpPr/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tângulo de cantos arredondados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Elipse 42"/>
                <p:cNvSpPr/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Elips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de seta reta 43"/>
            <p:cNvCxnSpPr/>
            <p:nvPr/>
          </p:nvCxnSpPr>
          <p:spPr>
            <a:xfrm>
              <a:off x="5475178" y="275175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tângulo 44"/>
                <p:cNvSpPr/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1" name="Retângul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tângulo 45"/>
                <p:cNvSpPr/>
                <p:nvPr/>
              </p:nvSpPr>
              <p:spPr>
                <a:xfrm>
                  <a:off x="899292" y="2199709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2" name="Retâ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2199709"/>
                  <a:ext cx="576364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tângulo 46"/>
            <p:cNvSpPr/>
            <p:nvPr/>
          </p:nvSpPr>
          <p:spPr>
            <a:xfrm>
              <a:off x="899292" y="2943792"/>
              <a:ext cx="57636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...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tângulo 47"/>
                <p:cNvSpPr/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4" name="Retângu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5714" r="-1429"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ector de seta reta 48"/>
            <p:cNvCxnSpPr>
              <a:stCxn id="43" idx="6"/>
            </p:cNvCxnSpPr>
            <p:nvPr/>
          </p:nvCxnSpPr>
          <p:spPr>
            <a:xfrm>
              <a:off x="4035476" y="2751750"/>
              <a:ext cx="7197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Conector de seta reta 49"/>
            <p:cNvCxnSpPr>
              <a:stCxn id="45" idx="3"/>
              <a:endCxn id="43" idx="1"/>
            </p:cNvCxnSpPr>
            <p:nvPr/>
          </p:nvCxnSpPr>
          <p:spPr>
            <a:xfrm>
              <a:off x="1475656" y="1635626"/>
              <a:ext cx="1945262" cy="8615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Conector de seta reta 50"/>
            <p:cNvCxnSpPr>
              <a:stCxn id="46" idx="3"/>
              <a:endCxn id="43" idx="2"/>
            </p:cNvCxnSpPr>
            <p:nvPr/>
          </p:nvCxnSpPr>
          <p:spPr>
            <a:xfrm>
              <a:off x="1475656" y="2379709"/>
              <a:ext cx="1839820" cy="3720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Conector de seta reta 51"/>
            <p:cNvCxnSpPr>
              <a:stCxn id="48" idx="3"/>
              <a:endCxn id="43" idx="3"/>
            </p:cNvCxnSpPr>
            <p:nvPr/>
          </p:nvCxnSpPr>
          <p:spPr>
            <a:xfrm flipV="1">
              <a:off x="1475656" y="3006308"/>
              <a:ext cx="1945262" cy="8615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/>
                <p:cNvSpPr txBox="1"/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6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8333" b="-17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ixaDe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2040546" y="2056970"/>
                  <a:ext cx="788871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ixaDe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46" y="2056970"/>
                  <a:ext cx="788871" cy="47715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aixaDeTexto 56"/>
                <p:cNvSpPr txBox="1"/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tângulo 57"/>
                <p:cNvSpPr/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pt-B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</m:oMath>
                    </m:oMathPara>
                  </a14:m>
                  <a:endParaRPr lang="pt-BR" sz="1600" b="1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58" name="Retângulo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549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𝐞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de cantos arredondados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59"/>
            <p:cNvSpPr/>
            <p:nvPr/>
          </p:nvSpPr>
          <p:spPr>
            <a:xfrm>
              <a:off x="2021882" y="1455627"/>
              <a:ext cx="873894" cy="24842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tângulo 60"/>
                <p:cNvSpPr/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ector de seta reta 61"/>
            <p:cNvCxnSpPr>
              <a:stCxn id="61" idx="2"/>
            </p:cNvCxnSpPr>
            <p:nvPr/>
          </p:nvCxnSpPr>
          <p:spPr>
            <a:xfrm>
              <a:off x="3698200" y="1815626"/>
              <a:ext cx="0" cy="5761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63"/>
                <p:cNvSpPr/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09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de seta reta 64"/>
            <p:cNvCxnSpPr>
              <a:stCxn id="64" idx="2"/>
            </p:cNvCxnSpPr>
            <p:nvPr/>
          </p:nvCxnSpPr>
          <p:spPr>
            <a:xfrm>
              <a:off x="6577902" y="1881742"/>
              <a:ext cx="0" cy="4979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Conector angulado 65"/>
            <p:cNvCxnSpPr>
              <a:stCxn id="67" idx="2"/>
              <a:endCxn id="60" idx="2"/>
            </p:cNvCxnSpPr>
            <p:nvPr/>
          </p:nvCxnSpPr>
          <p:spPr>
            <a:xfrm rot="5400000">
              <a:off x="4103439" y="1465439"/>
              <a:ext cx="829854" cy="4119074"/>
            </a:xfrm>
            <a:prstGeom prst="bentConnector3">
              <a:avLst>
                <a:gd name="adj1" fmla="val 153546"/>
              </a:avLst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/>
                <p:cNvSpPr/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4" name="Retângulo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35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Perceptron</a:t>
            </a:r>
            <a:r>
              <a:rPr lang="pt-BR" dirty="0" smtClean="0"/>
              <a:t> de camada simples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5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 smtClean="0"/>
                  <a:t>Época 0:</a:t>
                </a:r>
              </a:p>
              <a:p>
                <a:pPr lvl="1"/>
                <a:r>
                  <a:rPr lang="pt-BR" i="1" dirty="0"/>
                  <a:t>Iteração </a:t>
                </a:r>
                <a:r>
                  <a:rPr lang="pt-BR" i="1" dirty="0" smtClean="0"/>
                  <a:t>0: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</m:t>
                        </m:r>
                        <m:r>
                          <a:rPr lang="pt-BR" b="0" i="0" dirty="0" smtClean="0">
                            <a:latin typeface="Cambria Math"/>
                          </a:rPr>
                          <m:t>.6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 b="0" i="0" smtClean="0">
                        <a:latin typeface="Cambria Math"/>
                      </a:rPr>
                      <m:t>0.6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=0.0+0</m:t>
                    </m:r>
                    <m:r>
                      <a:rPr lang="pt-BR" b="0" i="0" smtClean="0">
                        <a:latin typeface="Cambria Math"/>
                      </a:rPr>
                      <m:t>.6</m:t>
                    </m:r>
                    <m:r>
                      <a:rPr lang="pt-BR">
                        <a:latin typeface="Cambria Math"/>
                      </a:rPr>
                      <m:t>=0</m:t>
                    </m:r>
                    <m:r>
                      <a:rPr lang="pt-BR" b="0" i="0" smtClean="0">
                        <a:latin typeface="Cambria Math"/>
                      </a:rPr>
                      <m:t>.6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𝑣</m:t>
                    </m:r>
                    <m:r>
                      <a:rPr lang="pt-BR">
                        <a:latin typeface="Cambria Math"/>
                      </a:rPr>
                      <m:t>&gt;0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</m:t>
                    </m:r>
                    <m:r>
                      <a:rPr lang="pt-BR" b="0" i="0" smtClean="0">
                        <a:latin typeface="Cambria Math"/>
                      </a:rPr>
                      <m:t>.6</m:t>
                    </m:r>
                    <m:r>
                      <a:rPr lang="pt-BR">
                        <a:latin typeface="Cambria Math"/>
                      </a:rPr>
                      <m:t>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</m:oMath>
                </a14:m>
                <a:r>
                  <a:rPr lang="pt-BR" dirty="0" smtClean="0"/>
                  <a:t>5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=0.0+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=1.0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" t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4504095" y="699542"/>
            <a:ext cx="4748425" cy="2400481"/>
            <a:chOff x="689364" y="915566"/>
            <a:chExt cx="6414140" cy="3242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𝐱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tângulo de cantos arredondados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de cantos arredondados 40"/>
                <p:cNvSpPr/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𝐰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tângulo de cantos arredondados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tângulo de cantos arredondados 41"/>
                <p:cNvSpPr/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tângulo de cantos arredondados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Elipse 42"/>
                <p:cNvSpPr/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Elips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de seta reta 43"/>
            <p:cNvCxnSpPr/>
            <p:nvPr/>
          </p:nvCxnSpPr>
          <p:spPr>
            <a:xfrm>
              <a:off x="5475178" y="275175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tângulo 44"/>
                <p:cNvSpPr/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1" name="Retângul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tângulo 47"/>
                <p:cNvSpPr/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48" name="Retângulo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136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ector de seta reta 48"/>
            <p:cNvCxnSpPr>
              <a:stCxn id="43" idx="6"/>
            </p:cNvCxnSpPr>
            <p:nvPr/>
          </p:nvCxnSpPr>
          <p:spPr>
            <a:xfrm>
              <a:off x="4035476" y="2751750"/>
              <a:ext cx="7197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Conector de seta reta 49"/>
            <p:cNvCxnSpPr>
              <a:stCxn id="45" idx="3"/>
              <a:endCxn id="43" idx="1"/>
            </p:cNvCxnSpPr>
            <p:nvPr/>
          </p:nvCxnSpPr>
          <p:spPr>
            <a:xfrm>
              <a:off x="1475656" y="1635626"/>
              <a:ext cx="1945262" cy="8615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Conector de seta reta 51"/>
            <p:cNvCxnSpPr>
              <a:stCxn id="48" idx="3"/>
              <a:endCxn id="43" idx="3"/>
            </p:cNvCxnSpPr>
            <p:nvPr/>
          </p:nvCxnSpPr>
          <p:spPr>
            <a:xfrm flipV="1">
              <a:off x="1475656" y="3006308"/>
              <a:ext cx="1945262" cy="8615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/>
                <p:cNvSpPr txBox="1"/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6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8333" b="-17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ixaDe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aixaDeTexto 56"/>
                <p:cNvSpPr txBox="1"/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tângulo 57"/>
                <p:cNvSpPr/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pt-B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</m:oMath>
                    </m:oMathPara>
                  </a14:m>
                  <a:endParaRPr lang="pt-BR" sz="1600" b="1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58" name="Retângulo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549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𝐞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de cantos arredondados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59"/>
            <p:cNvSpPr/>
            <p:nvPr/>
          </p:nvSpPr>
          <p:spPr>
            <a:xfrm>
              <a:off x="2021882" y="1455627"/>
              <a:ext cx="873894" cy="24842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tângulo 60"/>
                <p:cNvSpPr/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ector de seta reta 61"/>
            <p:cNvCxnSpPr>
              <a:stCxn id="61" idx="2"/>
            </p:cNvCxnSpPr>
            <p:nvPr/>
          </p:nvCxnSpPr>
          <p:spPr>
            <a:xfrm>
              <a:off x="3698200" y="1815626"/>
              <a:ext cx="0" cy="5761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63"/>
                <p:cNvSpPr/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09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de seta reta 64"/>
            <p:cNvCxnSpPr>
              <a:stCxn id="64" idx="2"/>
            </p:cNvCxnSpPr>
            <p:nvPr/>
          </p:nvCxnSpPr>
          <p:spPr>
            <a:xfrm>
              <a:off x="6577902" y="1881742"/>
              <a:ext cx="0" cy="4979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Conector angulado 65"/>
            <p:cNvCxnSpPr>
              <a:stCxn id="67" idx="2"/>
              <a:endCxn id="60" idx="2"/>
            </p:cNvCxnSpPr>
            <p:nvPr/>
          </p:nvCxnSpPr>
          <p:spPr>
            <a:xfrm rot="5400000">
              <a:off x="4103439" y="1465439"/>
              <a:ext cx="829854" cy="4119074"/>
            </a:xfrm>
            <a:prstGeom prst="bentConnector3">
              <a:avLst>
                <a:gd name="adj1" fmla="val 153546"/>
              </a:avLst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/>
                <p:cNvSpPr/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4" name="Retângulo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o 67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tângulo 68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CaixaDeTexto 83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5559680" y="256245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6981240" y="132238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6319242" y="3626665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7462901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3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 smtClean="0"/>
                  <a:t>Época 0:</a:t>
                </a:r>
              </a:p>
              <a:p>
                <a:pPr lvl="1"/>
                <a:r>
                  <a:rPr lang="pt-BR" i="1" dirty="0"/>
                  <a:t>Iteração 1</a:t>
                </a:r>
                <a:r>
                  <a:rPr lang="pt-BR" i="1" dirty="0" smtClean="0"/>
                  <a:t>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b="0" i="1" dirty="0" smtClean="0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</m:t>
                    </m:r>
                  </m:oMath>
                </a14:m>
                <a:r>
                  <a:rPr lang="pt-BR" dirty="0" smtClean="0"/>
                  <a:t>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=0.2+0.</m:t>
                    </m:r>
                    <m:r>
                      <a:rPr lang="pt-BR" b="0" i="0" smtClean="0">
                        <a:latin typeface="Cambria Math"/>
                      </a:rPr>
                      <m:t>5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 b="0" i="0" smtClean="0">
                        <a:latin typeface="Cambria Math"/>
                      </a:rPr>
                      <m:t>0.7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r>
                      <a:rPr lang="pt-BR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−1.0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−1.0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=0.9+0.1×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</m:oMath>
                </a14:m>
                <a:r>
                  <a:rPr lang="pt-BR" dirty="0" smtClean="0"/>
                  <a:t>4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=1.0+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=2.0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" t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de cantos arredondados 39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tângulo de cantos arredondados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de cantos arredondados 40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tângulo de cantos arredondados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de cantos arredondados 41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tângulo de cantos arredondados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ipse 42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Elips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de seta reta 43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de seta reta 48"/>
          <p:cNvCxnSpPr>
            <a:stCxn id="43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de seta reta 49"/>
          <p:cNvCxnSpPr>
            <a:stCxn id="45" idx="3"/>
            <a:endCxn id="43" idx="1"/>
          </p:cNvCxnSpPr>
          <p:nvPr/>
        </p:nvCxnSpPr>
        <p:spPr>
          <a:xfrm>
            <a:off x="5086192" y="1232607"/>
            <a:ext cx="1440088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de seta reta 51"/>
          <p:cNvCxnSpPr>
            <a:stCxn id="48" idx="3"/>
            <a:endCxn id="43" idx="3"/>
          </p:cNvCxnSpPr>
          <p:nvPr/>
        </p:nvCxnSpPr>
        <p:spPr>
          <a:xfrm flipV="1">
            <a:off x="5086192" y="2247331"/>
            <a:ext cx="1440088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0"/>
                <a:stretch>
                  <a:fillRect r="-8451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ângulo de cantos arredondados 58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9" name="Retângulo de cantos arredondados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ângulo 59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1" name="Retângu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/>
          <p:cNvCxnSpPr>
            <a:stCxn id="61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/>
          <p:cNvCxnSpPr>
            <a:stCxn id="64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67" idx="2"/>
            <a:endCxn id="60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o 67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tângulo 68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CaixaDeTexto 77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559680" y="256245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6981240" y="13223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0.5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4223280" y="264907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733749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6319242" y="3827088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6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i="1" dirty="0" smtClean="0"/>
                  <a:t>Época 0:</a:t>
                </a:r>
              </a:p>
              <a:p>
                <a:pPr lvl="1"/>
                <a:r>
                  <a:rPr lang="pt-BR" i="1" dirty="0"/>
                  <a:t>Iteração </a:t>
                </a:r>
                <a:r>
                  <a:rPr lang="pt-BR" i="1" dirty="0" smtClean="0"/>
                  <a:t>2: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b="0" i="1" dirty="0" smtClean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</m:t>
                    </m:r>
                    <m:r>
                      <a:rPr lang="pt-BR" b="0" i="0" smtClean="0">
                        <a:latin typeface="Cambria Math"/>
                      </a:rPr>
                      <m:t>4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1</m:t>
                    </m:r>
                    <m:r>
                      <a:rPr lang="pt-BR">
                        <a:latin typeface="Cambria Math"/>
                      </a:rPr>
                      <m:t>+0.</m:t>
                    </m:r>
                    <m:r>
                      <a:rPr lang="pt-BR" b="0" i="0" smtClean="0">
                        <a:latin typeface="Cambria Math"/>
                      </a:rPr>
                      <m:t>4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 b="0" i="0" smtClean="0">
                        <a:latin typeface="Cambria Math"/>
                      </a:rPr>
                      <m:t>0.5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4</m:t>
                    </m:r>
                    <m:r>
                      <a:rPr lang="pt-BR">
                        <a:latin typeface="Cambria Math"/>
                      </a:rPr>
                      <m:t>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=2.0+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de cantos arredondados 39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tângulo de cantos arredondados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de cantos arredondados 40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tângulo de cantos arredondados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de cantos arredondados 41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tângulo de cantos arredondados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ipse 42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Elips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de seta reta 43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de seta reta 48"/>
          <p:cNvCxnSpPr>
            <a:stCxn id="43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de seta reta 49"/>
          <p:cNvCxnSpPr>
            <a:stCxn id="45" idx="3"/>
            <a:endCxn id="43" idx="1"/>
          </p:cNvCxnSpPr>
          <p:nvPr/>
        </p:nvCxnSpPr>
        <p:spPr>
          <a:xfrm>
            <a:off x="5086192" y="1232607"/>
            <a:ext cx="1440088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de seta reta 51"/>
          <p:cNvCxnSpPr>
            <a:stCxn id="48" idx="3"/>
            <a:endCxn id="43" idx="3"/>
          </p:cNvCxnSpPr>
          <p:nvPr/>
        </p:nvCxnSpPr>
        <p:spPr>
          <a:xfrm flipV="1">
            <a:off x="5086192" y="2247331"/>
            <a:ext cx="1440088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0"/>
                <a:stretch>
                  <a:fillRect r="-8451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ângulo de cantos arredondados 58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9" name="Retângulo de cantos arredondados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ângulo 59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1" name="Retângu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/>
          <p:cNvCxnSpPr>
            <a:stCxn id="61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/>
          <p:cNvCxnSpPr>
            <a:stCxn id="64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67" idx="2"/>
            <a:endCxn id="60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o 67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tângulo 68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CaixaDeTexto 77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559680" y="25624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6981240" y="13223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208853" y="99653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2" name="Elipse 71"/>
          <p:cNvSpPr/>
          <p:nvPr/>
        </p:nvSpPr>
        <p:spPr>
          <a:xfrm>
            <a:off x="6319242" y="4027511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8004597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2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i="1" dirty="0" smtClean="0"/>
                  <a:t>Época 0:</a:t>
                </a:r>
              </a:p>
              <a:p>
                <a:pPr lvl="1"/>
                <a:r>
                  <a:rPr lang="pt-BR" i="1" dirty="0"/>
                  <a:t>Iteração 3</a:t>
                </a:r>
                <a:r>
                  <a:rPr lang="pt-BR" i="1" dirty="0" smtClean="0"/>
                  <a:t>:</a:t>
                </a:r>
              </a:p>
              <a:p>
                <a:pPr lvl="1"/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b="0" i="1" dirty="0" smtClean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=0.1+0.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4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 b="0" i="0" smtClean="0">
                        <a:latin typeface="Cambria Math"/>
                      </a:rPr>
                      <m:t>1</m:t>
                    </m:r>
                    <m:r>
                      <a:rPr lang="pt-BR">
                        <a:latin typeface="Cambria Math"/>
                      </a:rPr>
                      <m:t>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0" smtClean="0">
                        <a:latin typeface="Cambria Math"/>
                      </a:rPr>
                      <m:t>&gt;</m:t>
                    </m:r>
                    <m:r>
                      <a:rPr lang="pt-BR">
                        <a:latin typeface="Cambria Math"/>
                      </a:rPr>
                      <m:t>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=1.0−</m:t>
                    </m:r>
                    <m:r>
                      <a:rPr lang="pt-BR" b="0" i="0" smtClean="0">
                        <a:latin typeface="Cambria Math"/>
                      </a:rPr>
                      <m:t>1</m:t>
                    </m:r>
                    <m:r>
                      <a:rPr lang="pt-BR">
                        <a:latin typeface="Cambria Math"/>
                      </a:rPr>
                      <m:t>.0=</m:t>
                    </m:r>
                    <m:r>
                      <a:rPr lang="pt-BR" b="0" i="0" smtClean="0">
                        <a:latin typeface="Cambria Math"/>
                      </a:rPr>
                      <m:t>0</m:t>
                    </m:r>
                    <m:r>
                      <a:rPr lang="pt-BR">
                        <a:latin typeface="Cambria Math"/>
                      </a:rPr>
                      <m:t>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=0.0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  <m:r>
                      <a:rPr lang="pt-BR">
                        <a:latin typeface="Cambria Math"/>
                      </a:rPr>
                      <m:t>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0" smtClean="0">
                            <a:latin typeface="Cambria Math"/>
                          </a:rPr>
                          <m:t>0</m:t>
                        </m:r>
                        <m:r>
                          <a:rPr lang="pt-BR">
                            <a:latin typeface="Cambria Math"/>
                          </a:rPr>
                          <m:t>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b="0" i="0" smtClean="0">
                                <a:latin typeface="Cambria Math"/>
                              </a:rPr>
                              <m:t>0</m:t>
                            </m:r>
                            <m:r>
                              <a:rPr lang="pt-BR">
                                <a:latin typeface="Cambria Math"/>
                              </a:rPr>
                              <m:t>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  <m:r>
                      <a:rPr lang="pt-BR">
                        <a:latin typeface="Cambria Math"/>
                      </a:rPr>
                      <m:t>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" t="-5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de cantos arredondados 39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tângulo de cantos arredondados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de cantos arredondados 40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tângulo de cantos arredondados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de cantos arredondados 41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tângulo de cantos arredondados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ipse 42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Elips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de seta reta 43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de seta reta 48"/>
          <p:cNvCxnSpPr>
            <a:stCxn id="43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de seta reta 49"/>
          <p:cNvCxnSpPr>
            <a:stCxn id="45" idx="3"/>
            <a:endCxn id="43" idx="1"/>
          </p:cNvCxnSpPr>
          <p:nvPr/>
        </p:nvCxnSpPr>
        <p:spPr>
          <a:xfrm>
            <a:off x="5086192" y="1232607"/>
            <a:ext cx="1440088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de seta reta 51"/>
          <p:cNvCxnSpPr>
            <a:stCxn id="48" idx="3"/>
            <a:endCxn id="43" idx="3"/>
          </p:cNvCxnSpPr>
          <p:nvPr/>
        </p:nvCxnSpPr>
        <p:spPr>
          <a:xfrm flipV="1">
            <a:off x="5086192" y="2247331"/>
            <a:ext cx="1440088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0"/>
                <a:stretch>
                  <a:fillRect r="-8451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ângulo de cantos arredondados 58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9" name="Retângulo de cantos arredondados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ângulo 59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1" name="Retângu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/>
          <p:cNvCxnSpPr>
            <a:stCxn id="61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/>
          <p:cNvCxnSpPr>
            <a:stCxn id="64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67" idx="2"/>
            <a:endCxn id="60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o 67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tângulo 68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CaixaDeTexto 77"/>
          <p:cNvSpPr txBox="1"/>
          <p:nvPr/>
        </p:nvSpPr>
        <p:spPr>
          <a:xfrm>
            <a:off x="5588534" y="15556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559680" y="25624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6981240" y="132238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4223280" y="264907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208853" y="99653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3" name="Elipse 72"/>
          <p:cNvSpPr/>
          <p:nvPr/>
        </p:nvSpPr>
        <p:spPr>
          <a:xfrm>
            <a:off x="6319242" y="4227934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8275444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0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1500" i="1" dirty="0" smtClean="0"/>
                  <a:t>Fim da Época 0.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sz="1500" i="1">
                            <a:latin typeface="Cambria Math"/>
                          </a:rPr>
                          <m:t>é</m:t>
                        </m:r>
                        <m:r>
                          <a:rPr lang="pt-BR" sz="1500" i="1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 sz="1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5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500" i="1">
                                <a:latin typeface="Cambria Math"/>
                              </a:rPr>
                              <m:t>é</m:t>
                            </m:r>
                            <m:r>
                              <a:rPr lang="pt-BR" sz="1500" i="1">
                                <a:latin typeface="Cambria Math"/>
                              </a:rPr>
                              <m:t>𝑝𝑜𝑐𝑎</m:t>
                            </m:r>
                          </m:sub>
                        </m:sSub>
                      </m:num>
                      <m:den>
                        <m:r>
                          <a:rPr lang="pt-BR" sz="15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1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15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1500" b="0" i="1" smtClean="0">
                            <a:latin typeface="Cambria Math"/>
                          </a:rPr>
                          <m:t>3.0</m:t>
                        </m:r>
                      </m:num>
                      <m:den>
                        <m:r>
                          <a:rPr lang="pt-BR" sz="15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1500" b="0" i="1" smtClean="0">
                        <a:latin typeface="Cambria Math"/>
                      </a:rPr>
                      <m:t>=1.5</m:t>
                    </m:r>
                  </m:oMath>
                </a14:m>
                <a:endParaRPr lang="pt-BR" sz="1500" dirty="0"/>
              </a:p>
              <a:p>
                <a:pPr lvl="1"/>
                <a:endParaRPr lang="pt-BR" sz="1500" dirty="0" smtClean="0"/>
              </a:p>
              <a:p>
                <a:r>
                  <a:rPr lang="pt-BR" sz="1500" i="1" dirty="0" smtClean="0"/>
                  <a:t>Época 1:</a:t>
                </a:r>
              </a:p>
              <a:p>
                <a:pPr lvl="1"/>
                <a:r>
                  <a:rPr lang="pt-BR" sz="1500" i="1" dirty="0" smtClean="0"/>
                  <a:t>Iteração 0:</a:t>
                </a:r>
              </a:p>
              <a:p>
                <a:pPr lvl="2"/>
                <a:r>
                  <a:rPr lang="pt-BR" sz="1500" i="1" dirty="0" smtClean="0"/>
                  <a:t>Repetir </a:t>
                </a:r>
                <a:r>
                  <a:rPr lang="pt-BR" sz="1500" i="1" dirty="0"/>
                  <a:t>até atingir o limite de épocas ou </a:t>
                </a:r>
                <a:r>
                  <a:rPr lang="pt-BR" sz="1500" i="1" dirty="0" smtClean="0"/>
                  <a:t/>
                </a:r>
                <a:br>
                  <a:rPr lang="pt-BR" sz="1500" i="1" dirty="0" smtClean="0"/>
                </a:br>
                <a:r>
                  <a:rPr lang="pt-BR" sz="1500" i="1" dirty="0" smtClean="0"/>
                  <a:t>o </a:t>
                </a:r>
                <a:r>
                  <a:rPr lang="pt-BR" sz="1500" i="1" dirty="0"/>
                  <a:t>erro da época ficar abaixo de um </a:t>
                </a:r>
                <a:r>
                  <a:rPr lang="pt-BR" sz="1500" i="1" dirty="0" smtClean="0"/>
                  <a:t/>
                </a:r>
                <a:br>
                  <a:rPr lang="pt-BR" sz="1500" i="1" dirty="0" smtClean="0"/>
                </a:br>
                <a:r>
                  <a:rPr lang="pt-BR" sz="1500" i="1" dirty="0" smtClean="0"/>
                  <a:t>limiar </a:t>
                </a:r>
                <a:r>
                  <a:rPr lang="pt-BR" sz="1500" i="1" dirty="0"/>
                  <a:t>pré-definido</a:t>
                </a:r>
                <a:r>
                  <a:rPr lang="pt-BR" sz="1500" i="1" dirty="0" smtClean="0"/>
                  <a:t>...</a:t>
                </a:r>
                <a:endParaRPr lang="pt-BR" sz="1500" i="1" dirty="0"/>
              </a:p>
              <a:p>
                <a:endParaRPr lang="pt-BR" sz="15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" t="-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de cantos arredondados 39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tângulo de cantos arredondados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de cantos arredondados 40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tângulo de cantos arredondados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de cantos arredondados 41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tângulo de cantos arredondados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ipse 42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Elips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de seta reta 43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de seta reta 48"/>
          <p:cNvCxnSpPr>
            <a:stCxn id="43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de seta reta 49"/>
          <p:cNvCxnSpPr>
            <a:stCxn id="45" idx="3"/>
            <a:endCxn id="43" idx="1"/>
          </p:cNvCxnSpPr>
          <p:nvPr/>
        </p:nvCxnSpPr>
        <p:spPr>
          <a:xfrm>
            <a:off x="5086192" y="1232607"/>
            <a:ext cx="1440088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de seta reta 51"/>
          <p:cNvCxnSpPr>
            <a:stCxn id="48" idx="3"/>
            <a:endCxn id="43" idx="3"/>
          </p:cNvCxnSpPr>
          <p:nvPr/>
        </p:nvCxnSpPr>
        <p:spPr>
          <a:xfrm flipV="1">
            <a:off x="5086192" y="2247331"/>
            <a:ext cx="1440088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0"/>
                <a:stretch>
                  <a:fillRect r="-8451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ângulo de cantos arredondados 58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9" name="Retângulo de cantos arredondados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ângulo 59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1" name="Retângu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/>
          <p:cNvCxnSpPr>
            <a:stCxn id="61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/>
          <p:cNvCxnSpPr>
            <a:stCxn id="64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67" idx="2"/>
            <a:endCxn id="60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o 67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tângulo 68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CaixaDeTexto 77"/>
          <p:cNvSpPr txBox="1"/>
          <p:nvPr/>
        </p:nvSpPr>
        <p:spPr>
          <a:xfrm>
            <a:off x="5700224" y="1555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671370" y="2562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7092930" y="132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Ink Free" panose="03080402000500000000" pitchFamily="66" charset="0"/>
              </a:rPr>
              <a:t>?</a:t>
            </a:r>
            <a:endParaRPr lang="pt-BR" dirty="0">
              <a:latin typeface="Ink Free" panose="03080402000500000000" pitchFamily="66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6319242" y="3626665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7462901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4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GONZALEZ, R.C.; WOODS, R.E.; </a:t>
            </a:r>
            <a:r>
              <a:rPr lang="pt-BR" b="1" dirty="0"/>
              <a:t>Processamento Digital de Imagens.</a:t>
            </a:r>
            <a:r>
              <a:rPr lang="pt-BR" dirty="0"/>
              <a:t> 3ª edição. Editora Pearson, 2009.</a:t>
            </a:r>
          </a:p>
          <a:p>
            <a:r>
              <a:rPr lang="en-US" dirty="0" smtClean="0"/>
              <a:t>Prof</a:t>
            </a:r>
            <a:r>
              <a:rPr lang="en-US" dirty="0"/>
              <a:t>. </a:t>
            </a:r>
            <a:r>
              <a:rPr lang="en-US" dirty="0" err="1"/>
              <a:t>Moacir</a:t>
            </a:r>
            <a:r>
              <a:rPr lang="en-US" dirty="0"/>
              <a:t> </a:t>
            </a:r>
            <a:r>
              <a:rPr lang="en-US" dirty="0" err="1"/>
              <a:t>Ponti</a:t>
            </a:r>
            <a:r>
              <a:rPr lang="en-US" dirty="0"/>
              <a:t> (ICMC-USP</a:t>
            </a:r>
            <a:r>
              <a:rPr lang="en-US" dirty="0" smtClean="0"/>
              <a:t>). </a:t>
            </a:r>
            <a:r>
              <a:rPr lang="pt-BR" b="1" dirty="0"/>
              <a:t>Material para o minicurso </a:t>
            </a:r>
            <a:r>
              <a:rPr lang="pt-BR" b="1" i="1" dirty="0" err="1"/>
              <a:t>Deep</a:t>
            </a:r>
            <a:r>
              <a:rPr lang="pt-BR" b="1" i="1" dirty="0"/>
              <a:t> Learning</a:t>
            </a:r>
            <a:endParaRPr lang="pt-BR" b="1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://github.com/maponti/deeplearning_intro_datascience</a:t>
            </a:r>
            <a:r>
              <a:rPr lang="en-US" dirty="0"/>
              <a:t> </a:t>
            </a:r>
          </a:p>
          <a:p>
            <a:r>
              <a:rPr lang="en-US" dirty="0"/>
              <a:t>Learn </a:t>
            </a:r>
            <a:r>
              <a:rPr lang="en-US" dirty="0" err="1"/>
              <a:t>TensorFlow</a:t>
            </a:r>
            <a:r>
              <a:rPr lang="en-US" dirty="0"/>
              <a:t> and deep learning, without a Ph.D.</a:t>
            </a:r>
          </a:p>
          <a:p>
            <a:pPr lvl="1"/>
            <a:r>
              <a:rPr lang="en-US" dirty="0">
                <a:hlinkClick r:id="rId3"/>
              </a:rPr>
              <a:t>https://cloud.google.com/blog/products/gcp/learn-tensorflow-and-deep-learning-without-a-phd</a:t>
            </a:r>
            <a:r>
              <a:rPr lang="en-US" dirty="0"/>
              <a:t> </a:t>
            </a:r>
          </a:p>
          <a:p>
            <a:r>
              <a:rPr lang="en-US" dirty="0"/>
              <a:t> CS231n: Convolutional Neural Networks for Visual Recognition</a:t>
            </a:r>
          </a:p>
          <a:p>
            <a:pPr lvl="1"/>
            <a:r>
              <a:rPr lang="en-US" dirty="0">
                <a:hlinkClick r:id="rId4"/>
              </a:rPr>
              <a:t>http://cs231n.github.io/</a:t>
            </a:r>
            <a:r>
              <a:rPr lang="en-US" dirty="0"/>
              <a:t> </a:t>
            </a:r>
          </a:p>
          <a:p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/>
              <a:t> </a:t>
            </a:r>
            <a:r>
              <a:rPr lang="en-US" smtClean="0"/>
              <a:t>e Courville</a:t>
            </a:r>
            <a:r>
              <a:rPr lang="en-US" dirty="0"/>
              <a:t>. Deep Learning. MIT Press, 2016</a:t>
            </a:r>
          </a:p>
          <a:p>
            <a:pPr lvl="1"/>
            <a:r>
              <a:rPr lang="en-US" dirty="0">
                <a:hlinkClick r:id="rId5"/>
              </a:rPr>
              <a:t>https://www.deeplearningbook.org/</a:t>
            </a:r>
            <a:r>
              <a:rPr lang="en-US" dirty="0"/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0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29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760" y="1995686"/>
            <a:ext cx="673224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{Redes Neurais Artificiais},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biológico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biológico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pic>
        <p:nvPicPr>
          <p:cNvPr id="1028" name="Picture 4" descr="https://upload.wikimedia.org/wikipedia/commons/3/36/Components_of_neur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" t="5914" r="3584" b="6551"/>
          <a:stretch/>
        </p:blipFill>
        <p:spPr bwMode="auto">
          <a:xfrm>
            <a:off x="1144367" y="547763"/>
            <a:ext cx="685526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0" y="4698271"/>
            <a:ext cx="4382143" cy="226591"/>
          </a:xfrm>
          <a:prstGeom prst="rect">
            <a:avLst/>
          </a:prstGeom>
        </p:spPr>
        <p:txBody>
          <a:bodyPr wrap="none" lIns="72000" tIns="36000" rIns="72000" bIns="36000">
            <a:spAutoFit/>
          </a:bodyPr>
          <a:lstStyle/>
          <a:p>
            <a:r>
              <a:rPr lang="en-US" sz="1000" i="1" dirty="0" smtClean="0"/>
              <a:t>“</a:t>
            </a:r>
            <a:r>
              <a:rPr lang="en-US" sz="1000" i="1" dirty="0"/>
              <a:t> Diagram of basic neuron and </a:t>
            </a:r>
            <a:r>
              <a:rPr lang="en-US" sz="1000" i="1" dirty="0" smtClean="0"/>
              <a:t>components”. </a:t>
            </a:r>
            <a:r>
              <a:rPr lang="pt-BR" sz="1000" i="1" dirty="0" smtClean="0"/>
              <a:t>Jennifer </a:t>
            </a:r>
            <a:r>
              <a:rPr lang="pt-BR" sz="1000" i="1" dirty="0" err="1" smtClean="0"/>
              <a:t>Walinga</a:t>
            </a:r>
            <a:r>
              <a:rPr lang="pt-BR" sz="1000" i="1" dirty="0" smtClean="0"/>
              <a:t>. Licença </a:t>
            </a:r>
            <a:r>
              <a:rPr lang="pt-BR" sz="1000" b="1" i="1" dirty="0"/>
              <a:t>BY-SA </a:t>
            </a:r>
            <a:r>
              <a:rPr lang="pt-BR" sz="1000" b="1" i="1" dirty="0" smtClean="0"/>
              <a:t>4.0</a:t>
            </a:r>
            <a:r>
              <a:rPr lang="pt-BR" sz="1000" i="1" dirty="0" smtClean="0"/>
              <a:t>.</a:t>
            </a:r>
            <a:endParaRPr lang="pt-BR" sz="1000" i="1" dirty="0"/>
          </a:p>
        </p:txBody>
      </p:sp>
    </p:spTree>
    <p:extLst>
      <p:ext uri="{BB962C8B-B14F-4D97-AF65-F5344CB8AC3E}">
        <p14:creationId xmlns:p14="http://schemas.microsoft.com/office/powerpoint/2010/main" val="27271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0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pic>
        <p:nvPicPr>
          <p:cNvPr id="6" name="Picture 2" descr="https://cdn-images-1.medium.com/max/800/1*kwEAIIMOQXMFQNj18sLDW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603" y="2756917"/>
            <a:ext cx="227797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cdn-images-1.medium.com/max/800/1*niQ2zeoE2beFlfnp7Wshxg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t="7914" r="6959" b="48398"/>
          <a:stretch/>
        </p:blipFill>
        <p:spPr bwMode="auto">
          <a:xfrm>
            <a:off x="5428603" y="589434"/>
            <a:ext cx="227797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940152" y="2434654"/>
            <a:ext cx="1766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/>
              <a:t>Walter </a:t>
            </a:r>
            <a:r>
              <a:rPr lang="pt-BR" sz="1400" i="1" dirty="0" err="1"/>
              <a:t>Pitts</a:t>
            </a:r>
            <a:endParaRPr lang="pt-BR" sz="1400" i="1" dirty="0"/>
          </a:p>
        </p:txBody>
      </p:sp>
      <p:sp>
        <p:nvSpPr>
          <p:cNvPr id="9" name="Retângulo 8"/>
          <p:cNvSpPr/>
          <p:nvPr/>
        </p:nvSpPr>
        <p:spPr>
          <a:xfrm>
            <a:off x="5940153" y="4602137"/>
            <a:ext cx="1766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/>
              <a:t>Warren </a:t>
            </a:r>
            <a:r>
              <a:rPr lang="pt-BR" sz="1400" i="1" dirty="0" err="1"/>
              <a:t>McCulloch</a:t>
            </a:r>
            <a:endParaRPr lang="pt-BR" sz="1400" i="1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4" t="16127" r="33524" b="7980"/>
          <a:stretch/>
        </p:blipFill>
        <p:spPr bwMode="auto">
          <a:xfrm>
            <a:off x="1436037" y="589434"/>
            <a:ext cx="343032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7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stCxn id="35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3070196" y="1479479"/>
            <a:ext cx="2543094" cy="2543094"/>
            <a:chOff x="3312796" y="1597917"/>
            <a:chExt cx="2306218" cy="2306218"/>
          </a:xfrm>
        </p:grpSpPr>
        <p:sp>
          <p:nvSpPr>
            <p:cNvPr id="26" name="Elipse 25"/>
            <p:cNvSpPr/>
            <p:nvPr/>
          </p:nvSpPr>
          <p:spPr>
            <a:xfrm>
              <a:off x="3312796" y="1597917"/>
              <a:ext cx="2306218" cy="230621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4465905" y="1597917"/>
              <a:ext cx="0" cy="230621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de seta reta 28"/>
          <p:cNvCxnSpPr/>
          <p:nvPr/>
        </p:nvCxnSpPr>
        <p:spPr>
          <a:xfrm flipV="1">
            <a:off x="801258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738258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/>
          <p:nvPr/>
        </p:nvCxnSpPr>
        <p:spPr>
          <a:xfrm flipV="1">
            <a:off x="7382583" y="2436750"/>
            <a:ext cx="1293873" cy="315000"/>
          </a:xfrm>
          <a:prstGeom prst="bentConnector3">
            <a:avLst>
              <a:gd name="adj1" fmla="val 7061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8564808" y="2758973"/>
            <a:ext cx="72768" cy="288147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pPr algn="r"/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tângulo 33"/>
          <p:cNvSpPr/>
          <p:nvPr/>
        </p:nvSpPr>
        <p:spPr>
          <a:xfrm>
            <a:off x="5738361" y="1455626"/>
            <a:ext cx="156994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NEURÔNIO</a:t>
            </a:r>
            <a:endParaRPr lang="pt-BR" sz="2400" b="1" dirty="0">
              <a:solidFill>
                <a:srgbClr val="C00000"/>
              </a:solidFill>
            </a:endParaRPr>
          </a:p>
        </p:txBody>
      </p:sp>
      <p:cxnSp>
        <p:nvCxnSpPr>
          <p:cNvPr id="35" name="Conector de seta reta 34"/>
          <p:cNvCxnSpPr>
            <a:stCxn id="34" idx="1"/>
            <a:endCxn id="26" idx="7"/>
          </p:cNvCxnSpPr>
          <p:nvPr/>
        </p:nvCxnSpPr>
        <p:spPr>
          <a:xfrm flipH="1">
            <a:off x="5240863" y="1684226"/>
            <a:ext cx="497498" cy="167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tâ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>
            <a:stCxn id="37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o 27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9" name="Conector de seta reta 28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angulado 30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/>
          <p:cNvSpPr/>
          <p:nvPr/>
        </p:nvSpPr>
        <p:spPr>
          <a:xfrm>
            <a:off x="3866153" y="3723878"/>
            <a:ext cx="193908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pt-BR" sz="2400" b="1" i="1" dirty="0">
                <a:solidFill>
                  <a:schemeClr val="tx1"/>
                </a:solidFill>
              </a:rPr>
              <a:t>p</a:t>
            </a:r>
            <a:r>
              <a:rPr lang="pt-BR" sz="2400" b="1" i="1" dirty="0" smtClean="0">
                <a:solidFill>
                  <a:schemeClr val="tx1"/>
                </a:solidFill>
              </a:rPr>
              <a:t>esos fixos...</a:t>
            </a:r>
            <a:endParaRPr lang="pt-BR" sz="2400" b="1" i="1" dirty="0">
              <a:solidFill>
                <a:schemeClr val="tx1"/>
              </a:solidFill>
            </a:endParaRPr>
          </a:p>
        </p:txBody>
      </p:sp>
      <p:cxnSp>
        <p:nvCxnSpPr>
          <p:cNvPr id="37" name="Conector de seta reta 36"/>
          <p:cNvCxnSpPr>
            <a:stCxn id="36" idx="1"/>
          </p:cNvCxnSpPr>
          <p:nvPr/>
        </p:nvCxnSpPr>
        <p:spPr>
          <a:xfrm flipH="1" flipV="1">
            <a:off x="2631131" y="2903046"/>
            <a:ext cx="1235022" cy="10494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/>
          <p:cNvCxnSpPr>
            <a:stCxn id="38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9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32712</TotalTime>
  <Words>3424</Words>
  <Application>Microsoft Office PowerPoint</Application>
  <PresentationFormat>Apresentação na tela (16:9)</PresentationFormat>
  <Paragraphs>604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Aula 16 – Redes Neurais Artificiais</vt:lpstr>
      <vt:lpstr>Roteiro</vt:lpstr>
      <vt:lpstr>O neurônio biológico</vt:lpstr>
      <vt:lpstr>O neurônio biológico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Perceptron</vt:lpstr>
      <vt:lpstr>O Perceptron</vt:lpstr>
      <vt:lpstr>Perceptron de camada simples</vt:lpstr>
      <vt:lpstr>Perceptron de camada simples</vt:lpstr>
      <vt:lpstr>Perceptron de camada simples</vt:lpstr>
      <vt:lpstr>Perceptron de camada simples</vt:lpstr>
      <vt:lpstr>Algoritmo de aprendizado do Perceptron</vt:lpstr>
      <vt:lpstr>Algoritmo de aprendizado do Perceptron</vt:lpstr>
      <vt:lpstr>Algoritmo de aprendizado do Perceptron</vt:lpstr>
      <vt:lpstr>Exemplo: Perceptron de camada simples</vt:lpstr>
      <vt:lpstr>Exemplo: Perceptron de camada simples</vt:lpstr>
      <vt:lpstr>Exemplo: Perceptron de camada simples</vt:lpstr>
      <vt:lpstr>Exemplo: Perceptron de camada simples</vt:lpstr>
      <vt:lpstr>Exemplo: Perceptron de camada simples</vt:lpstr>
      <vt:lpstr>Exemplo: Perceptron de camada simples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292</cp:revision>
  <dcterms:created xsi:type="dcterms:W3CDTF">2020-06-26T12:40:46Z</dcterms:created>
  <dcterms:modified xsi:type="dcterms:W3CDTF">2023-07-04T23:33:00Z</dcterms:modified>
</cp:coreProperties>
</file>