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87" r:id="rId2"/>
    <p:sldId id="288" r:id="rId3"/>
    <p:sldId id="333" r:id="rId4"/>
    <p:sldId id="293" r:id="rId5"/>
    <p:sldId id="330" r:id="rId6"/>
    <p:sldId id="331" r:id="rId7"/>
    <p:sldId id="332" r:id="rId8"/>
    <p:sldId id="318" r:id="rId9"/>
    <p:sldId id="295" r:id="rId10"/>
    <p:sldId id="310" r:id="rId11"/>
    <p:sldId id="311" r:id="rId12"/>
    <p:sldId id="300" r:id="rId13"/>
    <p:sldId id="302" r:id="rId14"/>
    <p:sldId id="303" r:id="rId15"/>
    <p:sldId id="308" r:id="rId16"/>
    <p:sldId id="312" r:id="rId17"/>
    <p:sldId id="313" r:id="rId18"/>
    <p:sldId id="319" r:id="rId19"/>
    <p:sldId id="321" r:id="rId20"/>
    <p:sldId id="324" r:id="rId21"/>
    <p:sldId id="323" r:id="rId22"/>
    <p:sldId id="322" r:id="rId23"/>
    <p:sldId id="325" r:id="rId24"/>
    <p:sldId id="326" r:id="rId25"/>
    <p:sldId id="327" r:id="rId26"/>
    <p:sldId id="328" r:id="rId27"/>
    <p:sldId id="329" r:id="rId28"/>
    <p:sldId id="316" r:id="rId29"/>
    <p:sldId id="298" r:id="rId3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35608A"/>
    <a:srgbClr val="FF0000"/>
    <a:srgbClr val="000000"/>
    <a:srgbClr val="006600"/>
    <a:srgbClr val="C3A63B"/>
    <a:srgbClr val="791D1F"/>
    <a:srgbClr val="0000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12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07 – Spatial </a:t>
            </a:r>
            <a:r>
              <a:rPr lang="en-US" dirty="0" smtClean="0"/>
              <a:t>filtering I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solidFill>
                  <a:prstClr val="white"/>
                </a:solidFill>
                <a:hlinkClick r:id="rId2"/>
              </a:rPr>
              <a:t>joaofmari.github.io </a:t>
            </a:r>
            <a:endParaRPr lang="pt-BR" sz="1400" i="1" dirty="0">
              <a:solidFill>
                <a:prstClr val="white"/>
              </a:solidFill>
            </a:endParaRPr>
          </a:p>
          <a:p>
            <a:pPr lvl="0"/>
            <a:r>
              <a:rPr lang="pt-BR" sz="1400" i="1" dirty="0"/>
              <a:t>joaof.mari@ufv.br</a:t>
            </a:r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>
                <a:solidFill>
                  <a:schemeClr val="bg1"/>
                </a:solidFill>
              </a:rPr>
              <a:t>SIN 392 – Introduction to Digital Image Processing (</a:t>
            </a:r>
            <a:r>
              <a:rPr lang="en-US" sz="2200" dirty="0" smtClean="0">
                <a:solidFill>
                  <a:schemeClr val="bg1"/>
                </a:solidFill>
              </a:rPr>
              <a:t>2023)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023573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60213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63352" y="3930046"/>
            <a:ext cx="87892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i="1" dirty="0" err="1" smtClean="0"/>
              <a:t>padding</a:t>
            </a:r>
            <a:endParaRPr lang="pt-BR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201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97831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196303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3304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404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137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75079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16775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24468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5968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34259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6782256" y="4158789"/>
            <a:ext cx="1390144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i="1" dirty="0" err="1" smtClean="0"/>
              <a:t>convolution</a:t>
            </a:r>
            <a:r>
              <a:rPr lang="pt-BR" sz="1400" i="1" dirty="0" smtClean="0"/>
              <a:t> </a:t>
            </a:r>
            <a:endParaRPr lang="pt-BR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349773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51515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85965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92170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92131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w(</a:t>
            </a:r>
            <a:r>
              <a:rPr lang="pt-BR" sz="1000" i="1" dirty="0" err="1"/>
              <a:t>s,t</a:t>
            </a:r>
            <a:r>
              <a:rPr lang="pt-BR" sz="1000" i="1" dirty="0"/>
              <a:t>) </a:t>
            </a:r>
            <a:r>
              <a:rPr lang="pt-BR" sz="1000" i="1" dirty="0" err="1"/>
              <a:t>rotated</a:t>
            </a:r>
            <a:r>
              <a:rPr lang="pt-BR" sz="1000" i="1" dirty="0"/>
              <a:t> 180⁰</a:t>
            </a:r>
            <a:endParaRPr lang="pt-BR" sz="1000" i="1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p:sp>
        <p:nvSpPr>
          <p:cNvPr id="10" name="Seta circular 9"/>
          <p:cNvSpPr/>
          <p:nvPr/>
        </p:nvSpPr>
        <p:spPr>
          <a:xfrm rot="5400000">
            <a:off x="4572000" y="1684718"/>
            <a:ext cx="1325848" cy="1325848"/>
          </a:xfrm>
          <a:prstGeom prst="circular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/>
          <p:cNvSpPr txBox="1"/>
          <p:nvPr/>
        </p:nvSpPr>
        <p:spPr>
          <a:xfrm>
            <a:off x="6782256" y="4158789"/>
            <a:ext cx="1390144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i="1" dirty="0" err="1" smtClean="0"/>
              <a:t>correlation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3984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14560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43906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95837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84060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w(</a:t>
            </a:r>
            <a:r>
              <a:rPr lang="pt-BR" sz="1000" i="1" dirty="0" err="1"/>
              <a:t>s,t</a:t>
            </a:r>
            <a:r>
              <a:rPr lang="pt-BR" sz="1000" i="1" dirty="0"/>
              <a:t>) </a:t>
            </a:r>
            <a:r>
              <a:rPr lang="pt-BR" sz="1000" i="1" dirty="0" err="1"/>
              <a:t>rotated</a:t>
            </a:r>
            <a:r>
              <a:rPr lang="pt-BR" sz="1000" i="1" dirty="0"/>
              <a:t> 180⁰</a:t>
            </a:r>
            <a:endParaRPr lang="pt-BR" sz="1000" i="1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p:sp>
        <p:nvSpPr>
          <p:cNvPr id="21" name="Seta circular 20"/>
          <p:cNvSpPr/>
          <p:nvPr/>
        </p:nvSpPr>
        <p:spPr>
          <a:xfrm rot="5400000">
            <a:off x="4572000" y="1684718"/>
            <a:ext cx="1325848" cy="1325848"/>
          </a:xfrm>
          <a:prstGeom prst="circular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782256" y="4158789"/>
            <a:ext cx="1390144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i="1" dirty="0" err="1"/>
              <a:t>correlation</a:t>
            </a:r>
            <a:endParaRPr lang="pt-BR" sz="1400" i="1" dirty="0"/>
          </a:p>
        </p:txBody>
      </p:sp>
      <p:sp>
        <p:nvSpPr>
          <p:cNvPr id="23" name="Retângulo 22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47183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69719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43798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73123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w(</a:t>
            </a:r>
            <a:r>
              <a:rPr lang="pt-BR" sz="1000" i="1" dirty="0" err="1"/>
              <a:t>s,t</a:t>
            </a:r>
            <a:r>
              <a:rPr lang="pt-BR" sz="1000" i="1" dirty="0"/>
              <a:t>) </a:t>
            </a:r>
            <a:r>
              <a:rPr lang="pt-BR" sz="1000" i="1" dirty="0" err="1"/>
              <a:t>rotated</a:t>
            </a:r>
            <a:r>
              <a:rPr lang="pt-BR" sz="1000" i="1" dirty="0"/>
              <a:t> 180⁰</a:t>
            </a:r>
            <a:endParaRPr lang="pt-BR" sz="1000" i="1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170449" y="3934677"/>
            <a:ext cx="6803102" cy="756000"/>
            <a:chOff x="270411" y="4149160"/>
            <a:chExt cx="6803102" cy="75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=−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=10</m:t>
                        </m:r>
                      </m:oMath>
                    </m:oMathPara>
                  </a14:m>
                  <a:endParaRPr lang="pt-BR" sz="1600" dirty="0" smtClean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ângulo 24"/>
                <p:cNvSpPr/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9</m:t>
                        </m:r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7</m:t>
                        </m:r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6+1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5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sz="1400" dirty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tângulo 25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58957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82768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14550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345594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w(</a:t>
            </a:r>
            <a:r>
              <a:rPr lang="pt-BR" sz="1000" i="1" dirty="0" err="1"/>
              <a:t>s,t</a:t>
            </a:r>
            <a:r>
              <a:rPr lang="pt-BR" sz="1000" i="1" dirty="0"/>
              <a:t>) </a:t>
            </a:r>
            <a:r>
              <a:rPr lang="pt-BR" sz="1000" i="1" dirty="0" err="1"/>
              <a:t>rotated</a:t>
            </a:r>
            <a:r>
              <a:rPr lang="pt-BR" sz="1000" i="1" dirty="0"/>
              <a:t> 180⁰</a:t>
            </a:r>
            <a:endParaRPr lang="pt-BR" sz="1000" i="1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170449" y="3934677"/>
            <a:ext cx="6803102" cy="756000"/>
            <a:chOff x="270411" y="4149160"/>
            <a:chExt cx="6803102" cy="75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=−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=45</m:t>
                        </m:r>
                      </m:oMath>
                    </m:oMathPara>
                  </a14:m>
                  <a:endParaRPr lang="pt-BR" sz="1600" dirty="0" smtClean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ângulo 24"/>
                <p:cNvSpPr/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×9+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×8+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×7+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×6+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×5+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×4+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×3+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×2+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7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×1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sz="1400" dirty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tângulo 25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19650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88806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49955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79737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w(</a:t>
            </a:r>
            <a:r>
              <a:rPr lang="pt-BR" sz="1000" i="1" dirty="0" err="1"/>
              <a:t>s,t</a:t>
            </a:r>
            <a:r>
              <a:rPr lang="pt-BR" sz="1000" i="1" dirty="0"/>
              <a:t>) </a:t>
            </a:r>
            <a:r>
              <a:rPr lang="pt-BR" sz="1000" i="1" dirty="0" err="1"/>
              <a:t>rotated</a:t>
            </a:r>
            <a:r>
              <a:rPr lang="pt-BR" sz="1000" i="1" dirty="0"/>
              <a:t> 180⁰</a:t>
            </a:r>
            <a:endParaRPr lang="pt-BR" sz="1000" i="1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170449" y="3934677"/>
            <a:ext cx="6803102" cy="756000"/>
            <a:chOff x="270411" y="4149160"/>
            <a:chExt cx="6803102" cy="75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=−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=65</m:t>
                        </m:r>
                      </m:oMath>
                    </m:oMathPara>
                  </a14:m>
                  <a:endParaRPr lang="pt-BR" sz="1600" dirty="0" smtClean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ângulo 24"/>
                <p:cNvSpPr/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×9+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×8+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×7+</m:t>
                        </m:r>
                      </m:oMath>
                      <m:oMath xmlns:m="http://schemas.openxmlformats.org/officeDocument/2006/math"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0×6+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×5+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×4+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×3+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7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×2+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×1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sz="1400" dirty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tângulo 25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02744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17844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087985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69296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w(</a:t>
            </a:r>
            <a:r>
              <a:rPr lang="pt-BR" sz="1000" i="1" dirty="0" err="1"/>
              <a:t>s,t</a:t>
            </a:r>
            <a:r>
              <a:rPr lang="pt-BR" sz="1000" i="1" dirty="0"/>
              <a:t>) </a:t>
            </a:r>
            <a:r>
              <a:rPr lang="pt-BR" sz="1000" i="1" dirty="0" err="1"/>
              <a:t>rotated</a:t>
            </a:r>
            <a:r>
              <a:rPr lang="pt-BR" sz="1000" i="1" dirty="0"/>
              <a:t> 180⁰</a:t>
            </a:r>
            <a:endParaRPr lang="pt-BR" sz="1000" i="1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170449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49" y="3961427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/>
          <p:cNvSpPr/>
          <p:nvPr/>
        </p:nvSpPr>
        <p:spPr>
          <a:xfrm>
            <a:off x="6776700" y="1694407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776700" y="2090407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776700" y="2486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768288" y="2882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361664" y="1694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8361664" y="2090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8361664" y="2487171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8353252" y="2883171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0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 and correlation</a:t>
            </a:r>
          </a:p>
          <a:p>
            <a:r>
              <a:rPr lang="en-US" dirty="0" smtClean="0"/>
              <a:t>Example: Convolution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6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Convolução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78080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9915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291829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86666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w(</a:t>
            </a:r>
            <a:r>
              <a:rPr lang="pt-BR" sz="1000" i="1" dirty="0" err="1"/>
              <a:t>s,t</a:t>
            </a:r>
            <a:r>
              <a:rPr lang="pt-BR" sz="1000" i="1" dirty="0"/>
              <a:t>) </a:t>
            </a:r>
            <a:r>
              <a:rPr lang="pt-BR" sz="1000" i="1" dirty="0" err="1"/>
              <a:t>rotated</a:t>
            </a:r>
            <a:r>
              <a:rPr lang="pt-BR" sz="1000" i="1" dirty="0"/>
              <a:t> 180⁰</a:t>
            </a:r>
            <a:endParaRPr lang="pt-BR" sz="1000" i="1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170449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49" y="3961427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/>
          <p:cNvSpPr/>
          <p:nvPr/>
        </p:nvSpPr>
        <p:spPr>
          <a:xfrm>
            <a:off x="6776700" y="1694407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776700" y="2090407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776700" y="2486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768288" y="2882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361664" y="1694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8361664" y="2090789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8361664" y="2487171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8353252" y="2883171"/>
            <a:ext cx="396000" cy="39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43" name="Conector de seta reta 42"/>
          <p:cNvCxnSpPr>
            <a:stCxn id="29" idx="1"/>
            <a:endCxn id="26" idx="3"/>
          </p:cNvCxnSpPr>
          <p:nvPr/>
        </p:nvCxnSpPr>
        <p:spPr>
          <a:xfrm flipH="1">
            <a:off x="7172700" y="1892789"/>
            <a:ext cx="1188964" cy="395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30" idx="1"/>
            <a:endCxn id="27" idx="3"/>
          </p:cNvCxnSpPr>
          <p:nvPr/>
        </p:nvCxnSpPr>
        <p:spPr>
          <a:xfrm flipH="1">
            <a:off x="7172700" y="2288789"/>
            <a:ext cx="1188964" cy="396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31" idx="1"/>
            <a:endCxn id="28" idx="3"/>
          </p:cNvCxnSpPr>
          <p:nvPr/>
        </p:nvCxnSpPr>
        <p:spPr>
          <a:xfrm flipH="1">
            <a:off x="7164288" y="2685171"/>
            <a:ext cx="1197376" cy="395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21" idx="3"/>
            <a:endCxn id="29" idx="1"/>
          </p:cNvCxnSpPr>
          <p:nvPr/>
        </p:nvCxnSpPr>
        <p:spPr>
          <a:xfrm>
            <a:off x="7172700" y="1892407"/>
            <a:ext cx="1188964" cy="3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26" idx="3"/>
            <a:endCxn id="30" idx="1"/>
          </p:cNvCxnSpPr>
          <p:nvPr/>
        </p:nvCxnSpPr>
        <p:spPr>
          <a:xfrm>
            <a:off x="7172700" y="2288407"/>
            <a:ext cx="1188964" cy="3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27" idx="3"/>
            <a:endCxn id="31" idx="1"/>
          </p:cNvCxnSpPr>
          <p:nvPr/>
        </p:nvCxnSpPr>
        <p:spPr>
          <a:xfrm>
            <a:off x="7172700" y="2684789"/>
            <a:ext cx="1188964" cy="3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28" idx="3"/>
            <a:endCxn id="32" idx="1"/>
          </p:cNvCxnSpPr>
          <p:nvPr/>
        </p:nvCxnSpPr>
        <p:spPr>
          <a:xfrm>
            <a:off x="7164288" y="3080789"/>
            <a:ext cx="1188964" cy="3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27430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892581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79029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898096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w(</a:t>
            </a:r>
            <a:r>
              <a:rPr lang="pt-BR" sz="1000" i="1" dirty="0" err="1"/>
              <a:t>s,t</a:t>
            </a:r>
            <a:r>
              <a:rPr lang="pt-BR" sz="1000" i="1" dirty="0"/>
              <a:t>) </a:t>
            </a:r>
            <a:r>
              <a:rPr lang="pt-BR" sz="1000" i="1" dirty="0" err="1"/>
              <a:t>rotated</a:t>
            </a:r>
            <a:r>
              <a:rPr lang="pt-BR" sz="1000" i="1" dirty="0"/>
              <a:t> 180⁰</a:t>
            </a:r>
            <a:endParaRPr lang="pt-BR" sz="1000" i="1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170449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49" y="3961427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7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65198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71609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956530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21586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w(</a:t>
            </a:r>
            <a:r>
              <a:rPr lang="pt-BR" sz="1000" i="1" dirty="0" err="1"/>
              <a:t>s,t</a:t>
            </a:r>
            <a:r>
              <a:rPr lang="pt-BR" sz="1000" i="1" dirty="0"/>
              <a:t>) </a:t>
            </a:r>
            <a:r>
              <a:rPr lang="pt-BR" sz="1000" i="1" dirty="0" err="1"/>
              <a:t>rotated</a:t>
            </a:r>
            <a:r>
              <a:rPr lang="pt-BR" sz="1000" i="1" dirty="0"/>
              <a:t> 180⁰</a:t>
            </a:r>
            <a:endParaRPr lang="pt-BR" sz="1000" i="1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170449" y="3934677"/>
            <a:ext cx="6860009" cy="756000"/>
            <a:chOff x="270411" y="4149160"/>
            <a:chExt cx="6860009" cy="75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=−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6346936" y="4357883"/>
                  <a:ext cx="78348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=101</m:t>
                        </m:r>
                      </m:oMath>
                    </m:oMathPara>
                  </a14:m>
                  <a:endParaRPr lang="pt-BR" sz="1600" dirty="0" smtClean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936" y="4357883"/>
                  <a:ext cx="783484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ângulo 24"/>
                <p:cNvSpPr/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5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×9+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×8+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×7+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5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×6+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×5+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×4+</m:t>
                        </m:r>
                      </m:oMath>
                      <m:oMath xmlns:m="http://schemas.openxmlformats.org/officeDocument/2006/math"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0×3+0×2+0×1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sz="1400" dirty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tângulo 25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246226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364315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50284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51834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w(</a:t>
            </a:r>
            <a:r>
              <a:rPr lang="pt-BR" sz="1000" i="1" dirty="0" err="1"/>
              <a:t>s,t</a:t>
            </a:r>
            <a:r>
              <a:rPr lang="pt-BR" sz="1000" i="1" dirty="0"/>
              <a:t>) </a:t>
            </a:r>
            <a:r>
              <a:rPr lang="pt-BR" sz="1000" i="1" dirty="0" err="1"/>
              <a:t>rotated</a:t>
            </a:r>
            <a:r>
              <a:rPr lang="pt-BR" sz="1000" i="1" dirty="0"/>
              <a:t> 180⁰</a:t>
            </a:r>
            <a:endParaRPr lang="pt-BR" sz="1000" i="1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170449" y="3934677"/>
            <a:ext cx="6803102" cy="756000"/>
            <a:chOff x="270411" y="4149160"/>
            <a:chExt cx="6803102" cy="75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=−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=60</m:t>
                        </m:r>
                      </m:oMath>
                    </m:oMathPara>
                  </a14:m>
                  <a:endParaRPr lang="pt-BR" sz="1600" dirty="0" smtClean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ângulo 24"/>
                <p:cNvSpPr/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9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7+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6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5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4+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+0×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sz="1400" dirty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tângulo 21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60018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22109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46703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22979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w(</a:t>
            </a:r>
            <a:r>
              <a:rPr lang="pt-BR" sz="1000" i="1" dirty="0" err="1"/>
              <a:t>s,t</a:t>
            </a:r>
            <a:r>
              <a:rPr lang="pt-BR" sz="1000" i="1" dirty="0"/>
              <a:t>) </a:t>
            </a:r>
            <a:r>
              <a:rPr lang="pt-BR" sz="1000" i="1" dirty="0" err="1"/>
              <a:t>rotated</a:t>
            </a:r>
            <a:r>
              <a:rPr lang="pt-BR" sz="1000" i="1" dirty="0"/>
              <a:t> 180⁰</a:t>
            </a:r>
            <a:endParaRPr lang="pt-BR" sz="1000" i="1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170449" y="3934677"/>
            <a:ext cx="6803102" cy="756000"/>
            <a:chOff x="270411" y="4149160"/>
            <a:chExt cx="6803102" cy="75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=−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=70</m:t>
                        </m:r>
                      </m:oMath>
                    </m:oMathPara>
                  </a14:m>
                  <a:endParaRPr lang="pt-BR" sz="1600" dirty="0" smtClean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ângulo 24"/>
                <p:cNvSpPr/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×9+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×8+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×7+</m:t>
                        </m:r>
                      </m:oMath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×6+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×5+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×4+</m:t>
                        </m:r>
                      </m:oMath>
                      <m:oMath xmlns:m="http://schemas.openxmlformats.org/officeDocument/2006/math"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0×3+0×2+0×1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sz="1400" dirty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tângulo 25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2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14734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491543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92735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32294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w(</a:t>
            </a:r>
            <a:r>
              <a:rPr lang="pt-BR" sz="1000" i="1" dirty="0" err="1"/>
              <a:t>s,t</a:t>
            </a:r>
            <a:r>
              <a:rPr lang="pt-BR" sz="1000" i="1" dirty="0"/>
              <a:t>) </a:t>
            </a:r>
            <a:r>
              <a:rPr lang="pt-BR" sz="1000" i="1" dirty="0" err="1"/>
              <a:t>rotated</a:t>
            </a:r>
            <a:r>
              <a:rPr lang="pt-BR" sz="1000" i="1" dirty="0"/>
              <a:t> 180⁰</a:t>
            </a:r>
            <a:endParaRPr lang="pt-BR" sz="1000" i="1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170449" y="3934677"/>
            <a:ext cx="6803102" cy="756000"/>
            <a:chOff x="270411" y="4149160"/>
            <a:chExt cx="6803102" cy="75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=−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pt-B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1" y="4175910"/>
                  <a:ext cx="4032448" cy="70250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=70</m:t>
                        </m:r>
                      </m:oMath>
                    </m:oMathPara>
                  </a14:m>
                  <a:endParaRPr lang="pt-BR" sz="1600" dirty="0" smtClean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4" name="Retângulo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842" y="4357883"/>
                  <a:ext cx="669671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ângulo 24"/>
                <p:cNvSpPr/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2×9+3×8+0×7+</m:t>
                        </m:r>
                      </m:oMath>
                      <m:oMath xmlns:m="http://schemas.openxmlformats.org/officeDocument/2006/math"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3×6+2×5+0×4+</m:t>
                        </m:r>
                      </m:oMath>
                      <m:oMath xmlns:m="http://schemas.openxmlformats.org/officeDocument/2006/math">
                        <m:r>
                          <a:rPr lang="pt-BR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0×3+0×2+0×1</m:t>
                        </m:r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dirty="0">
                    <a:solidFill>
                      <a:schemeClr val="tx1"/>
                    </a:solidFill>
                  </a:endParaRPr>
                </a:p>
                <a:p>
                  <a:pPr lvl="0"/>
                  <a:endParaRPr lang="pt-BR" sz="1400" dirty="0">
                    <a:solidFill>
                      <a:schemeClr val="tx1"/>
                    </a:solidFill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25" name="Retângulo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7555" y="4149160"/>
                  <a:ext cx="2232248" cy="7560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tângulo 25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5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07945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177136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45548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82478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w(</a:t>
            </a:r>
            <a:r>
              <a:rPr lang="pt-BR" sz="1000" i="1" dirty="0" err="1"/>
              <a:t>s,t</a:t>
            </a:r>
            <a:r>
              <a:rPr lang="pt-BR" sz="1000" i="1" dirty="0"/>
              <a:t>) </a:t>
            </a:r>
            <a:r>
              <a:rPr lang="pt-BR" sz="1000" i="1" dirty="0" err="1"/>
              <a:t>rotated</a:t>
            </a:r>
            <a:r>
              <a:rPr lang="pt-BR" sz="1000" i="1" dirty="0"/>
              <a:t> 180⁰</a:t>
            </a:r>
            <a:endParaRPr lang="pt-BR" sz="1000" i="1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 21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0"/>
            <a:ext cx="9144000" cy="440801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09682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52683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6543466" y="663614"/>
            <a:ext cx="241201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solidFill>
                  <a:schemeClr val="tx1"/>
                </a:solidFill>
              </a:rPr>
              <a:t>g</a:t>
            </a:r>
            <a:r>
              <a:rPr lang="pt-BR" sz="1400" i="1" dirty="0" smtClean="0">
                <a:solidFill>
                  <a:schemeClr val="tx1"/>
                </a:solidFill>
              </a:rPr>
              <a:t>(</a:t>
            </a:r>
            <a:r>
              <a:rPr lang="pt-BR" sz="1400" i="1" dirty="0" err="1" smtClean="0">
                <a:solidFill>
                  <a:schemeClr val="tx1"/>
                </a:solidFill>
              </a:rPr>
              <a:t>x,y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02047"/>
              </p:ext>
            </p:extLst>
          </p:nvPr>
        </p:nvGraphicFramePr>
        <p:xfrm>
          <a:off x="6183426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60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  <a:endParaRPr lang="pt-BR" sz="16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55661"/>
              </p:ext>
            </p:extLst>
          </p:nvPr>
        </p:nvGraphicFramePr>
        <p:xfrm>
          <a:off x="3952472" y="2350463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3924556" y="3511681"/>
            <a:ext cx="149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/>
              <a:t>w(</a:t>
            </a:r>
            <a:r>
              <a:rPr lang="pt-BR" sz="1000" i="1" dirty="0" err="1"/>
              <a:t>s,t</a:t>
            </a:r>
            <a:r>
              <a:rPr lang="pt-BR" sz="1000" i="1" dirty="0"/>
              <a:t>) </a:t>
            </a:r>
            <a:r>
              <a:rPr lang="pt-BR" sz="1000" i="1" dirty="0" err="1"/>
              <a:t>rotated</a:t>
            </a:r>
            <a:r>
              <a:rPr lang="pt-BR" sz="1000" i="1" dirty="0"/>
              <a:t> 180⁰</a:t>
            </a:r>
            <a:endParaRPr lang="pt-BR" sz="1000" i="1" dirty="0" smtClean="0"/>
          </a:p>
        </p:txBody>
      </p:sp>
      <p:sp>
        <p:nvSpPr>
          <p:cNvPr id="19" name="CaixaDeTexto 18"/>
          <p:cNvSpPr txBox="1"/>
          <p:nvPr/>
        </p:nvSpPr>
        <p:spPr>
          <a:xfrm>
            <a:off x="4240472" y="2139702"/>
            <a:ext cx="864000" cy="288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i="1" dirty="0" smtClean="0"/>
              <a:t>w’(</a:t>
            </a:r>
            <a:r>
              <a:rPr lang="pt-BR" sz="1200" i="1" dirty="0" err="1" smtClean="0"/>
              <a:t>s,t</a:t>
            </a:r>
            <a:r>
              <a:rPr lang="pt-BR" sz="1200" i="1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961427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ângulo 20"/>
          <p:cNvSpPr/>
          <p:nvPr/>
        </p:nvSpPr>
        <p:spPr>
          <a:xfrm>
            <a:off x="3862472" y="663614"/>
            <a:ext cx="1372452" cy="147608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8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GONZALEZ, R.C.; WOODS, R.E. </a:t>
            </a:r>
            <a:r>
              <a:rPr lang="pt-BR" b="1" dirty="0"/>
              <a:t>Digital </a:t>
            </a:r>
            <a:r>
              <a:rPr lang="pt-BR" b="1" dirty="0" err="1"/>
              <a:t>Image</a:t>
            </a:r>
            <a:r>
              <a:rPr lang="pt-BR" b="1" dirty="0"/>
              <a:t> </a:t>
            </a:r>
            <a:r>
              <a:rPr lang="pt-BR" b="1" dirty="0" err="1"/>
              <a:t>Processing</a:t>
            </a:r>
            <a:r>
              <a:rPr lang="pt-BR" dirty="0"/>
              <a:t>. 3rd ed. Pearson, 2007.</a:t>
            </a:r>
          </a:p>
          <a:p>
            <a:endParaRPr lang="pt-BR" dirty="0"/>
          </a:p>
          <a:p>
            <a:r>
              <a:rPr lang="pt-BR" dirty="0"/>
              <a:t>MARQUES FILHO, O.; VIEIRA NETO, H. </a:t>
            </a:r>
            <a:r>
              <a:rPr lang="pt-BR" b="1" dirty="0"/>
              <a:t>Processamento digital de imagens</a:t>
            </a:r>
            <a:r>
              <a:rPr lang="pt-BR" dirty="0"/>
              <a:t>. </a:t>
            </a:r>
            <a:r>
              <a:rPr lang="pt-BR" dirty="0" err="1"/>
              <a:t>Brasport</a:t>
            </a:r>
            <a:r>
              <a:rPr lang="pt-BR" dirty="0"/>
              <a:t>, 1999.</a:t>
            </a:r>
          </a:p>
          <a:p>
            <a:pPr lvl="1"/>
            <a:r>
              <a:rPr lang="pt-BR" dirty="0"/>
              <a:t>(</a:t>
            </a:r>
            <a:r>
              <a:rPr lang="pt-BR" i="1" dirty="0"/>
              <a:t>in </a:t>
            </a:r>
            <a:r>
              <a:rPr lang="pt-BR" i="1" dirty="0" err="1"/>
              <a:t>Brazilian</a:t>
            </a:r>
            <a:r>
              <a:rPr lang="pt-BR" i="1" dirty="0"/>
              <a:t> </a:t>
            </a:r>
            <a:r>
              <a:rPr lang="pt-BR" i="1" dirty="0" err="1"/>
              <a:t>Portuguese</a:t>
            </a:r>
            <a:r>
              <a:rPr lang="pt-BR" dirty="0"/>
              <a:t>)</a:t>
            </a:r>
          </a:p>
          <a:p>
            <a:pPr lvl="1"/>
            <a:r>
              <a:rPr lang="en-US" dirty="0"/>
              <a:t>Available on the author's website (for personal use only)</a:t>
            </a:r>
            <a:endParaRPr lang="pt-BR" dirty="0"/>
          </a:p>
          <a:p>
            <a:pPr lvl="1"/>
            <a:r>
              <a:rPr lang="pt-BR" dirty="0">
                <a:hlinkClick r:id="rId2"/>
              </a:rPr>
              <a:t>http://dainf.ct.utfpr.edu.br/~hvieir/pub.html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J. E. R. Queiroz, H. M. Gomes. </a:t>
            </a:r>
            <a:r>
              <a:rPr lang="pt-BR" b="1" dirty="0"/>
              <a:t>Introdução ao Processamento Digital de Imagens</a:t>
            </a:r>
            <a:r>
              <a:rPr lang="pt-BR" dirty="0"/>
              <a:t>. RITA. v. 13, 2006.</a:t>
            </a:r>
          </a:p>
          <a:p>
            <a:pPr lvl="1"/>
            <a:r>
              <a:rPr lang="pt-BR" dirty="0"/>
              <a:t>(</a:t>
            </a:r>
            <a:r>
              <a:rPr lang="pt-BR" i="1" dirty="0"/>
              <a:t>in </a:t>
            </a:r>
            <a:r>
              <a:rPr lang="pt-BR" i="1" dirty="0" err="1"/>
              <a:t>Brazilian</a:t>
            </a:r>
            <a:r>
              <a:rPr lang="pt-BR" i="1" dirty="0"/>
              <a:t> </a:t>
            </a:r>
            <a:r>
              <a:rPr lang="pt-BR" i="1" dirty="0" err="1"/>
              <a:t>Portuguese</a:t>
            </a:r>
            <a:r>
              <a:rPr lang="pt-BR" dirty="0"/>
              <a:t>)</a:t>
            </a:r>
          </a:p>
          <a:p>
            <a:pPr lvl="1"/>
            <a:r>
              <a:rPr lang="pt-BR" dirty="0">
                <a:hlinkClick r:id="rId3"/>
              </a:rPr>
              <a:t>http://www.dsc.ufcg.edu.br/~hmg/disciplinas/graduacao/vc-2016.2/Rita-Tutorial-PDI.pdf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5272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END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29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1995686"/>
            <a:ext cx="9144000" cy="132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en-US" sz="85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author = {</a:t>
            </a:r>
            <a:r>
              <a:rPr lang="en-US" sz="85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João</a:t>
            </a: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Fernando Mari},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title = {Spatial filtering I},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year = {2023},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publisher = {GitHub},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journal = {Introduction to digital image processing - UFV},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85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en-US" sz="85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{https://github.com/joaofmari/SIN392_Introduction-to-digital-image-processing_2023}}</a:t>
            </a:r>
          </a:p>
          <a:p>
            <a:pPr lvl="0">
              <a:spcBef>
                <a:spcPct val="20000"/>
              </a:spcBef>
            </a:pPr>
            <a:r>
              <a:rPr lang="en-US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and correlation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and correlation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179334" y="176082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Correlação</a:t>
            </a:r>
            <a:endParaRPr lang="pt-BR" sz="1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9512" y="317496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/>
              <a:t>Convolução</a:t>
            </a:r>
            <a:endParaRPr lang="pt-BR" sz="1400" b="1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98560"/>
              </p:ext>
            </p:extLst>
          </p:nvPr>
        </p:nvGraphicFramePr>
        <p:xfrm>
          <a:off x="3805152" y="1429494"/>
          <a:ext cx="2628000" cy="26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f(0,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f(0,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f(0, 2)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f(1,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f(1, 2)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f(2,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f(2,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f(2, 2)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4093184" y="109135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8221"/>
              </p:ext>
            </p:extLst>
          </p:nvPr>
        </p:nvGraphicFramePr>
        <p:xfrm>
          <a:off x="6876256" y="1431248"/>
          <a:ext cx="2052000" cy="20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</a:t>
                      </a:r>
                      <a:r>
                        <a:rPr lang="pt-BR" sz="1200" b="1" i="1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7164256" y="1091354"/>
            <a:ext cx="175356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smtClean="0">
                <a:solidFill>
                  <a:schemeClr val="tx1"/>
                </a:solidFill>
              </a:rPr>
              <a:t>w(</a:t>
            </a:r>
            <a:r>
              <a:rPr lang="pt-BR" sz="1400" i="1" dirty="0" err="1" smtClean="0">
                <a:solidFill>
                  <a:schemeClr val="tx1"/>
                </a:solidFill>
              </a:rPr>
              <a:t>s,t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and correlation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179334" y="176082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Correlation</a:t>
            </a:r>
            <a:endParaRPr lang="en-US" sz="1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9512" y="317496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 smtClean="0"/>
              <a:t>Convolução</a:t>
            </a:r>
            <a:endParaRPr lang="pt-BR" sz="1400" b="1" dirty="0"/>
          </a:p>
        </p:txBody>
      </p:sp>
      <p:sp>
        <p:nvSpPr>
          <p:cNvPr id="10" name="Seta para a direita 9"/>
          <p:cNvSpPr/>
          <p:nvPr/>
        </p:nvSpPr>
        <p:spPr>
          <a:xfrm rot="18900000" flipH="1" flipV="1">
            <a:off x="2995716" y="1888784"/>
            <a:ext cx="461752" cy="22871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eta para a direita 10"/>
          <p:cNvSpPr/>
          <p:nvPr/>
        </p:nvSpPr>
        <p:spPr>
          <a:xfrm rot="18900000" flipH="1" flipV="1">
            <a:off x="2532879" y="1888784"/>
            <a:ext cx="461752" cy="22871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 para a direita 11"/>
          <p:cNvSpPr/>
          <p:nvPr/>
        </p:nvSpPr>
        <p:spPr>
          <a:xfrm rot="18900000" flipH="1" flipV="1">
            <a:off x="2995716" y="3305697"/>
            <a:ext cx="461752" cy="22871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 para a direita 12"/>
          <p:cNvSpPr/>
          <p:nvPr/>
        </p:nvSpPr>
        <p:spPr>
          <a:xfrm rot="18900000" flipH="1" flipV="1">
            <a:off x="2532879" y="3305697"/>
            <a:ext cx="461752" cy="22871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93233"/>
              </p:ext>
            </p:extLst>
          </p:nvPr>
        </p:nvGraphicFramePr>
        <p:xfrm>
          <a:off x="3805152" y="1429494"/>
          <a:ext cx="2628000" cy="26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f(0,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f(0,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f(0, 2)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f(1,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f(1, 2)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f(2,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f(2,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f(2, 2)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4093184" y="109135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332558"/>
              </p:ext>
            </p:extLst>
          </p:nvPr>
        </p:nvGraphicFramePr>
        <p:xfrm>
          <a:off x="6876256" y="1431248"/>
          <a:ext cx="2052000" cy="20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</a:t>
                      </a:r>
                      <a:r>
                        <a:rPr lang="pt-BR" sz="1200" b="1" i="1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7164256" y="1091354"/>
            <a:ext cx="175356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smtClean="0">
                <a:solidFill>
                  <a:schemeClr val="tx1"/>
                </a:solidFill>
              </a:rPr>
              <a:t>w(</a:t>
            </a:r>
            <a:r>
              <a:rPr lang="pt-BR" sz="1400" i="1" dirty="0" err="1" smtClean="0">
                <a:solidFill>
                  <a:schemeClr val="tx1"/>
                </a:solidFill>
              </a:rPr>
              <a:t>s,t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and correlation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179334" y="176082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Correlation</a:t>
            </a:r>
            <a:endParaRPr lang="en-US" sz="1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9512" y="317496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Convolution </a:t>
            </a:r>
            <a:endParaRPr lang="en-US" sz="1400" b="1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13520"/>
              </p:ext>
            </p:extLst>
          </p:nvPr>
        </p:nvGraphicFramePr>
        <p:xfrm>
          <a:off x="3805152" y="1429494"/>
          <a:ext cx="2628000" cy="26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f(0,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f(0,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f(1,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4093184" y="109135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27084"/>
              </p:ext>
            </p:extLst>
          </p:nvPr>
        </p:nvGraphicFramePr>
        <p:xfrm>
          <a:off x="6876256" y="1431248"/>
          <a:ext cx="2052000" cy="20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</a:t>
                      </a:r>
                      <a:r>
                        <a:rPr lang="pt-BR" sz="1200" b="1" i="1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7164256" y="1091354"/>
            <a:ext cx="175356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smtClean="0">
                <a:solidFill>
                  <a:schemeClr val="tx1"/>
                </a:solidFill>
              </a:rPr>
              <a:t>w(</a:t>
            </a:r>
            <a:r>
              <a:rPr lang="pt-BR" sz="1400" i="1" dirty="0" err="1" smtClean="0">
                <a:solidFill>
                  <a:schemeClr val="tx1"/>
                </a:solidFill>
              </a:rPr>
              <a:t>s,t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9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and correlation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3352540"/>
                <a:ext cx="4032448" cy="7025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=−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=−</m:t>
                              </m:r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pt-BR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1938400"/>
                <a:ext cx="4032448" cy="702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179334" y="176082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Correlation</a:t>
            </a:r>
            <a:endParaRPr lang="en-US" sz="1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9512" y="3174967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Convolution</a:t>
            </a:r>
            <a:endParaRPr lang="pt-BR" sz="1400" b="1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897872"/>
              </p:ext>
            </p:extLst>
          </p:nvPr>
        </p:nvGraphicFramePr>
        <p:xfrm>
          <a:off x="3805152" y="1429494"/>
          <a:ext cx="2628000" cy="26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f(0,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f(0,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f(1,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f(1,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0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pt-BR" sz="14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4093184" y="109135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284044"/>
              </p:ext>
            </p:extLst>
          </p:nvPr>
        </p:nvGraphicFramePr>
        <p:xfrm>
          <a:off x="6876256" y="1431248"/>
          <a:ext cx="2052000" cy="20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576000"/>
                <a:gridCol w="576000"/>
                <a:gridCol w="576000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</a:t>
                      </a:r>
                      <a:r>
                        <a:rPr lang="pt-BR" sz="1200" b="1" i="1" baseline="0" dirty="0" smtClean="0">
                          <a:solidFill>
                            <a:schemeClr val="tx1"/>
                          </a:solidFill>
                        </a:rPr>
                        <a:t>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w(-1,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w(0,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-1)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0)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i="1" dirty="0" smtClean="0">
                          <a:solidFill>
                            <a:schemeClr val="tx1"/>
                          </a:solidFill>
                        </a:rPr>
                        <a:t>w(1, 1)</a:t>
                      </a:r>
                      <a:endParaRPr lang="pt-BR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tângulo 16"/>
          <p:cNvSpPr/>
          <p:nvPr/>
        </p:nvSpPr>
        <p:spPr>
          <a:xfrm>
            <a:off x="7164256" y="1091354"/>
            <a:ext cx="175356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 smtClean="0">
                <a:solidFill>
                  <a:schemeClr val="tx1"/>
                </a:solidFill>
              </a:rPr>
              <a:t>w(</a:t>
            </a:r>
            <a:r>
              <a:rPr lang="pt-BR" sz="1400" i="1" dirty="0" err="1" smtClean="0">
                <a:solidFill>
                  <a:schemeClr val="tx1"/>
                </a:solidFill>
              </a:rPr>
              <a:t>s,t</a:t>
            </a:r>
            <a:r>
              <a:rPr lang="pt-BR" sz="1400" i="1" dirty="0" smtClean="0">
                <a:solidFill>
                  <a:schemeClr val="tx1"/>
                </a:solidFill>
              </a:rPr>
              <a:t>)</a:t>
            </a:r>
            <a:endParaRPr lang="pt-BR" sz="1400" i="1" dirty="0">
              <a:solidFill>
                <a:schemeClr val="tx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202782" y="3749717"/>
            <a:ext cx="878928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i="1" dirty="0" err="1" smtClean="0"/>
              <a:t>padding</a:t>
            </a:r>
            <a:endParaRPr lang="pt-BR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32830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Convolution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68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05644"/>
              </p:ext>
            </p:extLst>
          </p:nvPr>
        </p:nvGraphicFramePr>
        <p:xfrm>
          <a:off x="56704" y="905341"/>
          <a:ext cx="2772000" cy="27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i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endParaRPr lang="pt-BR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67974"/>
              </p:ext>
            </p:extLst>
          </p:nvPr>
        </p:nvGraphicFramePr>
        <p:xfrm>
          <a:off x="3952472" y="905341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pt-BR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100" i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1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20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4770376" y="3579902"/>
            <a:ext cx="201188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i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40472" y="699614"/>
            <a:ext cx="864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 smtClean="0">
                <a:solidFill>
                  <a:schemeClr val="tx1"/>
                </a:solidFill>
              </a:rPr>
              <a:t>w(</a:t>
            </a:r>
            <a:r>
              <a:rPr lang="pt-BR" sz="1200" i="1" dirty="0" err="1" smtClean="0">
                <a:solidFill>
                  <a:schemeClr val="tx1"/>
                </a:solidFill>
              </a:rPr>
              <a:t>s,t</a:t>
            </a:r>
            <a:r>
              <a:rPr lang="pt-BR" sz="1200" i="1" dirty="0" smtClean="0">
                <a:solidFill>
                  <a:schemeClr val="tx1"/>
                </a:solidFill>
              </a:rPr>
              <a:t>)</a:t>
            </a:r>
            <a:endParaRPr lang="pt-BR" sz="1200" i="1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80704" y="679837"/>
            <a:ext cx="246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 smtClean="0"/>
              <a:t>f(</a:t>
            </a:r>
            <a:r>
              <a:rPr lang="pt-BR" sz="1400" i="1" dirty="0" err="1" smtClean="0"/>
              <a:t>x,y</a:t>
            </a:r>
            <a:r>
              <a:rPr lang="pt-BR" sz="1400" i="1" dirty="0" smtClean="0"/>
              <a:t>)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1041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35717</TotalTime>
  <Words>4177</Words>
  <Application>Microsoft Office PowerPoint</Application>
  <PresentationFormat>Apresentação na tela (16:9)</PresentationFormat>
  <Paragraphs>2405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Lecture 07 – Spatial filtering I</vt:lpstr>
      <vt:lpstr>Agenda</vt:lpstr>
      <vt:lpstr>Convolution and correlation</vt:lpstr>
      <vt:lpstr>Convolution and correlation</vt:lpstr>
      <vt:lpstr>Convolution and correlation</vt:lpstr>
      <vt:lpstr>Convolution and correlation</vt:lpstr>
      <vt:lpstr>Convolution and correlation</vt:lpstr>
      <vt:lpstr>Example: 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Convolução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Bibliography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295</cp:revision>
  <dcterms:created xsi:type="dcterms:W3CDTF">2020-06-26T12:40:46Z</dcterms:created>
  <dcterms:modified xsi:type="dcterms:W3CDTF">2023-12-01T20:21:40Z</dcterms:modified>
</cp:coreProperties>
</file>