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7" r:id="rId2"/>
    <p:sldId id="288" r:id="rId3"/>
    <p:sldId id="315" r:id="rId4"/>
    <p:sldId id="289" r:id="rId5"/>
    <p:sldId id="305" r:id="rId6"/>
    <p:sldId id="304" r:id="rId7"/>
    <p:sldId id="306" r:id="rId8"/>
    <p:sldId id="320" r:id="rId9"/>
    <p:sldId id="290" r:id="rId10"/>
    <p:sldId id="316" r:id="rId11"/>
    <p:sldId id="321" r:id="rId12"/>
    <p:sldId id="317" r:id="rId13"/>
    <p:sldId id="318" r:id="rId14"/>
    <p:sldId id="319" r:id="rId15"/>
    <p:sldId id="314" r:id="rId16"/>
    <p:sldId id="298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6600"/>
    <a:srgbClr val="C3A63B"/>
    <a:srgbClr val="791D1F"/>
    <a:srgbClr val="0000FF"/>
    <a:srgbClr val="4F81BD"/>
    <a:srgbClr val="00FF00"/>
    <a:srgbClr val="F9910C"/>
    <a:srgbClr val="FE9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07 – Spatial filtering II</a:t>
            </a:r>
            <a:endParaRPr lang="en-US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>
                <a:solidFill>
                  <a:schemeClr val="bg1"/>
                </a:solidFill>
              </a:rPr>
              <a:t>SIN 392 – Introduction to Digital Image Processing (</a:t>
            </a:r>
            <a:r>
              <a:rPr lang="en-US" sz="2200" dirty="0" smtClean="0">
                <a:solidFill>
                  <a:schemeClr val="bg1"/>
                </a:solidFill>
              </a:rPr>
              <a:t>2023)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variations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4568"/>
              </p:ext>
            </p:extLst>
          </p:nvPr>
        </p:nvGraphicFramePr>
        <p:xfrm>
          <a:off x="2577042" y="858509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11287"/>
              </p:ext>
            </p:extLst>
          </p:nvPr>
        </p:nvGraphicFramePr>
        <p:xfrm>
          <a:off x="4845294" y="858509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89414"/>
              </p:ext>
            </p:extLst>
          </p:nvPr>
        </p:nvGraphicFramePr>
        <p:xfrm>
          <a:off x="2577042" y="2905018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71541"/>
              </p:ext>
            </p:extLst>
          </p:nvPr>
        </p:nvGraphicFramePr>
        <p:xfrm>
          <a:off x="4845294" y="2905018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Gradient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2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gradient of a two-dimensional function </a:t>
                </a:r>
                <a:r>
                  <a:rPr lang="en-US" i="1" dirty="0" smtClean="0"/>
                  <a:t>f(x</a:t>
                </a:r>
                <a:r>
                  <a:rPr lang="en-US" i="1" dirty="0"/>
                  <a:t>, y) </a:t>
                </a:r>
                <a:r>
                  <a:rPr lang="en-US" dirty="0" smtClean="0"/>
                  <a:t>is: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	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+1, 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magnitude (size) of the gradient </a:t>
                </a:r>
                <a:r>
                  <a:rPr lang="en-US" dirty="0" smtClean="0"/>
                  <a:t>vector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US" dirty="0"/>
                  <a:t>), </a:t>
                </a:r>
                <a:r>
                  <a:rPr lang="en-US" i="1" dirty="0"/>
                  <a:t>M(x, y)</a:t>
                </a:r>
                <a:r>
                  <a:rPr lang="en-US" dirty="0"/>
                  <a:t> </a:t>
                </a:r>
                <a:r>
                  <a:rPr lang="en-US" dirty="0" smtClean="0"/>
                  <a:t>is: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𝑚𝑎𝑔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 it can be approximated by absolute </a:t>
                </a:r>
                <a:r>
                  <a:rPr lang="en-US" dirty="0" smtClean="0"/>
                  <a:t>values: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  <a:blipFill rotWithShape="1">
                <a:blip r:embed="rId2"/>
                <a:stretch>
                  <a:fillRect l="-307" t="-13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Gradient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34438"/>
              </p:ext>
            </p:extLst>
          </p:nvPr>
        </p:nvGraphicFramePr>
        <p:xfrm>
          <a:off x="7380312" y="304901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44309"/>
              </p:ext>
            </p:extLst>
          </p:nvPr>
        </p:nvGraphicFramePr>
        <p:xfrm>
          <a:off x="7380312" y="1146509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 smtClean="0"/>
              <a:t>Gradient</a:t>
            </a:r>
            <a:r>
              <a:rPr lang="pt-BR" dirty="0" smtClean="0"/>
              <a:t> – </a:t>
            </a:r>
            <a:r>
              <a:rPr lang="en-US" dirty="0"/>
              <a:t>Roberts cross-gradient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Roberts diagonal operators consider diagonal differences: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+1, 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+1,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47011"/>
              </p:ext>
            </p:extLst>
          </p:nvPr>
        </p:nvGraphicFramePr>
        <p:xfrm>
          <a:off x="218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14787"/>
              </p:ext>
            </p:extLst>
          </p:nvPr>
        </p:nvGraphicFramePr>
        <p:xfrm>
          <a:off x="566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 smtClean="0"/>
              <a:t>Gradient</a:t>
            </a:r>
            <a:r>
              <a:rPr lang="pt-BR" dirty="0" smtClean="0"/>
              <a:t> – </a:t>
            </a:r>
            <a:r>
              <a:rPr lang="en-US" dirty="0"/>
              <a:t>Prewitt and Sobel </a:t>
            </a:r>
            <a:r>
              <a:rPr lang="en-US" dirty="0" smtClean="0"/>
              <a:t>operators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25932"/>
              </p:ext>
            </p:extLst>
          </p:nvPr>
        </p:nvGraphicFramePr>
        <p:xfrm>
          <a:off x="2573874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33742"/>
              </p:ext>
            </p:extLst>
          </p:nvPr>
        </p:nvGraphicFramePr>
        <p:xfrm>
          <a:off x="4842126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67144"/>
              </p:ext>
            </p:extLst>
          </p:nvPr>
        </p:nvGraphicFramePr>
        <p:xfrm>
          <a:off x="2573874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55151"/>
              </p:ext>
            </p:extLst>
          </p:nvPr>
        </p:nvGraphicFramePr>
        <p:xfrm>
          <a:off x="4842126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962778" y="1536086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Prewitt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23655" y="350785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Sobel: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215621" y="856752"/>
                <a:ext cx="484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856752"/>
                <a:ext cx="4841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4512247" y="856752"/>
                <a:ext cx="4918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856752"/>
                <a:ext cx="491801" cy="391261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2215621" y="2903261"/>
                <a:ext cx="484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2903261"/>
                <a:ext cx="48417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4512247" y="2903261"/>
                <a:ext cx="4918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2903261"/>
                <a:ext cx="491801" cy="391261"/>
              </a:xfrm>
              <a:prstGeom prst="rect">
                <a:avLst/>
              </a:prstGeom>
              <a:blipFill rotWithShape="1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GONZALEZ, R.C.; WOODS, R.E. </a:t>
            </a:r>
            <a:r>
              <a:rPr lang="pt-BR" b="1" dirty="0"/>
              <a:t>Digital 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dirty="0"/>
              <a:t>. 3rd ed. Pearson, 2007.</a:t>
            </a:r>
          </a:p>
          <a:p>
            <a:endParaRPr lang="pt-BR" dirty="0"/>
          </a:p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/>
              <a:t>)</a:t>
            </a:r>
          </a:p>
          <a:p>
            <a:pPr lvl="1"/>
            <a:r>
              <a:rPr lang="en-US" dirty="0"/>
              <a:t>Available on the author's website (for personal use only)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 smtClean="0"/>
              <a:t>)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END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author = {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João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Fernando Mari},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title = {Spatial filtering II},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year = {2023},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publisher = {GitHub},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journal = {Introduction to digital image processing - UFV},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Derivatives of 1D discrete functions</a:t>
            </a:r>
          </a:p>
          <a:p>
            <a:r>
              <a:rPr lang="en-US" dirty="0" smtClean="0"/>
              <a:t>The Laplacian</a:t>
            </a:r>
          </a:p>
          <a:p>
            <a:r>
              <a:rPr lang="en-US" dirty="0" smtClean="0"/>
              <a:t>Laplacian variations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Gradient</a:t>
            </a:r>
          </a:p>
          <a:p>
            <a:r>
              <a:rPr lang="en-US" dirty="0" smtClean="0"/>
              <a:t>Roberts cross-gradient operators</a:t>
            </a:r>
          </a:p>
          <a:p>
            <a:r>
              <a:rPr lang="en-US" dirty="0" smtClean="0"/>
              <a:t>Prewitt and Sobel operators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1D discrete functions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1D discrete functions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81689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37913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5585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01238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tângulo 63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First order derivative of a 1D function </a:t>
                </a:r>
                <a:r>
                  <a:rPr lang="en-US" sz="1400" i="1" dirty="0"/>
                  <a:t>f(x)</a:t>
                </a:r>
                <a:r>
                  <a:rPr lang="en-US" sz="1400" dirty="0"/>
                  <a:t>:</a:t>
                </a:r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en-US" sz="1400" dirty="0"/>
                  <a:t>Second order derivative of a 1D function </a:t>
                </a:r>
                <a:r>
                  <a:rPr lang="en-US" sz="1400" i="1" dirty="0"/>
                  <a:t>f(x)</a:t>
                </a:r>
                <a:r>
                  <a:rPr lang="en-US" sz="1400" dirty="0"/>
                  <a:t>:</a:t>
                </a:r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aixaDeTexto 64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Signal</a:t>
            </a:r>
            <a:endParaRPr lang="en-US" sz="1100" i="1" dirty="0"/>
          </a:p>
        </p:txBody>
      </p:sp>
      <p:sp>
        <p:nvSpPr>
          <p:cNvPr id="66" name="CaixaDeTexto 65"/>
          <p:cNvSpPr txBox="1"/>
          <p:nvPr/>
        </p:nvSpPr>
        <p:spPr>
          <a:xfrm flipH="1">
            <a:off x="5018194" y="4269279"/>
            <a:ext cx="2091869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First order derivative </a:t>
            </a:r>
            <a:endParaRPr lang="en-US" sz="1100" i="1" dirty="0"/>
          </a:p>
        </p:txBody>
      </p:sp>
      <p:sp>
        <p:nvSpPr>
          <p:cNvPr id="67" name="CaixaDeTexto 66"/>
          <p:cNvSpPr txBox="1"/>
          <p:nvPr/>
        </p:nvSpPr>
        <p:spPr>
          <a:xfrm flipH="1">
            <a:off x="5018228" y="4454641"/>
            <a:ext cx="1858028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Second order derivative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8192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71934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33085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85350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893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5" name="Conector reto 114"/>
            <p:cNvCxnSpPr>
              <a:stCxn id="113" idx="6"/>
              <a:endCxn id="114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tângulo 115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First order derivative of a 1D function </a:t>
                </a:r>
                <a:r>
                  <a:rPr lang="en-US" sz="1400" i="1" dirty="0"/>
                  <a:t>f(x)</a:t>
                </a:r>
                <a:r>
                  <a:rPr lang="en-US" sz="1400" dirty="0"/>
                  <a:t>:</a:t>
                </a:r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en-US" sz="1400" dirty="0"/>
                  <a:t>Second order derivative of a 1D function </a:t>
                </a:r>
                <a:r>
                  <a:rPr lang="en-US" sz="1400" i="1" dirty="0"/>
                  <a:t>f(x)</a:t>
                </a:r>
                <a:r>
                  <a:rPr lang="en-US" sz="1400" dirty="0"/>
                  <a:t>:</a:t>
                </a:r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tângulo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CaixaDeTexto 116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Signal</a:t>
            </a:r>
            <a:endParaRPr lang="en-US" sz="1100" i="1" dirty="0"/>
          </a:p>
        </p:txBody>
      </p:sp>
      <p:sp>
        <p:nvSpPr>
          <p:cNvPr id="118" name="CaixaDeTexto 117"/>
          <p:cNvSpPr txBox="1"/>
          <p:nvPr/>
        </p:nvSpPr>
        <p:spPr>
          <a:xfrm flipH="1">
            <a:off x="5018194" y="4269279"/>
            <a:ext cx="2091869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First order derivative </a:t>
            </a:r>
            <a:endParaRPr lang="en-US" sz="1100" i="1" dirty="0"/>
          </a:p>
        </p:txBody>
      </p:sp>
      <p:sp>
        <p:nvSpPr>
          <p:cNvPr id="119" name="CaixaDeTexto 118"/>
          <p:cNvSpPr txBox="1"/>
          <p:nvPr/>
        </p:nvSpPr>
        <p:spPr>
          <a:xfrm flipH="1">
            <a:off x="5018228" y="4454641"/>
            <a:ext cx="1858028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Second order derivative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013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1D discrete functions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26122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14080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30785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76905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4" name="Elipse 163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5" name="Elipse 164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6" name="Conector reto 165"/>
            <p:cNvCxnSpPr>
              <a:stCxn id="164" idx="6"/>
              <a:endCxn id="165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tângulo 15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First order derivative of a 1D function </a:t>
                </a:r>
                <a:r>
                  <a:rPr lang="en-US" sz="1400" i="1" dirty="0"/>
                  <a:t>f(x)</a:t>
                </a:r>
                <a:r>
                  <a:rPr lang="en-US" sz="1400" dirty="0"/>
                  <a:t>:</a:t>
                </a:r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en-US" sz="1400" dirty="0"/>
                  <a:t>Second order derivative of a 1D function </a:t>
                </a:r>
                <a:r>
                  <a:rPr lang="en-US" sz="1400" i="1" dirty="0"/>
                  <a:t>f(x)</a:t>
                </a:r>
                <a:r>
                  <a:rPr lang="en-US" sz="1400" dirty="0"/>
                  <a:t>:</a:t>
                </a:r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Retângulo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aixaDeTexto 159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Signal</a:t>
            </a:r>
            <a:endParaRPr lang="en-US" sz="1100" i="1" dirty="0"/>
          </a:p>
        </p:txBody>
      </p:sp>
      <p:sp>
        <p:nvSpPr>
          <p:cNvPr id="161" name="CaixaDeTexto 160"/>
          <p:cNvSpPr txBox="1"/>
          <p:nvPr/>
        </p:nvSpPr>
        <p:spPr>
          <a:xfrm flipH="1">
            <a:off x="5018194" y="4269279"/>
            <a:ext cx="2091869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First order derivative </a:t>
            </a:r>
            <a:endParaRPr lang="en-US" sz="1100" i="1" dirty="0"/>
          </a:p>
        </p:txBody>
      </p:sp>
      <p:sp>
        <p:nvSpPr>
          <p:cNvPr id="162" name="CaixaDeTexto 161"/>
          <p:cNvSpPr txBox="1"/>
          <p:nvPr/>
        </p:nvSpPr>
        <p:spPr>
          <a:xfrm flipH="1">
            <a:off x="5018228" y="4454641"/>
            <a:ext cx="1858028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Second order derivative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739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1D discrete functions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6355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93656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148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Signal</a:t>
            </a:r>
            <a:endParaRPr lang="en-US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4" y="4269279"/>
            <a:ext cx="2091869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First order derivative </a:t>
            </a:r>
            <a:endParaRPr lang="en-US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858028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100" i="1" dirty="0" smtClean="0"/>
              <a:t>Second order derivative</a:t>
            </a:r>
            <a:endParaRPr lang="en-US" sz="11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First order derivative of a 1D function </a:t>
                </a:r>
                <a:r>
                  <a:rPr lang="en-US" sz="1400" i="1" dirty="0"/>
                  <a:t>f(x)</a:t>
                </a:r>
                <a:r>
                  <a:rPr lang="en-US" sz="1400" dirty="0"/>
                  <a:t>:</a:t>
                </a:r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en-US" sz="1400" dirty="0"/>
                  <a:t>Second order derivative of a 1D function </a:t>
                </a:r>
                <a:r>
                  <a:rPr lang="en-US" sz="1400" i="1" dirty="0"/>
                  <a:t>f(x)</a:t>
                </a:r>
                <a:r>
                  <a:rPr lang="en-US" sz="1400" dirty="0"/>
                  <a:t>:</a:t>
                </a:r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82349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o 164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9" name="Elipse 158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0" name="Elipse 159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1" name="Conector reto 160"/>
            <p:cNvCxnSpPr>
              <a:stCxn id="159" idx="6"/>
              <a:endCxn id="160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upo 165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2" name="Elipse 161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3" name="Elipse 162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4" name="Conector reto 163"/>
            <p:cNvCxnSpPr>
              <a:stCxn id="162" idx="6"/>
              <a:endCxn id="163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Laplacian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Laplacian of a two-dimensional function f(x, y) </a:t>
                </a:r>
                <a:r>
                  <a:rPr lang="en-US" dirty="0" smtClean="0"/>
                  <a:t>is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en-US" dirty="0"/>
                  <a:t>If we separate the Laplacian into the x and y directions, we have:</a:t>
                </a:r>
                <a:endParaRPr lang="pt-BR" dirty="0" smtClean="0"/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en-US" dirty="0"/>
                  <a:t>Thus, the discrete Laplacian of two variables is:</a:t>
                </a: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−4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 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  <a:blipFill rotWithShape="1">
                <a:blip r:embed="rId2"/>
                <a:stretch>
                  <a:fillRect l="-172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Laplacian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84716"/>
              </p:ext>
            </p:extLst>
          </p:nvPr>
        </p:nvGraphicFramePr>
        <p:xfrm>
          <a:off x="6732240" y="1699911"/>
          <a:ext cx="2196024" cy="208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612008"/>
                <a:gridCol w="612008"/>
                <a:gridCol w="612008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pt-BR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pt-BR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pt-BR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-4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33081</TotalTime>
  <Words>1670</Words>
  <Application>Microsoft Office PowerPoint</Application>
  <PresentationFormat>Apresentação na tela (16:9)</PresentationFormat>
  <Paragraphs>705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Lecture 07 – Spatial filtering II</vt:lpstr>
      <vt:lpstr>Agenda</vt:lpstr>
      <vt:lpstr>Derivatives of 1D discrete functions</vt:lpstr>
      <vt:lpstr>Derivatives of 1D discrete functions</vt:lpstr>
      <vt:lpstr>Derivadas de funções discretas 1D</vt:lpstr>
      <vt:lpstr>Derivatives of 1D discrete functions</vt:lpstr>
      <vt:lpstr>Derivatives of 1D discrete functions</vt:lpstr>
      <vt:lpstr>The Laplacian</vt:lpstr>
      <vt:lpstr>The Laplacian</vt:lpstr>
      <vt:lpstr>Laplacian variations</vt:lpstr>
      <vt:lpstr>The Gradient</vt:lpstr>
      <vt:lpstr>The Gradient</vt:lpstr>
      <vt:lpstr>The Gradient – Roberts cross-gradient operators</vt:lpstr>
      <vt:lpstr>The Gradient – Prewitt and Sobel operators</vt:lpstr>
      <vt:lpstr>Bibliography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291</cp:revision>
  <dcterms:created xsi:type="dcterms:W3CDTF">2020-06-26T12:40:46Z</dcterms:created>
  <dcterms:modified xsi:type="dcterms:W3CDTF">2023-12-01T23:47:22Z</dcterms:modified>
</cp:coreProperties>
</file>