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89" r:id="rId2"/>
    <p:sldId id="290" r:id="rId3"/>
    <p:sldId id="320" r:id="rId4"/>
    <p:sldId id="321" r:id="rId5"/>
    <p:sldId id="291" r:id="rId6"/>
    <p:sldId id="292" r:id="rId7"/>
    <p:sldId id="293" r:id="rId8"/>
    <p:sldId id="318" r:id="rId9"/>
    <p:sldId id="312" r:id="rId10"/>
    <p:sldId id="315" r:id="rId11"/>
    <p:sldId id="316" r:id="rId12"/>
    <p:sldId id="317" r:id="rId13"/>
    <p:sldId id="294" r:id="rId14"/>
    <p:sldId id="295" r:id="rId15"/>
    <p:sldId id="296" r:id="rId16"/>
    <p:sldId id="299" r:id="rId17"/>
    <p:sldId id="302" r:id="rId18"/>
    <p:sldId id="301" r:id="rId19"/>
    <p:sldId id="303" r:id="rId20"/>
    <p:sldId id="304" r:id="rId21"/>
    <p:sldId id="298" r:id="rId22"/>
    <p:sldId id="305" r:id="rId23"/>
    <p:sldId id="306" r:id="rId24"/>
    <p:sldId id="297" r:id="rId25"/>
    <p:sldId id="309" r:id="rId26"/>
    <p:sldId id="308" r:id="rId27"/>
    <p:sldId id="310" r:id="rId28"/>
    <p:sldId id="288" r:id="rId29"/>
    <p:sldId id="311" r:id="rId30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006600"/>
    <a:srgbClr val="F9910C"/>
    <a:srgbClr val="FE9611"/>
    <a:srgbClr val="C3A63B"/>
    <a:srgbClr val="791D1F"/>
    <a:srgbClr val="0000FF"/>
    <a:srgbClr val="4F81BD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>
      <p:cViewPr>
        <p:scale>
          <a:sx n="125" d="100"/>
          <a:sy n="125" d="100"/>
        </p:scale>
        <p:origin x="-1404" y="-4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373C-F4F0-4CFB-B120-261A675FF89F}" type="datetimeFigureOut">
              <a:rPr lang="pt-BR" smtClean="0"/>
              <a:t>09/12/2023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2CB84-7A95-4510-9514-5DFC6281C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anchor="t"/>
          <a:lstStyle>
            <a:lvl1pPr algn="l">
              <a:defRPr sz="3200">
                <a:solidFill>
                  <a:srgbClr val="000000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  <a:noFill/>
          <a:ln>
            <a:noFill/>
          </a:ln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78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68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29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0" y="4951526"/>
            <a:ext cx="6300192" cy="19197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76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910" y="3308808"/>
            <a:ext cx="9144000" cy="1008668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05176"/>
            <a:ext cx="9143999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2180035"/>
            <a:ext cx="9143999" cy="112514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52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6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5526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55526"/>
            <a:ext cx="4496370" cy="479822"/>
          </a:xfrm>
          <a:ln>
            <a:solidFill>
              <a:schemeClr val="tx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0" y="1059582"/>
            <a:ext cx="4497388" cy="3888432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99992" y="555526"/>
            <a:ext cx="464400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99992" y="1059582"/>
            <a:ext cx="4644008" cy="38884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6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0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64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57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13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0" cy="180000"/>
          </a:xfrm>
          <a:prstGeom prst="rect">
            <a:avLst/>
          </a:prstGeom>
          <a:solidFill>
            <a:srgbClr val="C3A63B"/>
          </a:solidFill>
          <a:ln w="12700">
            <a:solidFill>
              <a:srgbClr val="C3A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 userDrawn="1"/>
        </p:nvSpPr>
        <p:spPr>
          <a:xfrm>
            <a:off x="2339752" y="0"/>
            <a:ext cx="6804248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4952700"/>
            <a:ext cx="9144000" cy="190800"/>
          </a:xfrm>
          <a:prstGeom prst="rect">
            <a:avLst/>
          </a:prstGeom>
          <a:solidFill>
            <a:srgbClr val="791D1F"/>
          </a:solidFill>
          <a:ln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40000"/>
            <a:ext cx="9144000" cy="440801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0" y="4951526"/>
            <a:ext cx="6300192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0">
                <a:solidFill>
                  <a:schemeClr val="bg1"/>
                </a:solidFill>
              </a:defRPr>
            </a:lvl1pPr>
          </a:lstStyle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00269" y="4948014"/>
            <a:ext cx="1043731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916" y="-12584"/>
            <a:ext cx="1034230" cy="57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22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oaofmari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0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0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13.png"/><Relationship Id="rId4" Type="http://schemas.openxmlformats.org/officeDocument/2006/relationships/image" Target="../media/image80.png"/><Relationship Id="rId9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3.png"/><Relationship Id="rId5" Type="http://schemas.openxmlformats.org/officeDocument/2006/relationships/image" Target="../media/image80.png"/><Relationship Id="rId10" Type="http://schemas.openxmlformats.org/officeDocument/2006/relationships/image" Target="../media/image11.png"/><Relationship Id="rId4" Type="http://schemas.openxmlformats.org/officeDocument/2006/relationships/image" Target="../media/image170.png"/><Relationship Id="rId9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c.ufcg.edu.br/~hmg/disciplinas/graduacao/vc-2016.2/Rita-Tutorial-PDI.pdf" TargetMode="External"/><Relationship Id="rId2" Type="http://schemas.openxmlformats.org/officeDocument/2006/relationships/hyperlink" Target="http://dainf.ct.utfpr.edu.br/~hvieir/pub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09 – Image segmentation II </a:t>
            </a:r>
            <a:br>
              <a:rPr lang="en-US" dirty="0" smtClean="0"/>
            </a:br>
            <a:r>
              <a:rPr lang="en-US" dirty="0" smtClean="0"/>
              <a:t>Thresholding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pt-BR" dirty="0"/>
              <a:t>Prof. João Fernando Mari</a:t>
            </a:r>
          </a:p>
          <a:p>
            <a:pPr lvl="0"/>
            <a:r>
              <a:rPr lang="pt-BR" sz="1400" i="1" dirty="0">
                <a:hlinkClick r:id="rId2"/>
              </a:rPr>
              <a:t>joaofmari.github.io </a:t>
            </a:r>
            <a:endParaRPr lang="pt-BR" sz="1400" i="1" dirty="0"/>
          </a:p>
          <a:p>
            <a:pPr lvl="0"/>
            <a:r>
              <a:rPr lang="pt-BR" sz="1400" i="1" dirty="0"/>
              <a:t>joaof.mari@ufv.br</a:t>
            </a:r>
          </a:p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dirty="0">
                <a:solidFill>
                  <a:schemeClr val="bg1"/>
                </a:solidFill>
              </a:rPr>
              <a:t>SIN 392 – Introduction to Digital Image Processing (2023)</a:t>
            </a:r>
          </a:p>
        </p:txBody>
      </p:sp>
    </p:spTree>
    <p:extLst>
      <p:ext uri="{BB962C8B-B14F-4D97-AF65-F5344CB8AC3E}">
        <p14:creationId xmlns:p14="http://schemas.microsoft.com/office/powerpoint/2010/main" val="7860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global thresholding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2555776" y="540000"/>
            <a:ext cx="6588224" cy="4408014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1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2,7084</a:t>
            </a:r>
          </a:p>
          <a:p>
            <a: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sz="1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[3, 6, 5, 3, 6, 7, 6, 3, 5, 7, 3]</a:t>
            </a:r>
          </a:p>
          <a:p>
            <a: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sz="1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[2, 1, 1, 1, 0]</a:t>
            </a:r>
          </a:p>
          <a:p>
            <a: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sz="1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(3 + 6 + 5 + 3 + 6 + 7 + 6 + 3 + 5 + 7 + 3) / 11 </a:t>
            </a:r>
            <a:b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= 54 / 11 = 4.9091</a:t>
            </a:r>
          </a:p>
          <a:p>
            <a: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sz="1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(2 + 1 + 1 + 1 + 0) / 5 = 1</a:t>
            </a:r>
          </a:p>
          <a:p>
            <a: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1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(4.9091 + 1) / 2 = 2.9546</a:t>
            </a:r>
          </a:p>
          <a:p>
            <a: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|T</a:t>
            </a:r>
            <a:r>
              <a:rPr lang="en-US" sz="1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– T</a:t>
            </a:r>
            <a:r>
              <a:rPr lang="en-US" sz="1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| = |2.9546 – 2,7084| = 0.2462 &gt; ∆T. </a:t>
            </a:r>
            <a: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Then, new iteration.</a:t>
            </a:r>
            <a:endParaRPr lang="en-US" sz="1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158347"/>
              </p:ext>
            </p:extLst>
          </p:nvPr>
        </p:nvGraphicFramePr>
        <p:xfrm>
          <a:off x="220667" y="904329"/>
          <a:ext cx="162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tângulo 10"/>
          <p:cNvSpPr/>
          <p:nvPr/>
        </p:nvSpPr>
        <p:spPr>
          <a:xfrm>
            <a:off x="220667" y="604280"/>
            <a:ext cx="872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Imagem 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pt-B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73564" y="2205316"/>
            <a:ext cx="13901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min(I) = 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∆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 = 0.001</a:t>
            </a:r>
            <a:endParaRPr lang="pt-BR" sz="1400" dirty="0"/>
          </a:p>
        </p:txBody>
      </p:sp>
      <p:sp>
        <p:nvSpPr>
          <p:cNvPr id="15" name="Triângulo isósceles 14"/>
          <p:cNvSpPr/>
          <p:nvPr/>
        </p:nvSpPr>
        <p:spPr>
          <a:xfrm rot="5400000" flipH="1">
            <a:off x="1827521" y="84853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Triângulo isósceles 15"/>
          <p:cNvSpPr/>
          <p:nvPr/>
        </p:nvSpPr>
        <p:spPr>
          <a:xfrm rot="10800000" flipH="1">
            <a:off x="148667" y="252984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561906"/>
              </p:ext>
            </p:extLst>
          </p:nvPr>
        </p:nvGraphicFramePr>
        <p:xfrm>
          <a:off x="2555776" y="2643758"/>
          <a:ext cx="5832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riângulo isósceles 17"/>
          <p:cNvSpPr/>
          <p:nvPr/>
        </p:nvSpPr>
        <p:spPr>
          <a:xfrm flipH="1">
            <a:off x="3818020" y="4393957"/>
            <a:ext cx="72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Triângulo isósceles 18"/>
          <p:cNvSpPr/>
          <p:nvPr/>
        </p:nvSpPr>
        <p:spPr>
          <a:xfrm flipH="1">
            <a:off x="5050231" y="4393957"/>
            <a:ext cx="72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779912" y="4463008"/>
            <a:ext cx="148216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pt-B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2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pt-BR" sz="1200" dirty="0"/>
          </a:p>
        </p:txBody>
      </p:sp>
      <p:sp>
        <p:nvSpPr>
          <p:cNvPr id="21" name="Retângulo 20"/>
          <p:cNvSpPr/>
          <p:nvPr/>
        </p:nvSpPr>
        <p:spPr>
          <a:xfrm>
            <a:off x="5012493" y="4463006"/>
            <a:ext cx="147476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pt-B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2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pt-BR" sz="1200" dirty="0"/>
          </a:p>
        </p:txBody>
      </p:sp>
      <p:cxnSp>
        <p:nvCxnSpPr>
          <p:cNvPr id="22" name="Conector de seta reta 21"/>
          <p:cNvCxnSpPr/>
          <p:nvPr/>
        </p:nvCxnSpPr>
        <p:spPr>
          <a:xfrm flipV="1">
            <a:off x="3928128" y="4601506"/>
            <a:ext cx="1084365" cy="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4396202" y="4635692"/>
            <a:ext cx="148216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pt-B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∆</a:t>
            </a:r>
            <a:r>
              <a:rPr lang="pt-BR" sz="1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pt-BR" sz="1200" dirty="0"/>
          </a:p>
        </p:txBody>
      </p:sp>
      <p:sp>
        <p:nvSpPr>
          <p:cNvPr id="24" name="Triângulo isósceles 23"/>
          <p:cNvSpPr/>
          <p:nvPr/>
        </p:nvSpPr>
        <p:spPr>
          <a:xfrm flipH="1">
            <a:off x="5501547" y="4393957"/>
            <a:ext cx="72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5462865" y="4463006"/>
            <a:ext cx="147476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pt-B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2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pt-BR" sz="1200" dirty="0"/>
          </a:p>
        </p:txBody>
      </p:sp>
      <p:sp>
        <p:nvSpPr>
          <p:cNvPr id="26" name="Retângulo 25"/>
          <p:cNvSpPr/>
          <p:nvPr/>
        </p:nvSpPr>
        <p:spPr>
          <a:xfrm>
            <a:off x="5237309" y="4635695"/>
            <a:ext cx="148216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pt-B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∆</a:t>
            </a:r>
            <a:r>
              <a:rPr lang="pt-BR" sz="12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pt-BR" sz="1200" dirty="0"/>
          </a:p>
        </p:txBody>
      </p:sp>
      <p:cxnSp>
        <p:nvCxnSpPr>
          <p:cNvPr id="27" name="Conector de seta reta 26"/>
          <p:cNvCxnSpPr/>
          <p:nvPr/>
        </p:nvCxnSpPr>
        <p:spPr>
          <a:xfrm>
            <a:off x="5159969" y="4601506"/>
            <a:ext cx="30289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riângulo isósceles 27"/>
          <p:cNvSpPr/>
          <p:nvPr/>
        </p:nvSpPr>
        <p:spPr>
          <a:xfrm flipH="1">
            <a:off x="5731637" y="4393957"/>
            <a:ext cx="72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5693898" y="4463006"/>
            <a:ext cx="147477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pt-B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pt-BR" sz="1200" dirty="0"/>
          </a:p>
        </p:txBody>
      </p:sp>
      <p:sp>
        <p:nvSpPr>
          <p:cNvPr id="30" name="Retângulo 29"/>
          <p:cNvSpPr/>
          <p:nvPr/>
        </p:nvSpPr>
        <p:spPr>
          <a:xfrm>
            <a:off x="5572953" y="4632919"/>
            <a:ext cx="148216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pt-B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∆</a:t>
            </a:r>
            <a:r>
              <a:rPr lang="pt-BR" sz="1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pt-BR" sz="1200" dirty="0"/>
          </a:p>
        </p:txBody>
      </p:sp>
      <p:cxnSp>
        <p:nvCxnSpPr>
          <p:cNvPr id="56" name="Conector de seta reta 55"/>
          <p:cNvCxnSpPr>
            <a:stCxn id="25" idx="3"/>
            <a:endCxn id="29" idx="1"/>
          </p:cNvCxnSpPr>
          <p:nvPr/>
        </p:nvCxnSpPr>
        <p:spPr>
          <a:xfrm>
            <a:off x="5610341" y="4601506"/>
            <a:ext cx="8355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70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global thresholding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2555776" y="540000"/>
            <a:ext cx="6588224" cy="4408014"/>
          </a:xfrm>
        </p:spPr>
        <p:txBody>
          <a:bodyPr>
            <a:normAutofit/>
          </a:bodyPr>
          <a:lstStyle/>
          <a:p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= 2.9546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[3, 6, 5, 3, 6, 7, 6, 3, 5, 7, 3]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[2, 1, 1, 1, 0]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(3 + 6 + 5 + 3 + 6 + 7 + 6 + 3 + 5 + 7 + 3) / 11 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= 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54 / 11 = 4.9091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(2 + 1 + 1 + 1 + 0) / 5 = 1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(4.9091 + 1) / 2 = 2.9546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|T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– T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| = |2.9546 – 2.9546| = 0.0 &lt;= ∆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T. </a:t>
            </a:r>
            <a: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Then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end of the algorithm</a:t>
            </a:r>
            <a: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pt-B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7846107"/>
              </p:ext>
            </p:extLst>
          </p:nvPr>
        </p:nvGraphicFramePr>
        <p:xfrm>
          <a:off x="220667" y="904329"/>
          <a:ext cx="162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tângulo 10"/>
          <p:cNvSpPr/>
          <p:nvPr/>
        </p:nvSpPr>
        <p:spPr>
          <a:xfrm>
            <a:off x="220667" y="604280"/>
            <a:ext cx="729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err="1" smtClean="0"/>
              <a:t>Image</a:t>
            </a:r>
            <a:r>
              <a:rPr lang="pt-BR" sz="1400" dirty="0" smtClean="0"/>
              <a:t> 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pt-B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73564" y="2205316"/>
            <a:ext cx="13901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min(I) = 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∆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 = 0.001</a:t>
            </a:r>
            <a:endParaRPr lang="pt-BR" sz="1400" dirty="0"/>
          </a:p>
        </p:txBody>
      </p:sp>
      <p:sp>
        <p:nvSpPr>
          <p:cNvPr id="15" name="Triângulo isósceles 14"/>
          <p:cNvSpPr/>
          <p:nvPr/>
        </p:nvSpPr>
        <p:spPr>
          <a:xfrm rot="5400000" flipH="1">
            <a:off x="1827521" y="84853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Triângulo isósceles 15"/>
          <p:cNvSpPr/>
          <p:nvPr/>
        </p:nvSpPr>
        <p:spPr>
          <a:xfrm rot="10800000" flipH="1">
            <a:off x="148667" y="252984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879877"/>
              </p:ext>
            </p:extLst>
          </p:nvPr>
        </p:nvGraphicFramePr>
        <p:xfrm>
          <a:off x="2555776" y="2643758"/>
          <a:ext cx="5832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riângulo isósceles 17"/>
          <p:cNvSpPr/>
          <p:nvPr/>
        </p:nvSpPr>
        <p:spPr>
          <a:xfrm flipH="1">
            <a:off x="3818020" y="4393957"/>
            <a:ext cx="72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Triângulo isósceles 18"/>
          <p:cNvSpPr/>
          <p:nvPr/>
        </p:nvSpPr>
        <p:spPr>
          <a:xfrm flipH="1">
            <a:off x="5050231" y="4393957"/>
            <a:ext cx="72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779912" y="4463008"/>
            <a:ext cx="148216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pt-B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2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pt-BR" sz="1200" dirty="0"/>
          </a:p>
        </p:txBody>
      </p:sp>
      <p:sp>
        <p:nvSpPr>
          <p:cNvPr id="21" name="Retângulo 20"/>
          <p:cNvSpPr/>
          <p:nvPr/>
        </p:nvSpPr>
        <p:spPr>
          <a:xfrm>
            <a:off x="5012493" y="4463006"/>
            <a:ext cx="147476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pt-B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2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pt-BR" sz="1200" dirty="0"/>
          </a:p>
        </p:txBody>
      </p:sp>
      <p:cxnSp>
        <p:nvCxnSpPr>
          <p:cNvPr id="22" name="Conector de seta reta 21"/>
          <p:cNvCxnSpPr/>
          <p:nvPr/>
        </p:nvCxnSpPr>
        <p:spPr>
          <a:xfrm flipV="1">
            <a:off x="3928128" y="4601506"/>
            <a:ext cx="1084365" cy="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4396202" y="4635692"/>
            <a:ext cx="148216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pt-B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∆</a:t>
            </a:r>
            <a:r>
              <a:rPr lang="pt-BR" sz="1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pt-BR" sz="1200" dirty="0"/>
          </a:p>
        </p:txBody>
      </p:sp>
      <p:sp>
        <p:nvSpPr>
          <p:cNvPr id="24" name="Triângulo isósceles 23"/>
          <p:cNvSpPr/>
          <p:nvPr/>
        </p:nvSpPr>
        <p:spPr>
          <a:xfrm flipH="1">
            <a:off x="5501547" y="4393957"/>
            <a:ext cx="72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5462865" y="4463006"/>
            <a:ext cx="147476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pt-B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2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pt-BR" sz="1200" dirty="0"/>
          </a:p>
        </p:txBody>
      </p:sp>
      <p:sp>
        <p:nvSpPr>
          <p:cNvPr id="26" name="Retângulo 25"/>
          <p:cNvSpPr/>
          <p:nvPr/>
        </p:nvSpPr>
        <p:spPr>
          <a:xfrm>
            <a:off x="5237309" y="4635695"/>
            <a:ext cx="148216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pt-B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∆</a:t>
            </a:r>
            <a:r>
              <a:rPr lang="pt-BR" sz="12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pt-BR" sz="1200" dirty="0"/>
          </a:p>
        </p:txBody>
      </p:sp>
      <p:cxnSp>
        <p:nvCxnSpPr>
          <p:cNvPr id="27" name="Conector de seta reta 26"/>
          <p:cNvCxnSpPr/>
          <p:nvPr/>
        </p:nvCxnSpPr>
        <p:spPr>
          <a:xfrm>
            <a:off x="5159969" y="4601506"/>
            <a:ext cx="30289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riângulo isósceles 27"/>
          <p:cNvSpPr/>
          <p:nvPr/>
        </p:nvSpPr>
        <p:spPr>
          <a:xfrm flipH="1">
            <a:off x="5731637" y="4393957"/>
            <a:ext cx="72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5693898" y="4463006"/>
            <a:ext cx="390270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pt-B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2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3,4</a:t>
            </a:r>
            <a:endParaRPr lang="pt-BR" sz="1200" dirty="0"/>
          </a:p>
        </p:txBody>
      </p:sp>
      <p:sp>
        <p:nvSpPr>
          <p:cNvPr id="30" name="Retângulo 29"/>
          <p:cNvSpPr/>
          <p:nvPr/>
        </p:nvSpPr>
        <p:spPr>
          <a:xfrm>
            <a:off x="5572953" y="4632919"/>
            <a:ext cx="148216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pt-B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∆</a:t>
            </a:r>
            <a:r>
              <a:rPr lang="pt-BR" sz="1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pt-BR" sz="1200" dirty="0"/>
          </a:p>
        </p:txBody>
      </p:sp>
      <p:cxnSp>
        <p:nvCxnSpPr>
          <p:cNvPr id="42" name="Conector de seta reta 41"/>
          <p:cNvCxnSpPr>
            <a:stCxn id="25" idx="3"/>
            <a:endCxn id="29" idx="1"/>
          </p:cNvCxnSpPr>
          <p:nvPr/>
        </p:nvCxnSpPr>
        <p:spPr>
          <a:xfrm>
            <a:off x="5610341" y="4601506"/>
            <a:ext cx="8355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52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global thresholding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2555776" y="540000"/>
            <a:ext cx="6588224" cy="4408014"/>
          </a:xfrm>
        </p:spPr>
        <p:txBody>
          <a:bodyPr>
            <a:normAutofit/>
          </a:bodyPr>
          <a:lstStyle/>
          <a:p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= 2.9546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[3, 6, 5, 3, 6, 7, 6, 3, 5, 7, 3]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[2, 1, 1, 1, 0]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(3 + 6 + 5 + 3 + 6 + 7 + 6 + 3 + 5 + 7 + 3) / 11 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= 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54 / 11 = 4.9091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(2 + 1 + 1 + 1 + 0) / 5 = 1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(4.9091 + 1) / 2 = 2.9546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|T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– T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| = |2.9546 – 2.9546| = 0.0 &lt;= ∆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T. </a:t>
            </a:r>
            <a: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Then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end of the algorithm.</a:t>
            </a:r>
            <a:endParaRPr lang="pt-B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0572106"/>
              </p:ext>
            </p:extLst>
          </p:nvPr>
        </p:nvGraphicFramePr>
        <p:xfrm>
          <a:off x="220667" y="904329"/>
          <a:ext cx="162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220667" y="604280"/>
            <a:ext cx="729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err="1" smtClean="0"/>
              <a:t>Image</a:t>
            </a:r>
            <a:r>
              <a:rPr lang="pt-BR" sz="1400" dirty="0" smtClean="0"/>
              <a:t> 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pt-B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220667" y="2758650"/>
            <a:ext cx="7698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err="1" smtClean="0"/>
              <a:t>Image</a:t>
            </a:r>
            <a:r>
              <a:rPr lang="pt-BR" sz="1400" dirty="0" smtClean="0"/>
              <a:t> 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I’</a:t>
            </a:r>
            <a:endParaRPr lang="pt-B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73564" y="2205316"/>
            <a:ext cx="13901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min(I) = 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∆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 = 0.001</a:t>
            </a:r>
            <a:endParaRPr lang="pt-BR" sz="1400" dirty="0"/>
          </a:p>
        </p:txBody>
      </p:sp>
      <p:sp>
        <p:nvSpPr>
          <p:cNvPr id="17" name="Triângulo isósceles 16"/>
          <p:cNvSpPr/>
          <p:nvPr/>
        </p:nvSpPr>
        <p:spPr>
          <a:xfrm rot="5400000" flipH="1">
            <a:off x="1827521" y="84853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Triângulo isósceles 17"/>
          <p:cNvSpPr/>
          <p:nvPr/>
        </p:nvSpPr>
        <p:spPr>
          <a:xfrm rot="10800000" flipH="1">
            <a:off x="148667" y="252984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1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2565227"/>
              </p:ext>
            </p:extLst>
          </p:nvPr>
        </p:nvGraphicFramePr>
        <p:xfrm>
          <a:off x="220667" y="3072110"/>
          <a:ext cx="162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Triângulo isósceles 19"/>
          <p:cNvSpPr/>
          <p:nvPr/>
        </p:nvSpPr>
        <p:spPr>
          <a:xfrm rot="5400000" flipH="1">
            <a:off x="1827521" y="301869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Triângulo isósceles 20"/>
          <p:cNvSpPr/>
          <p:nvPr/>
        </p:nvSpPr>
        <p:spPr>
          <a:xfrm rot="10800000" flipH="1">
            <a:off x="148668" y="4691229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722243"/>
              </p:ext>
            </p:extLst>
          </p:nvPr>
        </p:nvGraphicFramePr>
        <p:xfrm>
          <a:off x="2555776" y="2643758"/>
          <a:ext cx="5832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Triângulo isósceles 32"/>
          <p:cNvSpPr/>
          <p:nvPr/>
        </p:nvSpPr>
        <p:spPr>
          <a:xfrm flipH="1">
            <a:off x="5731637" y="4393957"/>
            <a:ext cx="72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5693898" y="4463006"/>
            <a:ext cx="390270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pt-B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2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pt-BR" sz="1200" dirty="0"/>
          </a:p>
        </p:txBody>
      </p:sp>
      <p:cxnSp>
        <p:nvCxnSpPr>
          <p:cNvPr id="3" name="Conector reto 2"/>
          <p:cNvCxnSpPr>
            <a:endCxn id="33" idx="0"/>
          </p:cNvCxnSpPr>
          <p:nvPr/>
        </p:nvCxnSpPr>
        <p:spPr>
          <a:xfrm>
            <a:off x="5767637" y="2643758"/>
            <a:ext cx="0" cy="175019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47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Otsu’s method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28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Otsu’s method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dirty="0"/>
                  <a:t>Calculate the normalized histogram of the input image:</a:t>
                </a:r>
                <a:endParaRPr lang="pt-BR" dirty="0"/>
              </a:p>
              <a:p>
                <a:pPr lvl="1">
                  <a:lnSpc>
                    <a:spcPct val="120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pt-BR" dirty="0"/>
                  <a:t>Designar os componentes do histograma como </a:t>
                </a:r>
                <a:r>
                  <a:rPr lang="pt-BR" i="1" dirty="0" err="1"/>
                  <a:t>p</a:t>
                </a:r>
                <a:r>
                  <a:rPr lang="pt-BR" i="1" baseline="-25000" dirty="0" err="1"/>
                  <a:t>i</a:t>
                </a:r>
                <a:r>
                  <a:rPr lang="pt-BR" dirty="0"/>
                  <a:t>, i = 0, 1, ..., L-1.</a:t>
                </a:r>
              </a:p>
              <a:p>
                <a:pPr>
                  <a:lnSpc>
                    <a:spcPct val="120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dirty="0"/>
                  <a:t>Calculate the accumulated sums, </a:t>
                </a:r>
                <a:r>
                  <a:rPr lang="en-US" i="1" dirty="0"/>
                  <a:t>P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(k)</a:t>
                </a:r>
                <a:r>
                  <a:rPr lang="en-US" dirty="0"/>
                  <a:t>, for k=0, 1, 2, ..., L-1, according </a:t>
                </a:r>
                <a:r>
                  <a:rPr lang="en-US" dirty="0" smtClean="0"/>
                  <a:t>to</a:t>
                </a:r>
                <a:r>
                  <a:rPr lang="pt-BR" dirty="0" smtClean="0"/>
                  <a:t>:</a:t>
                </a:r>
                <a:endParaRPr lang="pt-BR" dirty="0"/>
              </a:p>
              <a:p>
                <a:pPr lvl="1">
                  <a:lnSpc>
                    <a:spcPct val="120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>
                  <a:lnSpc>
                    <a:spcPct val="120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dirty="0"/>
                  <a:t>Calculate the accumulated means </a:t>
                </a:r>
                <a:r>
                  <a:rPr lang="en-US" i="1" dirty="0"/>
                  <a:t>m(k)</a:t>
                </a:r>
                <a:r>
                  <a:rPr lang="en-US" dirty="0"/>
                  <a:t>, for k=0, 1, 2, ..., L-1, according to </a:t>
                </a:r>
                <a:r>
                  <a:rPr lang="pt-BR" dirty="0" smtClean="0"/>
                  <a:t>:</a:t>
                </a:r>
                <a:endParaRPr lang="pt-BR" i="1" dirty="0">
                  <a:latin typeface="Cambria Math"/>
                </a:endParaRPr>
              </a:p>
              <a:p>
                <a:pPr lvl="1">
                  <a:lnSpc>
                    <a:spcPct val="120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𝑘</m:t>
                        </m:r>
                      </m:sup>
                      <m:e>
                        <m:r>
                          <a:rPr lang="pt-BR" i="1">
                            <a:latin typeface="Cambria Math"/>
                          </a:rPr>
                          <m:t>𝑖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>
                  <a:lnSpc>
                    <a:spcPct val="120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dirty="0"/>
                  <a:t>Calculate the global </a:t>
                </a:r>
                <a:r>
                  <a:rPr lang="en-US" dirty="0" smtClean="0"/>
                  <a:t>mean intensity</a:t>
                </a:r>
                <a:r>
                  <a:rPr lang="en-US" dirty="0"/>
                  <a:t>, </a:t>
                </a:r>
                <a:r>
                  <a:rPr lang="en-US" i="1" dirty="0" err="1"/>
                  <a:t>m</a:t>
                </a:r>
                <a:r>
                  <a:rPr lang="en-US" i="1" baseline="-25000" dirty="0" err="1"/>
                  <a:t>G</a:t>
                </a:r>
                <a:r>
                  <a:rPr lang="en-US" dirty="0"/>
                  <a:t>, according to </a:t>
                </a:r>
                <a:r>
                  <a:rPr lang="pt-BR" dirty="0" smtClean="0"/>
                  <a:t>:</a:t>
                </a:r>
                <a:endParaRPr lang="pt-BR" i="1" dirty="0">
                  <a:latin typeface="Cambria Math"/>
                </a:endParaRPr>
              </a:p>
              <a:p>
                <a:pPr lvl="1">
                  <a:lnSpc>
                    <a:spcPct val="120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𝐿</m:t>
                        </m:r>
                        <m:r>
                          <a:rPr lang="pt-BR" i="1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pt-BR" i="1">
                            <a:latin typeface="Cambria Math"/>
                          </a:rPr>
                          <m:t>𝑖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>
                  <a:lnSpc>
                    <a:spcPct val="120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pt-BR" dirty="0"/>
                  <a:t>Calcular a variância entre classes,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𝐵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/>
                      </a:rPr>
                      <m:t>(</m:t>
                    </m:r>
                    <m:r>
                      <a:rPr lang="pt-BR" i="1">
                        <a:latin typeface="Cambria Math"/>
                      </a:rPr>
                      <m:t>𝑘</m:t>
                    </m:r>
                    <m:r>
                      <a:rPr lang="pt-BR" i="1">
                        <a:latin typeface="Cambria Math"/>
                      </a:rPr>
                      <m:t>)</m:t>
                    </m:r>
                  </m:oMath>
                </a14:m>
                <a:r>
                  <a:rPr lang="pt-BR" dirty="0"/>
                  <a:t>, para k=0, 1, 2, ..., L-1, de acordo com:</a:t>
                </a:r>
              </a:p>
              <a:p>
                <a:pPr lvl="1">
                  <a:lnSpc>
                    <a:spcPct val="120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𝐵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𝐺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𝐺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 reescrita como: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𝐵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𝐺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pt-BR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pt-BR" i="1"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(</m:t>
                        </m:r>
                        <m:r>
                          <a:rPr lang="pt-BR" i="1">
                            <a:latin typeface="Cambria Math"/>
                          </a:rPr>
                          <m:t>𝑘</m:t>
                        </m:r>
                        <m:r>
                          <a:rPr lang="pt-BR" i="1">
                            <a:latin typeface="Cambria Math"/>
                          </a:rPr>
                          <m:t>)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(</m:t>
                            </m:r>
                            <m:r>
                              <a:rPr lang="pt-BR" i="1">
                                <a:latin typeface="Cambria Math"/>
                              </a:rPr>
                              <m:t>𝑘</m:t>
                            </m:r>
                            <m:r>
                              <a:rPr lang="pt-BR" i="1">
                                <a:latin typeface="Cambria Math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pt-BR" dirty="0"/>
              </a:p>
              <a:p>
                <a:pPr>
                  <a:lnSpc>
                    <a:spcPct val="120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pt-BR" dirty="0"/>
                  <a:t>O limiar de </a:t>
                </a:r>
                <a:r>
                  <a:rPr lang="pt-BR" dirty="0" err="1"/>
                  <a:t>Otsu</a:t>
                </a:r>
                <a:r>
                  <a:rPr lang="pt-BR" dirty="0"/>
                  <a:t>, k*, é valor de k para o qual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𝐵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pt-BR" dirty="0"/>
                  <a:t> é máxima. </a:t>
                </a:r>
              </a:p>
              <a:p>
                <a:pPr lvl="1">
                  <a:lnSpc>
                    <a:spcPct val="120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pt-BR" dirty="0"/>
                  <a:t>Se ocorrer mais de uma máxima, K* é a média dos valores de k correspondentes</a:t>
                </a:r>
              </a:p>
              <a:p>
                <a:pPr>
                  <a:lnSpc>
                    <a:spcPct val="120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pt-BR" dirty="0"/>
                  <a:t>Obter a medida de </a:t>
                </a:r>
                <a:r>
                  <a:rPr lang="pt-BR" dirty="0" err="1"/>
                  <a:t>separabilidade</a:t>
                </a:r>
                <a:r>
                  <a:rPr lang="pt-BR" dirty="0"/>
                  <a:t>, </a:t>
                </a:r>
                <a:r>
                  <a:rPr lang="el-GR" dirty="0"/>
                  <a:t>η</a:t>
                </a:r>
                <a:r>
                  <a:rPr lang="pt-BR" dirty="0"/>
                  <a:t>*, considerando k = k* na equação:</a:t>
                </a:r>
                <a:endParaRPr lang="pt-BR" i="1" dirty="0">
                  <a:latin typeface="Cambria Math"/>
                  <a:ea typeface="Cambria Math"/>
                </a:endParaRPr>
              </a:p>
              <a:p>
                <a:pPr lvl="1">
                  <a:lnSpc>
                    <a:spcPct val="120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𝜂</m:t>
                    </m:r>
                    <m:d>
                      <m:d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𝐵</m:t>
                            </m:r>
                          </m:sub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pt-BR" i="1">
                            <a:latin typeface="Cambria Math"/>
                          </a:rPr>
                          <m:t>(</m:t>
                        </m:r>
                        <m:r>
                          <a:rPr lang="pt-BR" i="1">
                            <a:latin typeface="Cambria Math"/>
                          </a:rPr>
                          <m:t>𝑘</m:t>
                        </m:r>
                        <m:r>
                          <a:rPr lang="pt-BR" i="1">
                            <a:latin typeface="Cambria Math"/>
                          </a:rPr>
                          <m:t>)</m:t>
                        </m:r>
                      </m:num>
                      <m:den>
                        <m:sSubSup>
                          <m:sSub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𝐺</m:t>
                            </m:r>
                          </m:sub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, 	em que: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pt-BR" i="1">
                            <a:latin typeface="Cambria Math"/>
                            <a:ea typeface="Cambria Math"/>
                          </a:rPr>
                          <m:t>𝐺</m:t>
                        </m:r>
                      </m:sub>
                      <m:sup>
                        <m:r>
                          <a:rPr lang="pt-BR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pt-BR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/>
                            <a:ea typeface="Cambria Math"/>
                          </a:rPr>
                          <m:t>𝐿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𝐺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" t="-277" b="-52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362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Otsu’s method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>
                <a:solidFill>
                  <a:schemeClr val="tx1"/>
                </a:solidFill>
              </a:rPr>
              <a:t>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7747511"/>
                  </p:ext>
                </p:extLst>
              </p:nvPr>
            </p:nvGraphicFramePr>
            <p:xfrm>
              <a:off x="3005176" y="771550"/>
              <a:ext cx="5959312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𝑩</m:t>
                                    </m:r>
                                  </m:sub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pt-B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pt-B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pt-B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𝑮</m:t>
                                        </m:r>
                                      </m:sub>
                                    </m:sSub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000" marR="72000" marT="46800" marB="468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1.0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7747511"/>
                  </p:ext>
                </p:extLst>
              </p:nvPr>
            </p:nvGraphicFramePr>
            <p:xfrm>
              <a:off x="3005176" y="771550"/>
              <a:ext cx="5959312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79412" t="-6557" r="-240441" b="-9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11345" t="-6557" b="-91639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000" marR="72000" marT="46800" marB="468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1.0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etângulo 8"/>
          <p:cNvSpPr/>
          <p:nvPr/>
        </p:nvSpPr>
        <p:spPr>
          <a:xfrm>
            <a:off x="323521" y="604280"/>
            <a:ext cx="729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err="1" smtClean="0"/>
              <a:t>Image</a:t>
            </a:r>
            <a:r>
              <a:rPr lang="pt-BR" sz="1400" dirty="0" smtClean="0"/>
              <a:t> 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pt-B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95521" y="2211710"/>
            <a:ext cx="15739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16 pixels (4 x 4)</a:t>
            </a:r>
          </a:p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3 bits = 8 gray levels.</a:t>
            </a:r>
            <a:endParaRPr lang="pt-BR" sz="1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[0, ..., 7]</a:t>
            </a:r>
            <a:endParaRPr lang="pt-BR" sz="1200" dirty="0"/>
          </a:p>
        </p:txBody>
      </p:sp>
      <p:graphicFrame>
        <p:nvGraphicFramePr>
          <p:cNvPr id="1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985547"/>
              </p:ext>
            </p:extLst>
          </p:nvPr>
        </p:nvGraphicFramePr>
        <p:xfrm>
          <a:off x="220667" y="904329"/>
          <a:ext cx="162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105494"/>
              </p:ext>
            </p:extLst>
          </p:nvPr>
        </p:nvGraphicFramePr>
        <p:xfrm>
          <a:off x="220667" y="3003990"/>
          <a:ext cx="1944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Triângulo isósceles 16"/>
          <p:cNvSpPr/>
          <p:nvPr/>
        </p:nvSpPr>
        <p:spPr>
          <a:xfrm rot="5400000" flipH="1">
            <a:off x="1827521" y="84853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Triângulo isósceles 17"/>
          <p:cNvSpPr/>
          <p:nvPr/>
        </p:nvSpPr>
        <p:spPr>
          <a:xfrm rot="10800000" flipH="1">
            <a:off x="148667" y="252984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56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Otsu’s method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2706063"/>
                  </p:ext>
                </p:extLst>
              </p:nvPr>
            </p:nvGraphicFramePr>
            <p:xfrm>
              <a:off x="3005176" y="771550"/>
              <a:ext cx="595931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𝑩</m:t>
                                    </m:r>
                                  </m:sub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pt-B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pt-B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pt-B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𝑮</m:t>
                                        </m:r>
                                      </m:sub>
                                    </m:sSub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2706063"/>
                  </p:ext>
                </p:extLst>
              </p:nvPr>
            </p:nvGraphicFramePr>
            <p:xfrm>
              <a:off x="3005176" y="771550"/>
              <a:ext cx="595931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79412" t="-6557" r="-240441" b="-8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11345" t="-6557" b="-81639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8796" y="611373"/>
                <a:ext cx="1493742" cy="53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611373"/>
                <a:ext cx="1493742" cy="537840"/>
              </a:xfrm>
              <a:prstGeom prst="rect">
                <a:avLst/>
              </a:prstGeom>
              <a:blipFill rotWithShape="1">
                <a:blip r:embed="rId3"/>
                <a:stretch>
                  <a:fillRect t="-131461" r="-55102" b="-2022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18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Otsu’s method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666758"/>
                  </p:ext>
                </p:extLst>
              </p:nvPr>
            </p:nvGraphicFramePr>
            <p:xfrm>
              <a:off x="3005176" y="771550"/>
              <a:ext cx="595931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𝑩</m:t>
                                    </m:r>
                                  </m:sub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pt-B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pt-B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pt-B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𝑮</m:t>
                                        </m:r>
                                      </m:sub>
                                    </m:sSub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2.8125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666758"/>
                  </p:ext>
                </p:extLst>
              </p:nvPr>
            </p:nvGraphicFramePr>
            <p:xfrm>
              <a:off x="3005176" y="771550"/>
              <a:ext cx="595931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79412" t="-6557" r="-240441" b="-8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11345" t="-6557" b="-81639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2.8125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28796" y="611373"/>
                <a:ext cx="1493742" cy="53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611373"/>
                <a:ext cx="1493742" cy="537840"/>
              </a:xfrm>
              <a:prstGeom prst="rect">
                <a:avLst/>
              </a:prstGeom>
              <a:blipFill rotWithShape="1">
                <a:blip r:embed="rId3"/>
                <a:stretch>
                  <a:fillRect t="-131461" r="-55102" b="-2022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28796" y="1202686"/>
                <a:ext cx="1539396" cy="53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1202686"/>
                <a:ext cx="1539396" cy="537840"/>
              </a:xfrm>
              <a:prstGeom prst="rect">
                <a:avLst/>
              </a:prstGeom>
              <a:blipFill rotWithShape="1">
                <a:blip r:embed="rId4"/>
                <a:stretch>
                  <a:fillRect t="-131461" r="-50000" b="-2022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83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Otsu’s method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9624040"/>
                  </p:ext>
                </p:extLst>
              </p:nvPr>
            </p:nvGraphicFramePr>
            <p:xfrm>
              <a:off x="3005176" y="771550"/>
              <a:ext cx="595931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𝑩</m:t>
                                    </m:r>
                                  </m:sub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pt-B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pt-B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pt-B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𝑮</m:t>
                                        </m:r>
                                      </m:sub>
                                    </m:sSub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2.8125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9624040"/>
                  </p:ext>
                </p:extLst>
              </p:nvPr>
            </p:nvGraphicFramePr>
            <p:xfrm>
              <a:off x="3005176" y="771550"/>
              <a:ext cx="595931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79412" t="-6557" r="-240441" b="-8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11345" t="-6557" b="-81639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2.8125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5067215" y="4434195"/>
                <a:ext cx="13145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pt-B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𝑮</m:t>
                        </m:r>
                      </m:sub>
                    </m:sSub>
                    <m:r>
                      <a:rPr lang="pt-BR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pt-BR" sz="1600" dirty="0" smtClean="0">
                    <a:solidFill>
                      <a:schemeClr val="tx1"/>
                    </a:solidFill>
                  </a:rPr>
                  <a:t> 3.6875</a:t>
                </a:r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15" y="4434195"/>
                <a:ext cx="1314592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5357" r="-1852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ipse 9"/>
          <p:cNvSpPr/>
          <p:nvPr/>
        </p:nvSpPr>
        <p:spPr>
          <a:xfrm>
            <a:off x="5267928" y="3731450"/>
            <a:ext cx="914400" cy="393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11" name="Conector de seta reta 10"/>
          <p:cNvCxnSpPr>
            <a:stCxn id="10" idx="4"/>
            <a:endCxn id="9" idx="0"/>
          </p:cNvCxnSpPr>
          <p:nvPr/>
        </p:nvCxnSpPr>
        <p:spPr>
          <a:xfrm flipH="1">
            <a:off x="5724511" y="4125150"/>
            <a:ext cx="617" cy="3090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28796" y="611373"/>
                <a:ext cx="1493742" cy="53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611373"/>
                <a:ext cx="1493742" cy="537840"/>
              </a:xfrm>
              <a:prstGeom prst="rect">
                <a:avLst/>
              </a:prstGeom>
              <a:blipFill rotWithShape="1">
                <a:blip r:embed="rId4"/>
                <a:stretch>
                  <a:fillRect t="-131461" r="-55102" b="-2022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24"/>
              <p:cNvSpPr/>
              <p:nvPr/>
            </p:nvSpPr>
            <p:spPr>
              <a:xfrm>
                <a:off x="28796" y="1202686"/>
                <a:ext cx="1539396" cy="53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tâ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1202686"/>
                <a:ext cx="1539396" cy="537840"/>
              </a:xfrm>
              <a:prstGeom prst="rect">
                <a:avLst/>
              </a:prstGeom>
              <a:blipFill rotWithShape="1">
                <a:blip r:embed="rId5"/>
                <a:stretch>
                  <a:fillRect t="-131461" r="-50000" b="-2022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/>
              <p:cNvSpPr/>
              <p:nvPr/>
            </p:nvSpPr>
            <p:spPr>
              <a:xfrm>
                <a:off x="28796" y="1793999"/>
                <a:ext cx="1405513" cy="533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</m:t>
                          </m:r>
                        </m:sub>
                      </m:sSub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tâ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1793999"/>
                <a:ext cx="1405513" cy="533479"/>
              </a:xfrm>
              <a:prstGeom prst="rect">
                <a:avLst/>
              </a:prstGeom>
              <a:blipFill rotWithShape="1">
                <a:blip r:embed="rId6"/>
                <a:stretch>
                  <a:fillRect l="-5652" t="-134091" r="-53043" b="-204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01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Otsu’s method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7075160"/>
                  </p:ext>
                </p:extLst>
              </p:nvPr>
            </p:nvGraphicFramePr>
            <p:xfrm>
              <a:off x="3005176" y="771550"/>
              <a:ext cx="595931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𝑩</m:t>
                                    </m:r>
                                  </m:sub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pt-B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pt-B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pt-B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𝑮</m:t>
                                        </m:r>
                                      </m:sub>
                                    </m:sSub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0.906510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2.876302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3.283026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3.344389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2.8125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1.567522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----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7075160"/>
                  </p:ext>
                </p:extLst>
              </p:nvPr>
            </p:nvGraphicFramePr>
            <p:xfrm>
              <a:off x="3005176" y="771550"/>
              <a:ext cx="595931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79412" t="-6557" r="-240441" b="-8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11345" t="-6557" b="-81639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0.906510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2.876302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3.283026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3.344389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2.8125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1.567522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----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5067215" y="4434195"/>
                <a:ext cx="13145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pt-B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𝑮</m:t>
                        </m:r>
                      </m:sub>
                    </m:sSub>
                    <m:r>
                      <a:rPr lang="pt-BR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pt-BR" sz="1600" dirty="0" smtClean="0">
                    <a:solidFill>
                      <a:schemeClr val="tx1"/>
                    </a:solidFill>
                  </a:rPr>
                  <a:t> 3.6875</a:t>
                </a:r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15" y="4434195"/>
                <a:ext cx="1314592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5357" r="-1852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ipse 9"/>
          <p:cNvSpPr/>
          <p:nvPr/>
        </p:nvSpPr>
        <p:spPr>
          <a:xfrm>
            <a:off x="5267928" y="3731450"/>
            <a:ext cx="914400" cy="393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11" name="Conector de seta reta 10"/>
          <p:cNvCxnSpPr>
            <a:stCxn id="10" idx="4"/>
            <a:endCxn id="9" idx="0"/>
          </p:cNvCxnSpPr>
          <p:nvPr/>
        </p:nvCxnSpPr>
        <p:spPr>
          <a:xfrm flipH="1">
            <a:off x="5724511" y="4125150"/>
            <a:ext cx="617" cy="3090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24"/>
              <p:cNvSpPr/>
              <p:nvPr/>
            </p:nvSpPr>
            <p:spPr>
              <a:xfrm>
                <a:off x="28796" y="611373"/>
                <a:ext cx="1493742" cy="53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tâ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611373"/>
                <a:ext cx="1493742" cy="537840"/>
              </a:xfrm>
              <a:prstGeom prst="rect">
                <a:avLst/>
              </a:prstGeom>
              <a:blipFill rotWithShape="1">
                <a:blip r:embed="rId4"/>
                <a:stretch>
                  <a:fillRect t="-131461" r="-55102" b="-2022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/>
              <p:cNvSpPr/>
              <p:nvPr/>
            </p:nvSpPr>
            <p:spPr>
              <a:xfrm>
                <a:off x="28796" y="1202686"/>
                <a:ext cx="1539396" cy="53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tâ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1202686"/>
                <a:ext cx="1539396" cy="537840"/>
              </a:xfrm>
              <a:prstGeom prst="rect">
                <a:avLst/>
              </a:prstGeom>
              <a:blipFill rotWithShape="1">
                <a:blip r:embed="rId5"/>
                <a:stretch>
                  <a:fillRect t="-131461" r="-50000" b="-2022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28796" y="1793999"/>
                <a:ext cx="1405513" cy="533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</m:t>
                          </m:r>
                        </m:sub>
                      </m:sSub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1793999"/>
                <a:ext cx="1405513" cy="533479"/>
              </a:xfrm>
              <a:prstGeom prst="rect">
                <a:avLst/>
              </a:prstGeom>
              <a:blipFill rotWithShape="1">
                <a:blip r:embed="rId6"/>
                <a:stretch>
                  <a:fillRect l="-5652" t="-134091" r="-53043" b="-204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27"/>
              <p:cNvSpPr/>
              <p:nvPr/>
            </p:nvSpPr>
            <p:spPr>
              <a:xfrm>
                <a:off x="28796" y="2380951"/>
                <a:ext cx="2413096" cy="5627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𝐺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tângul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2380951"/>
                <a:ext cx="2413096" cy="56278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6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Thresholding</a:t>
            </a:r>
          </a:p>
          <a:p>
            <a:r>
              <a:rPr lang="en-US" dirty="0" smtClean="0"/>
              <a:t>Basic global thresholding</a:t>
            </a:r>
          </a:p>
          <a:p>
            <a:r>
              <a:rPr lang="en-US" dirty="0" smtClean="0"/>
              <a:t>Otsu’s method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081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Otsu’s method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7431035"/>
                  </p:ext>
                </p:extLst>
              </p:nvPr>
            </p:nvGraphicFramePr>
            <p:xfrm>
              <a:off x="3005176" y="771550"/>
              <a:ext cx="595931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𝑩</m:t>
                                    </m:r>
                                  </m:sub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pt-B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pt-B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pt-B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𝑮</m:t>
                                        </m:r>
                                      </m:sub>
                                    </m:sSub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0.906510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2.876302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3.283026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3.344389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2.8125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1.567522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----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7431035"/>
                  </p:ext>
                </p:extLst>
              </p:nvPr>
            </p:nvGraphicFramePr>
            <p:xfrm>
              <a:off x="3005176" y="771550"/>
              <a:ext cx="595931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79412" t="-6557" r="-240441" b="-8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11345" t="-6557" b="-81639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0.906510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2.876302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3.283026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3.344389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2.8125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1.567522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----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5067215" y="4434195"/>
                <a:ext cx="13145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pt-B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𝑮</m:t>
                        </m:r>
                      </m:sub>
                    </m:sSub>
                    <m:r>
                      <a:rPr lang="pt-BR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pt-BR" sz="1600" dirty="0" smtClean="0">
                    <a:solidFill>
                      <a:schemeClr val="tx1"/>
                    </a:solidFill>
                  </a:rPr>
                  <a:t> 3.6875</a:t>
                </a:r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15" y="4434195"/>
                <a:ext cx="1314592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5357" r="-1852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ipse 9"/>
          <p:cNvSpPr/>
          <p:nvPr/>
        </p:nvSpPr>
        <p:spPr>
          <a:xfrm>
            <a:off x="5267928" y="3731450"/>
            <a:ext cx="914400" cy="393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11" name="Conector de seta reta 10"/>
          <p:cNvCxnSpPr>
            <a:stCxn id="10" idx="4"/>
            <a:endCxn id="9" idx="0"/>
          </p:cNvCxnSpPr>
          <p:nvPr/>
        </p:nvCxnSpPr>
        <p:spPr>
          <a:xfrm flipH="1">
            <a:off x="5724511" y="4125150"/>
            <a:ext cx="617" cy="3090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2884169" y="2258142"/>
            <a:ext cx="525629" cy="7452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5976686" y="2258090"/>
            <a:ext cx="1152128" cy="7452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/>
              <p:cNvSpPr/>
              <p:nvPr/>
            </p:nvSpPr>
            <p:spPr>
              <a:xfrm>
                <a:off x="28796" y="2997207"/>
                <a:ext cx="2131224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  <m:sup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3+4</m:t>
                          </m:r>
                        </m:e>
                      </m:d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.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tâ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2997207"/>
                <a:ext cx="2131224" cy="55335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28796" y="611373"/>
                <a:ext cx="1493742" cy="53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611373"/>
                <a:ext cx="1493742" cy="537840"/>
              </a:xfrm>
              <a:prstGeom prst="rect">
                <a:avLst/>
              </a:prstGeom>
              <a:blipFill rotWithShape="1">
                <a:blip r:embed="rId5"/>
                <a:stretch>
                  <a:fillRect t="-131461" r="-55102" b="-2022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24"/>
              <p:cNvSpPr/>
              <p:nvPr/>
            </p:nvSpPr>
            <p:spPr>
              <a:xfrm>
                <a:off x="28796" y="1202686"/>
                <a:ext cx="1539396" cy="53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tâ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1202686"/>
                <a:ext cx="1539396" cy="537840"/>
              </a:xfrm>
              <a:prstGeom prst="rect">
                <a:avLst/>
              </a:prstGeom>
              <a:blipFill rotWithShape="1">
                <a:blip r:embed="rId6"/>
                <a:stretch>
                  <a:fillRect t="-131461" r="-50000" b="-2022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/>
              <p:cNvSpPr/>
              <p:nvPr/>
            </p:nvSpPr>
            <p:spPr>
              <a:xfrm>
                <a:off x="28796" y="1793999"/>
                <a:ext cx="1405513" cy="533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</m:t>
                          </m:r>
                        </m:sub>
                      </m:sSub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tâ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1793999"/>
                <a:ext cx="1405513" cy="533479"/>
              </a:xfrm>
              <a:prstGeom prst="rect">
                <a:avLst/>
              </a:prstGeom>
              <a:blipFill rotWithShape="1">
                <a:blip r:embed="rId7"/>
                <a:stretch>
                  <a:fillRect l="-5652" t="-134091" r="-53043" b="-204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28796" y="2380951"/>
                <a:ext cx="2413096" cy="5627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𝐺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2380951"/>
                <a:ext cx="2413096" cy="56278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42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Otsu’s method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2840748"/>
                  </p:ext>
                </p:extLst>
              </p:nvPr>
            </p:nvGraphicFramePr>
            <p:xfrm>
              <a:off x="3005176" y="771550"/>
              <a:ext cx="595931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sz="16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6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𝑩</m:t>
                                    </m:r>
                                  </m:sub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pt-BR" sz="16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sz="16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pt-BR" sz="16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sz="1600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pt-BR" sz="1600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𝑮</m:t>
                                        </m:r>
                                      </m:sub>
                                    </m:sSub>
                                    <m:r>
                                      <a:rPr lang="pt-BR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pt-BR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0.0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0.906510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ysClr val="windowText" lastClr="000000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2.876302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3.283026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ysClr val="windowText" lastClr="000000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ysClr val="windowText" lastClr="000000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ysClr val="windowText" lastClr="000000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1.6875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3.344389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ysClr val="windowText" lastClr="000000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2.8125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1.567522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1.0000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3.6875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----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2840748"/>
                  </p:ext>
                </p:extLst>
              </p:nvPr>
            </p:nvGraphicFramePr>
            <p:xfrm>
              <a:off x="3005176" y="771550"/>
              <a:ext cx="595931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79412" t="-6557" r="-240441" b="-8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11345" t="-6557" b="-81639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0.0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0.906510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ysClr val="windowText" lastClr="000000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2.876302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3.283026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ysClr val="windowText" lastClr="000000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ysClr val="windowText" lastClr="000000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ysClr val="windowText" lastClr="000000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1.6875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3.344389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ysClr val="windowText" lastClr="000000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2.8125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1.567522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1.0000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3.6875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----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5067215" y="4434195"/>
                <a:ext cx="13145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pt-B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𝑮</m:t>
                        </m:r>
                      </m:sub>
                    </m:sSub>
                    <m:r>
                      <a:rPr lang="pt-BR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pt-BR" sz="1600" dirty="0" smtClean="0">
                    <a:solidFill>
                      <a:schemeClr val="tx1"/>
                    </a:solidFill>
                  </a:rPr>
                  <a:t> 3.6875</a:t>
                </a:r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15" y="4434195"/>
                <a:ext cx="1314592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5357" r="-1852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ipse 9"/>
          <p:cNvSpPr/>
          <p:nvPr/>
        </p:nvSpPr>
        <p:spPr>
          <a:xfrm>
            <a:off x="5267928" y="3731450"/>
            <a:ext cx="914400" cy="393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11" name="Conector de seta reta 10"/>
          <p:cNvCxnSpPr>
            <a:stCxn id="10" idx="4"/>
            <a:endCxn id="9" idx="0"/>
          </p:cNvCxnSpPr>
          <p:nvPr/>
        </p:nvCxnSpPr>
        <p:spPr>
          <a:xfrm flipH="1">
            <a:off x="5724511" y="4125150"/>
            <a:ext cx="617" cy="3090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28796" y="2997207"/>
                <a:ext cx="2131224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  <m:sup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3+4</m:t>
                          </m:r>
                        </m:e>
                      </m:d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.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2997207"/>
                <a:ext cx="2131224" cy="55335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ipse 12"/>
          <p:cNvSpPr/>
          <p:nvPr/>
        </p:nvSpPr>
        <p:spPr>
          <a:xfrm>
            <a:off x="2884169" y="2258142"/>
            <a:ext cx="525629" cy="7452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5976686" y="2258090"/>
            <a:ext cx="1152128" cy="7452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8796" y="611373"/>
                <a:ext cx="1493742" cy="53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611373"/>
                <a:ext cx="1493742" cy="537840"/>
              </a:xfrm>
              <a:prstGeom prst="rect">
                <a:avLst/>
              </a:prstGeom>
              <a:blipFill rotWithShape="1">
                <a:blip r:embed="rId5"/>
                <a:stretch>
                  <a:fillRect t="-131461" r="-55102" b="-2022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28796" y="1202686"/>
                <a:ext cx="1539396" cy="53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1202686"/>
                <a:ext cx="1539396" cy="537840"/>
              </a:xfrm>
              <a:prstGeom prst="rect">
                <a:avLst/>
              </a:prstGeom>
              <a:blipFill rotWithShape="1">
                <a:blip r:embed="rId6"/>
                <a:stretch>
                  <a:fillRect t="-131461" r="-50000" b="-2022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28796" y="1793999"/>
                <a:ext cx="1405513" cy="533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</m:t>
                          </m:r>
                        </m:sub>
                      </m:sSub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1793999"/>
                <a:ext cx="1405513" cy="533479"/>
              </a:xfrm>
              <a:prstGeom prst="rect">
                <a:avLst/>
              </a:prstGeom>
              <a:blipFill rotWithShape="1">
                <a:blip r:embed="rId7"/>
                <a:stretch>
                  <a:fillRect l="-5652" t="-134091" r="-53043" b="-204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/>
              <p:cNvSpPr/>
              <p:nvPr/>
            </p:nvSpPr>
            <p:spPr>
              <a:xfrm>
                <a:off x="28796" y="2380951"/>
                <a:ext cx="2413096" cy="5627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𝐺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tâ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2380951"/>
                <a:ext cx="2413096" cy="56278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28796" y="3604037"/>
                <a:ext cx="1330684" cy="581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𝜂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3604037"/>
                <a:ext cx="1330684" cy="58176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11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Otsu’s method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9323076"/>
                  </p:ext>
                </p:extLst>
              </p:nvPr>
            </p:nvGraphicFramePr>
            <p:xfrm>
              <a:off x="3005176" y="771550"/>
              <a:ext cx="595931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𝑩</m:t>
                                    </m:r>
                                  </m:sub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pt-B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pt-B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pt-B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𝑮</m:t>
                                        </m:r>
                                      </m:sub>
                                    </m:sSub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0.906510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0.84985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2.876302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1.35425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3.283026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0.17798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0.11816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0.00000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3.344389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0.21533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2.8125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1.567522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1.00269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----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1.37158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9323076"/>
                  </p:ext>
                </p:extLst>
              </p:nvPr>
            </p:nvGraphicFramePr>
            <p:xfrm>
              <a:off x="3005176" y="771550"/>
              <a:ext cx="595931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79412" t="-6557" r="-240441" b="-8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11345" t="-6557" b="-83278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0.906510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0.84985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2.876302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1.35425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3.283026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0.17798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0.11816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0.00000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3.344389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0.21533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2.8125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1.567522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1.00269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----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1.37158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7589112" y="4158527"/>
                <a:ext cx="1357872" cy="355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pt-BR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pt-BR" sz="16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b>
                        <m:r>
                          <a:rPr lang="pt-B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𝑮</m:t>
                        </m:r>
                      </m:sub>
                      <m:sup>
                        <m:r>
                          <a:rPr lang="pt-BR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pt-BR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pt-BR" sz="1600" dirty="0" smtClean="0">
                    <a:solidFill>
                      <a:schemeClr val="tx1"/>
                    </a:solidFill>
                  </a:rPr>
                  <a:t> 5.08984</a:t>
                </a:r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112" y="4158527"/>
                <a:ext cx="1357872" cy="355610"/>
              </a:xfrm>
              <a:prstGeom prst="rect">
                <a:avLst/>
              </a:prstGeom>
              <a:blipFill rotWithShape="1">
                <a:blip r:embed="rId3"/>
                <a:stretch>
                  <a:fillRect r="-1794" b="-203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5067215" y="4434195"/>
                <a:ext cx="13145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pt-B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𝑮</m:t>
                        </m:r>
                      </m:sub>
                    </m:sSub>
                    <m:r>
                      <a:rPr lang="pt-BR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pt-BR" sz="1600" dirty="0" smtClean="0">
                    <a:solidFill>
                      <a:schemeClr val="tx1"/>
                    </a:solidFill>
                  </a:rPr>
                  <a:t> 3.6875</a:t>
                </a:r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15" y="4434195"/>
                <a:ext cx="1314592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5357" r="-1852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ipse 9"/>
          <p:cNvSpPr/>
          <p:nvPr/>
        </p:nvSpPr>
        <p:spPr>
          <a:xfrm>
            <a:off x="5267928" y="3731450"/>
            <a:ext cx="914400" cy="393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11" name="Conector de seta reta 10"/>
          <p:cNvCxnSpPr>
            <a:stCxn id="10" idx="4"/>
            <a:endCxn id="9" idx="0"/>
          </p:cNvCxnSpPr>
          <p:nvPr/>
        </p:nvCxnSpPr>
        <p:spPr>
          <a:xfrm flipH="1">
            <a:off x="5724511" y="4125150"/>
            <a:ext cx="617" cy="3090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28796" y="2997207"/>
                <a:ext cx="2131224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  <m:sup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3+4</m:t>
                          </m:r>
                        </m:e>
                      </m:d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.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2997207"/>
                <a:ext cx="2131224" cy="55335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ipse 12"/>
          <p:cNvSpPr/>
          <p:nvPr/>
        </p:nvSpPr>
        <p:spPr>
          <a:xfrm>
            <a:off x="2884169" y="2258142"/>
            <a:ext cx="525629" cy="7452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5976686" y="2258090"/>
            <a:ext cx="1152128" cy="7452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8796" y="611373"/>
                <a:ext cx="1493742" cy="53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611373"/>
                <a:ext cx="1493742" cy="537840"/>
              </a:xfrm>
              <a:prstGeom prst="rect">
                <a:avLst/>
              </a:prstGeom>
              <a:blipFill rotWithShape="1">
                <a:blip r:embed="rId6"/>
                <a:stretch>
                  <a:fillRect t="-131461" r="-55102" b="-2022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28796" y="1202686"/>
                <a:ext cx="1539396" cy="53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1202686"/>
                <a:ext cx="1539396" cy="537840"/>
              </a:xfrm>
              <a:prstGeom prst="rect">
                <a:avLst/>
              </a:prstGeom>
              <a:blipFill rotWithShape="1">
                <a:blip r:embed="rId7"/>
                <a:stretch>
                  <a:fillRect t="-131461" r="-50000" b="-2022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28796" y="1793999"/>
                <a:ext cx="1405513" cy="533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</m:t>
                          </m:r>
                        </m:sub>
                      </m:sSub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1793999"/>
                <a:ext cx="1405513" cy="533479"/>
              </a:xfrm>
              <a:prstGeom prst="rect">
                <a:avLst/>
              </a:prstGeom>
              <a:blipFill rotWithShape="1">
                <a:blip r:embed="rId8"/>
                <a:stretch>
                  <a:fillRect l="-5652" t="-134091" r="-53043" b="-204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/>
              <p:cNvSpPr/>
              <p:nvPr/>
            </p:nvSpPr>
            <p:spPr>
              <a:xfrm>
                <a:off x="28796" y="2380951"/>
                <a:ext cx="2413096" cy="5627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𝐺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tâ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2380951"/>
                <a:ext cx="2413096" cy="56278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28796" y="3604037"/>
                <a:ext cx="1330684" cy="581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𝜂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3604037"/>
                <a:ext cx="1330684" cy="58176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/>
              <p:cNvSpPr/>
              <p:nvPr/>
            </p:nvSpPr>
            <p:spPr>
              <a:xfrm>
                <a:off x="28796" y="4239270"/>
                <a:ext cx="2049279" cy="533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𝐺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tâ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4239270"/>
                <a:ext cx="2049279" cy="533479"/>
              </a:xfrm>
              <a:prstGeom prst="rect">
                <a:avLst/>
              </a:prstGeom>
              <a:blipFill rotWithShape="1">
                <a:blip r:embed="rId11"/>
                <a:stretch>
                  <a:fillRect l="-6250" t="-134091" r="-2381" b="-204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tângulo 21"/>
          <p:cNvSpPr/>
          <p:nvPr/>
        </p:nvSpPr>
        <p:spPr>
          <a:xfrm>
            <a:off x="1434309" y="3741030"/>
            <a:ext cx="824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em que: </a:t>
            </a:r>
          </a:p>
        </p:txBody>
      </p:sp>
    </p:spTree>
    <p:extLst>
      <p:ext uri="{BB962C8B-B14F-4D97-AF65-F5344CB8AC3E}">
        <p14:creationId xmlns:p14="http://schemas.microsoft.com/office/powerpoint/2010/main" val="270512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Otsu’s method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5646660"/>
                  </p:ext>
                </p:extLst>
              </p:nvPr>
            </p:nvGraphicFramePr>
            <p:xfrm>
              <a:off x="3005176" y="771550"/>
              <a:ext cx="595931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𝑩</m:t>
                                    </m:r>
                                  </m:sub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pt-B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pt-B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pt-B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𝑮</m:t>
                                        </m:r>
                                      </m:sub>
                                    </m:sSub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0.906510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0.84985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2.876302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1.35425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3.283026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0.17798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0.11816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0.00000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3.344389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0.21533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2.8125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1.567522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1.00269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----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1.37158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5646660"/>
                  </p:ext>
                </p:extLst>
              </p:nvPr>
            </p:nvGraphicFramePr>
            <p:xfrm>
              <a:off x="3005176" y="771550"/>
              <a:ext cx="595931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79412" t="-6557" r="-240441" b="-8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11345" t="-6557" b="-83278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0.906510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0.84985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2.876302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1.35425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3.283026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0.17798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0.11816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0.00000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3.344389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0.21533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2.8125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1.567522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1.00269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----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1.37158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7589112" y="4158527"/>
                <a:ext cx="1357872" cy="355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pt-BR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pt-BR" sz="16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b>
                        <m:r>
                          <a:rPr lang="pt-B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𝑮</m:t>
                        </m:r>
                      </m:sub>
                      <m:sup>
                        <m:r>
                          <a:rPr lang="pt-BR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pt-BR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pt-BR" sz="1600" dirty="0" smtClean="0">
                    <a:solidFill>
                      <a:schemeClr val="tx1"/>
                    </a:solidFill>
                  </a:rPr>
                  <a:t> 5.08984</a:t>
                </a:r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112" y="4158527"/>
                <a:ext cx="1357872" cy="355610"/>
              </a:xfrm>
              <a:prstGeom prst="rect">
                <a:avLst/>
              </a:prstGeom>
              <a:blipFill rotWithShape="1">
                <a:blip r:embed="rId3"/>
                <a:stretch>
                  <a:fillRect r="-1794" b="-203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7459269" y="4563554"/>
                <a:ext cx="161755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𝜼</m:t>
                    </m:r>
                    <m:r>
                      <a:rPr lang="pt-BR" sz="16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pt-BR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</m:e>
                      <m:sup>
                        <m:r>
                          <a:rPr lang="pt-BR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pt-BR" sz="16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)=</m:t>
                    </m:r>
                  </m:oMath>
                </a14:m>
                <a:r>
                  <a:rPr lang="pt-BR" sz="1600" dirty="0" smtClean="0">
                    <a:solidFill>
                      <a:schemeClr val="tx1"/>
                    </a:solidFill>
                  </a:rPr>
                  <a:t> 0.81717</a:t>
                </a:r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69" y="4563554"/>
                <a:ext cx="1617559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5455" r="-1509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5067215" y="4434195"/>
                <a:ext cx="13145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pt-B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𝑮</m:t>
                        </m:r>
                      </m:sub>
                    </m:sSub>
                    <m:r>
                      <a:rPr lang="pt-BR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pt-BR" sz="1600" dirty="0" smtClean="0">
                    <a:solidFill>
                      <a:schemeClr val="tx1"/>
                    </a:solidFill>
                  </a:rPr>
                  <a:t> 3.6875</a:t>
                </a:r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15" y="4434195"/>
                <a:ext cx="1314592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5357" r="-1852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ipse 9"/>
          <p:cNvSpPr/>
          <p:nvPr/>
        </p:nvSpPr>
        <p:spPr>
          <a:xfrm>
            <a:off x="5267928" y="3731450"/>
            <a:ext cx="914400" cy="393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11" name="Conector de seta reta 10"/>
          <p:cNvCxnSpPr>
            <a:stCxn id="10" idx="4"/>
            <a:endCxn id="9" idx="0"/>
          </p:cNvCxnSpPr>
          <p:nvPr/>
        </p:nvCxnSpPr>
        <p:spPr>
          <a:xfrm flipH="1">
            <a:off x="5724511" y="4125150"/>
            <a:ext cx="617" cy="3090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28796" y="2997207"/>
                <a:ext cx="2131224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  <m:sup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3+4</m:t>
                          </m:r>
                        </m:e>
                      </m:d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.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2997207"/>
                <a:ext cx="2131224" cy="55335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ipse 12"/>
          <p:cNvSpPr/>
          <p:nvPr/>
        </p:nvSpPr>
        <p:spPr>
          <a:xfrm>
            <a:off x="2884169" y="2258142"/>
            <a:ext cx="525629" cy="7452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5976686" y="2258090"/>
            <a:ext cx="1152128" cy="7452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8796" y="611373"/>
                <a:ext cx="1493742" cy="53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611373"/>
                <a:ext cx="1493742" cy="537840"/>
              </a:xfrm>
              <a:prstGeom prst="rect">
                <a:avLst/>
              </a:prstGeom>
              <a:blipFill rotWithShape="1">
                <a:blip r:embed="rId7"/>
                <a:stretch>
                  <a:fillRect t="-131461" r="-55102" b="-2022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28796" y="1202686"/>
                <a:ext cx="1539396" cy="53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1202686"/>
                <a:ext cx="1539396" cy="537840"/>
              </a:xfrm>
              <a:prstGeom prst="rect">
                <a:avLst/>
              </a:prstGeom>
              <a:blipFill rotWithShape="1">
                <a:blip r:embed="rId8"/>
                <a:stretch>
                  <a:fillRect t="-131461" r="-50000" b="-2022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28796" y="1793999"/>
                <a:ext cx="1405513" cy="533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</m:t>
                          </m:r>
                        </m:sub>
                      </m:sSub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1793999"/>
                <a:ext cx="1405513" cy="533479"/>
              </a:xfrm>
              <a:prstGeom prst="rect">
                <a:avLst/>
              </a:prstGeom>
              <a:blipFill rotWithShape="1">
                <a:blip r:embed="rId9"/>
                <a:stretch>
                  <a:fillRect l="-5652" t="-134091" r="-53043" b="-204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/>
              <p:cNvSpPr/>
              <p:nvPr/>
            </p:nvSpPr>
            <p:spPr>
              <a:xfrm>
                <a:off x="28796" y="2380951"/>
                <a:ext cx="2413096" cy="5627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𝐺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tâ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2380951"/>
                <a:ext cx="2413096" cy="56278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28796" y="3604037"/>
                <a:ext cx="1330684" cy="581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𝜂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3604037"/>
                <a:ext cx="1330684" cy="58176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/>
              <p:cNvSpPr/>
              <p:nvPr/>
            </p:nvSpPr>
            <p:spPr>
              <a:xfrm>
                <a:off x="28796" y="4239270"/>
                <a:ext cx="2049279" cy="533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𝐺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tâ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4239270"/>
                <a:ext cx="2049279" cy="533479"/>
              </a:xfrm>
              <a:prstGeom prst="rect">
                <a:avLst/>
              </a:prstGeom>
              <a:blipFill rotWithShape="1">
                <a:blip r:embed="rId12"/>
                <a:stretch>
                  <a:fillRect l="-6250" t="-134091" r="-2381" b="-204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tângulo 21"/>
          <p:cNvSpPr/>
          <p:nvPr/>
        </p:nvSpPr>
        <p:spPr>
          <a:xfrm>
            <a:off x="1434309" y="3741030"/>
            <a:ext cx="824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em que: </a:t>
            </a:r>
          </a:p>
        </p:txBody>
      </p:sp>
    </p:spTree>
    <p:extLst>
      <p:ext uri="{BB962C8B-B14F-4D97-AF65-F5344CB8AC3E}">
        <p14:creationId xmlns:p14="http://schemas.microsoft.com/office/powerpoint/2010/main" val="385496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Otsu’s method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546326"/>
              </p:ext>
            </p:extLst>
          </p:nvPr>
        </p:nvGraphicFramePr>
        <p:xfrm>
          <a:off x="5760456" y="954250"/>
          <a:ext cx="2916000" cy="25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ela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8203408"/>
                  </p:ext>
                </p:extLst>
              </p:nvPr>
            </p:nvGraphicFramePr>
            <p:xfrm>
              <a:off x="2861776" y="922272"/>
              <a:ext cx="2309148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4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4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pt-B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𝑩</m:t>
                                    </m:r>
                                  </m:sub>
                                  <m:sup>
                                    <m:r>
                                      <a:rPr lang="pt-B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pt-BR" sz="1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sz="1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pt-BR" sz="1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ela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8203408"/>
                  </p:ext>
                </p:extLst>
              </p:nvPr>
            </p:nvGraphicFramePr>
            <p:xfrm>
              <a:off x="2861776" y="922272"/>
              <a:ext cx="2309148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4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4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78676" t="-3279" r="-735" b="-80491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8639903"/>
              </p:ext>
            </p:extLst>
          </p:nvPr>
        </p:nvGraphicFramePr>
        <p:xfrm>
          <a:off x="467544" y="954250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" name="Conector de seta reta 6"/>
          <p:cNvCxnSpPr/>
          <p:nvPr/>
        </p:nvCxnSpPr>
        <p:spPr>
          <a:xfrm>
            <a:off x="467544" y="954250"/>
            <a:ext cx="18002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467544" y="954250"/>
            <a:ext cx="0" cy="1800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457918"/>
              </p:ext>
            </p:extLst>
          </p:nvPr>
        </p:nvGraphicFramePr>
        <p:xfrm>
          <a:off x="467544" y="2859782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Conector de seta reta 9"/>
          <p:cNvCxnSpPr/>
          <p:nvPr/>
        </p:nvCxnSpPr>
        <p:spPr>
          <a:xfrm>
            <a:off x="467544" y="2859782"/>
            <a:ext cx="18002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467544" y="2859782"/>
            <a:ext cx="0" cy="1800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31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Otsu’s method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425540"/>
              </p:ext>
            </p:extLst>
          </p:nvPr>
        </p:nvGraphicFramePr>
        <p:xfrm>
          <a:off x="5760456" y="954250"/>
          <a:ext cx="2916000" cy="25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ela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3787939"/>
                  </p:ext>
                </p:extLst>
              </p:nvPr>
            </p:nvGraphicFramePr>
            <p:xfrm>
              <a:off x="2861776" y="922272"/>
              <a:ext cx="2309148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4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4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pt-B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𝑩</m:t>
                                    </m:r>
                                  </m:sub>
                                  <m:sup>
                                    <m:r>
                                      <a:rPr lang="pt-B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pt-BR" sz="1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sz="1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pt-BR" sz="1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ela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3787939"/>
                  </p:ext>
                </p:extLst>
              </p:nvPr>
            </p:nvGraphicFramePr>
            <p:xfrm>
              <a:off x="2861776" y="922272"/>
              <a:ext cx="2309148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4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4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78676" t="-3279" r="-735" b="-8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1406784"/>
              </p:ext>
            </p:extLst>
          </p:nvPr>
        </p:nvGraphicFramePr>
        <p:xfrm>
          <a:off x="467544" y="954250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" name="Conector de seta reta 6"/>
          <p:cNvCxnSpPr/>
          <p:nvPr/>
        </p:nvCxnSpPr>
        <p:spPr>
          <a:xfrm>
            <a:off x="467544" y="954250"/>
            <a:ext cx="18002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467544" y="954250"/>
            <a:ext cx="0" cy="1800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467544" y="2859782"/>
            <a:ext cx="18002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467544" y="2859782"/>
            <a:ext cx="0" cy="1800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4683032"/>
              </p:ext>
            </p:extLst>
          </p:nvPr>
        </p:nvGraphicFramePr>
        <p:xfrm>
          <a:off x="467544" y="2859782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94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Otsu’s method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344228"/>
              </p:ext>
            </p:extLst>
          </p:nvPr>
        </p:nvGraphicFramePr>
        <p:xfrm>
          <a:off x="5760456" y="954250"/>
          <a:ext cx="2916000" cy="25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ela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1527633"/>
                  </p:ext>
                </p:extLst>
              </p:nvPr>
            </p:nvGraphicFramePr>
            <p:xfrm>
              <a:off x="2861776" y="922272"/>
              <a:ext cx="2309148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4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4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pt-B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𝑩</m:t>
                                    </m:r>
                                  </m:sub>
                                  <m:sup>
                                    <m:r>
                                      <a:rPr lang="pt-B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pt-BR" sz="1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sz="1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pt-BR" sz="1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0.906510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2.876302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3.283026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3.344389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1.567522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----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ela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1527633"/>
                  </p:ext>
                </p:extLst>
              </p:nvPr>
            </p:nvGraphicFramePr>
            <p:xfrm>
              <a:off x="2861776" y="922272"/>
              <a:ext cx="2309148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4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4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78676" t="-3279" r="-735" b="-8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0.906510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2.876302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3.283026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3.344389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1.567522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----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6444975"/>
              </p:ext>
            </p:extLst>
          </p:nvPr>
        </p:nvGraphicFramePr>
        <p:xfrm>
          <a:off x="467544" y="954250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" name="Conector de seta reta 6"/>
          <p:cNvCxnSpPr/>
          <p:nvPr/>
        </p:nvCxnSpPr>
        <p:spPr>
          <a:xfrm>
            <a:off x="467544" y="954250"/>
            <a:ext cx="18002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467544" y="954250"/>
            <a:ext cx="0" cy="1800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467544" y="2859782"/>
            <a:ext cx="0" cy="1800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6408982" y="365187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 rot="18900000">
            <a:off x="5978145" y="4061788"/>
            <a:ext cx="615874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1200" dirty="0"/>
              <a:t>0.9065</a:t>
            </a:r>
          </a:p>
        </p:txBody>
      </p:sp>
      <p:cxnSp>
        <p:nvCxnSpPr>
          <p:cNvPr id="17" name="Conector de seta reta 16"/>
          <p:cNvCxnSpPr/>
          <p:nvPr/>
        </p:nvCxnSpPr>
        <p:spPr>
          <a:xfrm flipV="1">
            <a:off x="6733300" y="365187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 rot="18900000">
            <a:off x="6302463" y="4061788"/>
            <a:ext cx="615874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1200" dirty="0"/>
              <a:t>2.8763</a:t>
            </a:r>
          </a:p>
        </p:txBody>
      </p:sp>
      <p:cxnSp>
        <p:nvCxnSpPr>
          <p:cNvPr id="20" name="Conector de seta reta 19"/>
          <p:cNvCxnSpPr/>
          <p:nvPr/>
        </p:nvCxnSpPr>
        <p:spPr>
          <a:xfrm flipV="1">
            <a:off x="7057618" y="365187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 rot="18900000">
            <a:off x="6626781" y="4061788"/>
            <a:ext cx="615874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1200" dirty="0"/>
              <a:t>3.2830</a:t>
            </a:r>
          </a:p>
        </p:txBody>
      </p:sp>
      <p:cxnSp>
        <p:nvCxnSpPr>
          <p:cNvPr id="23" name="Conector de seta reta 22"/>
          <p:cNvCxnSpPr/>
          <p:nvPr/>
        </p:nvCxnSpPr>
        <p:spPr>
          <a:xfrm flipV="1">
            <a:off x="7381936" y="365187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 rot="18900000">
            <a:off x="6951099" y="4061788"/>
            <a:ext cx="615874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1200" dirty="0"/>
              <a:t>4.1592</a:t>
            </a:r>
          </a:p>
        </p:txBody>
      </p:sp>
      <p:cxnSp>
        <p:nvCxnSpPr>
          <p:cNvPr id="26" name="Conector de seta reta 25"/>
          <p:cNvCxnSpPr/>
          <p:nvPr/>
        </p:nvCxnSpPr>
        <p:spPr>
          <a:xfrm flipV="1">
            <a:off x="7706254" y="365187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 rot="18900000">
            <a:off x="7275417" y="4061788"/>
            <a:ext cx="615874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1200" dirty="0"/>
              <a:t>4.1592</a:t>
            </a:r>
          </a:p>
        </p:txBody>
      </p:sp>
      <p:cxnSp>
        <p:nvCxnSpPr>
          <p:cNvPr id="29" name="Conector de seta reta 28"/>
          <p:cNvCxnSpPr/>
          <p:nvPr/>
        </p:nvCxnSpPr>
        <p:spPr>
          <a:xfrm flipV="1">
            <a:off x="8030572" y="365187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/>
          <p:cNvSpPr/>
          <p:nvPr/>
        </p:nvSpPr>
        <p:spPr>
          <a:xfrm rot="18900000">
            <a:off x="7599735" y="4061788"/>
            <a:ext cx="615874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1200" dirty="0" smtClean="0"/>
              <a:t>3.3443</a:t>
            </a:r>
            <a:endParaRPr lang="pt-BR" sz="1200" dirty="0"/>
          </a:p>
        </p:txBody>
      </p:sp>
      <p:cxnSp>
        <p:nvCxnSpPr>
          <p:cNvPr id="32" name="Conector de seta reta 31"/>
          <p:cNvCxnSpPr/>
          <p:nvPr/>
        </p:nvCxnSpPr>
        <p:spPr>
          <a:xfrm flipV="1">
            <a:off x="8354887" y="365187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 rot="18900000">
            <a:off x="7924050" y="4061788"/>
            <a:ext cx="615874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1200" dirty="0"/>
              <a:t>1.5675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5455582" y="4007232"/>
                <a:ext cx="514821" cy="385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𝝈</m:t>
                          </m:r>
                        </m:e>
                        <m:sub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𝑩</m:t>
                          </m:r>
                        </m:sub>
                        <m:sup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582" y="4007232"/>
                <a:ext cx="514821" cy="3858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8777999"/>
              </p:ext>
            </p:extLst>
          </p:nvPr>
        </p:nvGraphicFramePr>
        <p:xfrm>
          <a:off x="467544" y="2859782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7" name="Conector de seta reta 36"/>
          <p:cNvCxnSpPr/>
          <p:nvPr/>
        </p:nvCxnSpPr>
        <p:spPr>
          <a:xfrm>
            <a:off x="467544" y="2859782"/>
            <a:ext cx="18002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28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Otsu’s method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>
                <a:solidFill>
                  <a:schemeClr val="tx1"/>
                </a:solidFill>
              </a:rPr>
              <a:t>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459269"/>
              </p:ext>
            </p:extLst>
          </p:nvPr>
        </p:nvGraphicFramePr>
        <p:xfrm>
          <a:off x="5760456" y="954250"/>
          <a:ext cx="2916000" cy="25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ela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5842816"/>
                  </p:ext>
                </p:extLst>
              </p:nvPr>
            </p:nvGraphicFramePr>
            <p:xfrm>
              <a:off x="2861776" y="922272"/>
              <a:ext cx="2309148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4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4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pt-B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𝑩</m:t>
                                    </m:r>
                                  </m:sub>
                                  <m:sup>
                                    <m:r>
                                      <a:rPr lang="pt-B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pt-BR" sz="1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sz="1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pt-BR" sz="1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0.906510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2.876302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3.283026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3.344389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1.567522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----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ela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5842816"/>
                  </p:ext>
                </p:extLst>
              </p:nvPr>
            </p:nvGraphicFramePr>
            <p:xfrm>
              <a:off x="2861776" y="922272"/>
              <a:ext cx="2309148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4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4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78676" t="-3279" r="-735" b="-8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0.906510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2.876302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3.283026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3.344389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1.567522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----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5754091"/>
              </p:ext>
            </p:extLst>
          </p:nvPr>
        </p:nvGraphicFramePr>
        <p:xfrm>
          <a:off x="467544" y="954250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" name="Conector de seta reta 6"/>
          <p:cNvCxnSpPr/>
          <p:nvPr/>
        </p:nvCxnSpPr>
        <p:spPr>
          <a:xfrm>
            <a:off x="467544" y="954250"/>
            <a:ext cx="18002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467544" y="954250"/>
            <a:ext cx="0" cy="1800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6965781"/>
              </p:ext>
            </p:extLst>
          </p:nvPr>
        </p:nvGraphicFramePr>
        <p:xfrm>
          <a:off x="467544" y="2859782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cxnSp>
        <p:nvCxnSpPr>
          <p:cNvPr id="10" name="Conector de seta reta 9"/>
          <p:cNvCxnSpPr/>
          <p:nvPr/>
        </p:nvCxnSpPr>
        <p:spPr>
          <a:xfrm>
            <a:off x="467544" y="2859782"/>
            <a:ext cx="18002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467544" y="2859782"/>
            <a:ext cx="0" cy="1800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6408982" y="365187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 rot="18900000">
            <a:off x="5978145" y="4061788"/>
            <a:ext cx="615874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1200" dirty="0"/>
              <a:t>0.9065</a:t>
            </a:r>
          </a:p>
        </p:txBody>
      </p:sp>
      <p:cxnSp>
        <p:nvCxnSpPr>
          <p:cNvPr id="17" name="Conector de seta reta 16"/>
          <p:cNvCxnSpPr/>
          <p:nvPr/>
        </p:nvCxnSpPr>
        <p:spPr>
          <a:xfrm flipV="1">
            <a:off x="6733300" y="365187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 rot="18900000">
            <a:off x="6302463" y="4061788"/>
            <a:ext cx="615874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1200" dirty="0"/>
              <a:t>2.8763</a:t>
            </a:r>
          </a:p>
        </p:txBody>
      </p:sp>
      <p:cxnSp>
        <p:nvCxnSpPr>
          <p:cNvPr id="20" name="Conector de seta reta 19"/>
          <p:cNvCxnSpPr/>
          <p:nvPr/>
        </p:nvCxnSpPr>
        <p:spPr>
          <a:xfrm flipV="1">
            <a:off x="7057618" y="365187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 rot="18900000">
            <a:off x="6626781" y="4061788"/>
            <a:ext cx="615874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1200" dirty="0"/>
              <a:t>3.2830</a:t>
            </a:r>
          </a:p>
        </p:txBody>
      </p:sp>
      <p:cxnSp>
        <p:nvCxnSpPr>
          <p:cNvPr id="23" name="Conector de seta reta 22"/>
          <p:cNvCxnSpPr/>
          <p:nvPr/>
        </p:nvCxnSpPr>
        <p:spPr>
          <a:xfrm flipV="1">
            <a:off x="7381936" y="365187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 rot="18900000">
            <a:off x="6951099" y="4061788"/>
            <a:ext cx="615874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1200" dirty="0"/>
              <a:t>4.1592</a:t>
            </a:r>
          </a:p>
        </p:txBody>
      </p:sp>
      <p:cxnSp>
        <p:nvCxnSpPr>
          <p:cNvPr id="26" name="Conector de seta reta 25"/>
          <p:cNvCxnSpPr/>
          <p:nvPr/>
        </p:nvCxnSpPr>
        <p:spPr>
          <a:xfrm flipV="1">
            <a:off x="7706254" y="365187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 rot="18900000">
            <a:off x="7275417" y="4061788"/>
            <a:ext cx="615874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1200" dirty="0"/>
              <a:t>4.1592</a:t>
            </a:r>
          </a:p>
        </p:txBody>
      </p:sp>
      <p:cxnSp>
        <p:nvCxnSpPr>
          <p:cNvPr id="29" name="Conector de seta reta 28"/>
          <p:cNvCxnSpPr/>
          <p:nvPr/>
        </p:nvCxnSpPr>
        <p:spPr>
          <a:xfrm flipV="1">
            <a:off x="8030572" y="365187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/>
          <p:cNvSpPr/>
          <p:nvPr/>
        </p:nvSpPr>
        <p:spPr>
          <a:xfrm rot="18900000">
            <a:off x="7599735" y="4061788"/>
            <a:ext cx="615874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1200" dirty="0" smtClean="0"/>
              <a:t>3.3443</a:t>
            </a:r>
            <a:endParaRPr lang="pt-BR" sz="1200" dirty="0"/>
          </a:p>
        </p:txBody>
      </p:sp>
      <p:cxnSp>
        <p:nvCxnSpPr>
          <p:cNvPr id="32" name="Conector de seta reta 31"/>
          <p:cNvCxnSpPr/>
          <p:nvPr/>
        </p:nvCxnSpPr>
        <p:spPr>
          <a:xfrm flipV="1">
            <a:off x="8354887" y="365187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 rot="18900000">
            <a:off x="7924050" y="4061788"/>
            <a:ext cx="615874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1200" dirty="0"/>
              <a:t>1.5675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5455582" y="4007232"/>
                <a:ext cx="514821" cy="385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𝝈</m:t>
                          </m:r>
                        </m:e>
                        <m:sub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𝑩</m:t>
                          </m:r>
                        </m:sub>
                        <m:sup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582" y="4007232"/>
                <a:ext cx="514821" cy="3858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ector de seta reta 35"/>
          <p:cNvCxnSpPr>
            <a:stCxn id="38" idx="0"/>
          </p:cNvCxnSpPr>
          <p:nvPr/>
        </p:nvCxnSpPr>
        <p:spPr>
          <a:xfrm flipV="1">
            <a:off x="7544095" y="3651870"/>
            <a:ext cx="0" cy="16306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tângulo 37"/>
              <p:cNvSpPr/>
              <p:nvPr/>
            </p:nvSpPr>
            <p:spPr>
              <a:xfrm>
                <a:off x="7426054" y="3814938"/>
                <a:ext cx="236082" cy="276999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2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  <m:sup>
                          <m:r>
                            <a:rPr lang="pt-BR" sz="12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tângulo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054" y="3814938"/>
                <a:ext cx="236082" cy="276999"/>
              </a:xfrm>
              <a:prstGeom prst="rect">
                <a:avLst/>
              </a:prstGeom>
              <a:blipFill rotWithShape="1">
                <a:blip r:embed="rId4"/>
                <a:stretch>
                  <a:fillRect r="-102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29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GONZALEZ, R.C.; WOODS, R.E. </a:t>
            </a:r>
            <a:r>
              <a:rPr lang="pt-BR" b="1" dirty="0"/>
              <a:t>Digital </a:t>
            </a:r>
            <a:r>
              <a:rPr lang="pt-BR" b="1" dirty="0" err="1"/>
              <a:t>Image</a:t>
            </a:r>
            <a:r>
              <a:rPr lang="pt-BR" b="1" dirty="0"/>
              <a:t> </a:t>
            </a:r>
            <a:r>
              <a:rPr lang="pt-BR" b="1" dirty="0" err="1"/>
              <a:t>Processing</a:t>
            </a:r>
            <a:r>
              <a:rPr lang="pt-BR" dirty="0"/>
              <a:t>. 3rd ed. Pearson, 2007.</a:t>
            </a:r>
          </a:p>
          <a:p>
            <a:endParaRPr lang="pt-BR" dirty="0"/>
          </a:p>
          <a:p>
            <a:r>
              <a:rPr lang="pt-BR" dirty="0"/>
              <a:t>MARQUES FILHO, O.; VIEIRA NETO, H. </a:t>
            </a:r>
            <a:r>
              <a:rPr lang="pt-BR" b="1" dirty="0"/>
              <a:t>Processamento digital de imagens</a:t>
            </a:r>
            <a:r>
              <a:rPr lang="pt-BR" dirty="0"/>
              <a:t>. </a:t>
            </a:r>
            <a:r>
              <a:rPr lang="pt-BR" dirty="0" err="1"/>
              <a:t>Brasport</a:t>
            </a:r>
            <a:r>
              <a:rPr lang="pt-BR" dirty="0"/>
              <a:t>, 1999.</a:t>
            </a:r>
          </a:p>
          <a:p>
            <a:pPr lvl="1"/>
            <a:r>
              <a:rPr lang="pt-BR" dirty="0"/>
              <a:t>(</a:t>
            </a:r>
            <a:r>
              <a:rPr lang="pt-BR" i="1" dirty="0"/>
              <a:t>in </a:t>
            </a:r>
            <a:r>
              <a:rPr lang="pt-BR" i="1" dirty="0" err="1"/>
              <a:t>Brazilian</a:t>
            </a:r>
            <a:r>
              <a:rPr lang="pt-BR" i="1" dirty="0"/>
              <a:t> </a:t>
            </a:r>
            <a:r>
              <a:rPr lang="pt-BR" i="1" dirty="0" err="1"/>
              <a:t>Portuguese</a:t>
            </a:r>
            <a:r>
              <a:rPr lang="pt-BR" dirty="0"/>
              <a:t>)</a:t>
            </a:r>
          </a:p>
          <a:p>
            <a:pPr lvl="1"/>
            <a:r>
              <a:rPr lang="en-US" dirty="0"/>
              <a:t>Available on the author's website (for personal use only)</a:t>
            </a:r>
            <a:endParaRPr lang="pt-BR" dirty="0"/>
          </a:p>
          <a:p>
            <a:pPr lvl="1"/>
            <a:r>
              <a:rPr lang="pt-BR" dirty="0">
                <a:hlinkClick r:id="rId2"/>
              </a:rPr>
              <a:t>http://dainf.ct.utfpr.edu.br/~hvieir/pub.html</a:t>
            </a:r>
            <a:r>
              <a:rPr lang="pt-BR" dirty="0"/>
              <a:t> </a:t>
            </a:r>
          </a:p>
          <a:p>
            <a:pPr indent="-285750"/>
            <a:endParaRPr lang="pt-BR" dirty="0"/>
          </a:p>
          <a:p>
            <a:r>
              <a:rPr lang="pt-BR" dirty="0"/>
              <a:t>J. E. R. Queiroz, H. M. Gomes. </a:t>
            </a:r>
            <a:r>
              <a:rPr lang="pt-BR" b="1" dirty="0"/>
              <a:t>Introdução ao Processamento Digital de Imagens</a:t>
            </a:r>
            <a:r>
              <a:rPr lang="pt-BR" dirty="0"/>
              <a:t>. RITA. v. 13, 2006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(</a:t>
            </a:r>
            <a:r>
              <a:rPr lang="pt-BR" i="1" dirty="0"/>
              <a:t>in </a:t>
            </a:r>
            <a:r>
              <a:rPr lang="pt-BR" i="1" dirty="0" err="1"/>
              <a:t>Brazilian</a:t>
            </a:r>
            <a:r>
              <a:rPr lang="pt-BR" i="1" dirty="0"/>
              <a:t> </a:t>
            </a:r>
            <a:r>
              <a:rPr lang="pt-BR" i="1" dirty="0" err="1"/>
              <a:t>Portuguese</a:t>
            </a:r>
            <a:r>
              <a:rPr lang="pt-BR" dirty="0" smtClean="0"/>
              <a:t>)</a:t>
            </a:r>
            <a:endParaRPr lang="pt-BR" dirty="0"/>
          </a:p>
          <a:p>
            <a:pPr lvl="1"/>
            <a:r>
              <a:rPr lang="pt-BR" dirty="0">
                <a:hlinkClick r:id="rId3"/>
              </a:rPr>
              <a:t>http://www.dsc.ufcg.edu.br/~hmg/disciplinas/graduacao/vc-2016.2/Rita-Tutorial-PDI.pdf</a:t>
            </a:r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898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THE END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29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1995686"/>
            <a:ext cx="9144000" cy="132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misc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{mari_im_proc_2023,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author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{João Fernando Mari},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title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r>
              <a:rPr lang="pt-BR" sz="85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Image</a:t>
            </a: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85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segmentation</a:t>
            </a: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II – </a:t>
            </a:r>
            <a:r>
              <a:rPr lang="pt-BR" sz="85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Thresholding</a:t>
            </a: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},</a:t>
            </a:r>
            <a:endParaRPr lang="pt-BR" sz="8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year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{2023},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publisher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GitHub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journal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r>
              <a:rPr lang="en-US" sz="850" dirty="0">
                <a:solidFill>
                  <a:prstClr val="black"/>
                </a:solidFill>
                <a:latin typeface="Consolas" panose="020B0609020204030204" pitchFamily="49" charset="0"/>
              </a:rPr>
              <a:t>Introduction to Digital Image Processing </a:t>
            </a: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- 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UFV},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howpublished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{\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url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{https://github.com/joaofmari/SIN392_Introduction-to-digital-image-processing_2023}}</a:t>
            </a:r>
            <a:endParaRPr lang="pt-BR" sz="85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spcBef>
                <a:spcPct val="20000"/>
              </a:spcBef>
            </a:pP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pt-BR" sz="85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6012160" cy="4408014"/>
          </a:xfrm>
        </p:spPr>
        <p:txBody>
          <a:bodyPr>
            <a:normAutofit/>
          </a:bodyPr>
          <a:lstStyle/>
          <a:p>
            <a:r>
              <a:rPr lang="en-US" dirty="0" smtClean="0"/>
              <a:t>Image thresholding: </a:t>
            </a:r>
            <a:endParaRPr lang="en-US" dirty="0" smtClean="0"/>
          </a:p>
          <a:p>
            <a:pPr lvl="1"/>
            <a:r>
              <a:rPr lang="en-US" dirty="0" smtClean="0"/>
              <a:t>Central position in image segmentation applications</a:t>
            </a:r>
          </a:p>
          <a:p>
            <a:pPr lvl="1"/>
            <a:r>
              <a:rPr lang="en-US" dirty="0" smtClean="0"/>
              <a:t>Ease of implementation</a:t>
            </a:r>
          </a:p>
          <a:p>
            <a:pPr lvl="1"/>
            <a:r>
              <a:rPr lang="en-US" dirty="0" smtClean="0"/>
              <a:t>Computational speed</a:t>
            </a:r>
          </a:p>
          <a:p>
            <a:pPr lvl="1"/>
            <a:endParaRPr lang="en-US" dirty="0" smtClean="0"/>
          </a:p>
          <a:p>
            <a:r>
              <a:rPr lang="en-US" dirty="0"/>
              <a:t>Global </a:t>
            </a:r>
            <a:r>
              <a:rPr lang="en-US" dirty="0" smtClean="0"/>
              <a:t>thresholding:</a:t>
            </a:r>
            <a:endParaRPr lang="en-US" dirty="0"/>
          </a:p>
          <a:p>
            <a:pPr lvl="1"/>
            <a:r>
              <a:rPr lang="en-US" i="1" dirty="0"/>
              <a:t>T</a:t>
            </a:r>
            <a:r>
              <a:rPr lang="en-US" dirty="0"/>
              <a:t> is a constant applicable to an entire </a:t>
            </a:r>
            <a:r>
              <a:rPr lang="en-US" dirty="0" smtClean="0"/>
              <a:t>image</a:t>
            </a:r>
            <a:endParaRPr lang="en-US" dirty="0" smtClean="0"/>
          </a:p>
          <a:p>
            <a:pPr lvl="5"/>
            <a:endParaRPr lang="en-US" sz="1800" dirty="0" smtClean="0"/>
          </a:p>
          <a:p>
            <a:r>
              <a:rPr lang="en-US" dirty="0"/>
              <a:t>Local threshold (variable or regional):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changes throughout the </a:t>
            </a:r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036769"/>
              </p:ext>
            </p:extLst>
          </p:nvPr>
        </p:nvGraphicFramePr>
        <p:xfrm>
          <a:off x="5868144" y="1700758"/>
          <a:ext cx="291599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29"/>
                <a:gridCol w="171529"/>
                <a:gridCol w="171529"/>
                <a:gridCol w="171529"/>
                <a:gridCol w="171529"/>
                <a:gridCol w="171529"/>
                <a:gridCol w="171529"/>
                <a:gridCol w="171529"/>
                <a:gridCol w="171529"/>
                <a:gridCol w="171529"/>
                <a:gridCol w="171529"/>
                <a:gridCol w="171529"/>
                <a:gridCol w="171529"/>
                <a:gridCol w="171529"/>
                <a:gridCol w="171529"/>
                <a:gridCol w="171529"/>
                <a:gridCol w="171529"/>
              </a:tblGrid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riângulo isósceles 8"/>
          <p:cNvSpPr/>
          <p:nvPr/>
        </p:nvSpPr>
        <p:spPr>
          <a:xfrm rot="5400000" flipH="1">
            <a:off x="8770516" y="4205951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0" name="Triângulo isósceles 9"/>
          <p:cNvSpPr/>
          <p:nvPr/>
        </p:nvSpPr>
        <p:spPr>
          <a:xfrm rot="10800000" flipH="1" flipV="1">
            <a:off x="5967420" y="1579286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605174" y="4515966"/>
            <a:ext cx="148216" cy="33855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pt-BR" sz="1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endParaRPr lang="pt-BR" sz="1600" i="1" dirty="0"/>
          </a:p>
        </p:txBody>
      </p:sp>
      <p:cxnSp>
        <p:nvCxnSpPr>
          <p:cNvPr id="13" name="Conector de seta reta 12"/>
          <p:cNvCxnSpPr>
            <a:stCxn id="11" idx="0"/>
          </p:cNvCxnSpPr>
          <p:nvPr/>
        </p:nvCxnSpPr>
        <p:spPr>
          <a:xfrm flipV="1">
            <a:off x="7679282" y="4259952"/>
            <a:ext cx="0" cy="2560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/>
              <p:cNvSpPr txBox="1"/>
              <p:nvPr/>
            </p:nvSpPr>
            <p:spPr>
              <a:xfrm>
                <a:off x="5963352" y="975783"/>
                <a:ext cx="2632003" cy="515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1,  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&gt;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&amp;0,  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)≤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352" y="975783"/>
                <a:ext cx="2632003" cy="515847"/>
              </a:xfrm>
              <a:prstGeom prst="rect">
                <a:avLst/>
              </a:prstGeom>
              <a:blipFill rotWithShape="1">
                <a:blip r:embed="rId2"/>
                <a:stretch>
                  <a:fillRect t="-152941" b="-22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5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6012160" cy="4408014"/>
          </a:xfrm>
        </p:spPr>
        <p:txBody>
          <a:bodyPr>
            <a:normAutofit/>
          </a:bodyPr>
          <a:lstStyle/>
          <a:p>
            <a:r>
              <a:rPr lang="en-US" dirty="0" smtClean="0"/>
              <a:t>Image thresholding: </a:t>
            </a:r>
            <a:endParaRPr lang="en-US" dirty="0" smtClean="0"/>
          </a:p>
          <a:p>
            <a:pPr lvl="1"/>
            <a:r>
              <a:rPr lang="en-US" dirty="0" smtClean="0"/>
              <a:t>Central position in image segmentation applications</a:t>
            </a:r>
          </a:p>
          <a:p>
            <a:pPr lvl="1"/>
            <a:r>
              <a:rPr lang="en-US" dirty="0" smtClean="0"/>
              <a:t>Ease of implementation</a:t>
            </a:r>
          </a:p>
          <a:p>
            <a:pPr lvl="1"/>
            <a:r>
              <a:rPr lang="en-US" dirty="0" smtClean="0"/>
              <a:t>Computational speed</a:t>
            </a:r>
          </a:p>
          <a:p>
            <a:pPr lvl="1"/>
            <a:endParaRPr lang="en-US" dirty="0" smtClean="0"/>
          </a:p>
          <a:p>
            <a:r>
              <a:rPr lang="en-US" dirty="0"/>
              <a:t>Global </a:t>
            </a:r>
            <a:r>
              <a:rPr lang="en-US" dirty="0" smtClean="0"/>
              <a:t>thresholding:</a:t>
            </a:r>
            <a:endParaRPr lang="en-US" dirty="0"/>
          </a:p>
          <a:p>
            <a:pPr lvl="1"/>
            <a:r>
              <a:rPr lang="en-US" i="1" dirty="0"/>
              <a:t>T</a:t>
            </a:r>
            <a:r>
              <a:rPr lang="en-US" dirty="0"/>
              <a:t> is a constant applicable to an entire </a:t>
            </a:r>
            <a:r>
              <a:rPr lang="en-US" dirty="0" smtClean="0"/>
              <a:t>image</a:t>
            </a:r>
            <a:endParaRPr lang="en-US" dirty="0" smtClean="0"/>
          </a:p>
          <a:p>
            <a:pPr lvl="5"/>
            <a:endParaRPr lang="en-US" sz="1800" dirty="0" smtClean="0"/>
          </a:p>
          <a:p>
            <a:r>
              <a:rPr lang="en-US" dirty="0"/>
              <a:t>Local threshold (variable or regional):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changes throughout the </a:t>
            </a:r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340755"/>
              </p:ext>
            </p:extLst>
          </p:nvPr>
        </p:nvGraphicFramePr>
        <p:xfrm>
          <a:off x="5868144" y="1700758"/>
          <a:ext cx="291599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29"/>
                <a:gridCol w="171529"/>
                <a:gridCol w="171529"/>
                <a:gridCol w="171529"/>
                <a:gridCol w="171529"/>
                <a:gridCol w="171529"/>
                <a:gridCol w="171529"/>
                <a:gridCol w="171529"/>
                <a:gridCol w="171529"/>
                <a:gridCol w="171529"/>
                <a:gridCol w="171529"/>
                <a:gridCol w="171529"/>
                <a:gridCol w="171529"/>
                <a:gridCol w="171529"/>
                <a:gridCol w="171529"/>
                <a:gridCol w="171529"/>
                <a:gridCol w="171529"/>
              </a:tblGrid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riângulo isósceles 8"/>
          <p:cNvSpPr/>
          <p:nvPr/>
        </p:nvSpPr>
        <p:spPr>
          <a:xfrm rot="5400000" flipH="1">
            <a:off x="8770516" y="4205951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0" name="Triângulo isósceles 9"/>
          <p:cNvSpPr/>
          <p:nvPr/>
        </p:nvSpPr>
        <p:spPr>
          <a:xfrm rot="10800000" flipH="1" flipV="1">
            <a:off x="5967420" y="1579286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605174" y="4515966"/>
            <a:ext cx="148216" cy="33855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pt-BR" sz="1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endParaRPr lang="pt-BR" sz="1600" i="1" dirty="0"/>
          </a:p>
        </p:txBody>
      </p:sp>
      <p:cxnSp>
        <p:nvCxnSpPr>
          <p:cNvPr id="13" name="Conector de seta reta 12"/>
          <p:cNvCxnSpPr>
            <a:stCxn id="11" idx="0"/>
          </p:cNvCxnSpPr>
          <p:nvPr/>
        </p:nvCxnSpPr>
        <p:spPr>
          <a:xfrm flipV="1">
            <a:off x="7679282" y="4259952"/>
            <a:ext cx="0" cy="2560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/>
              <p:cNvSpPr txBox="1"/>
              <p:nvPr/>
            </p:nvSpPr>
            <p:spPr>
              <a:xfrm>
                <a:off x="5963352" y="975783"/>
                <a:ext cx="2632003" cy="515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1,  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&gt;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&amp;0,  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)≤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352" y="975783"/>
                <a:ext cx="2632003" cy="515847"/>
              </a:xfrm>
              <a:prstGeom prst="rect">
                <a:avLst/>
              </a:prstGeom>
              <a:blipFill rotWithShape="1">
                <a:blip r:embed="rId2"/>
                <a:stretch>
                  <a:fillRect t="-152941" b="-22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reto 6"/>
          <p:cNvCxnSpPr/>
          <p:nvPr/>
        </p:nvCxnSpPr>
        <p:spPr>
          <a:xfrm>
            <a:off x="5868144" y="4259951"/>
            <a:ext cx="1885246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V="1">
            <a:off x="7753390" y="1883201"/>
            <a:ext cx="0" cy="237675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7753390" y="1883201"/>
            <a:ext cx="103512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03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global thresholding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17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global thresholding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Select an initial guess for the global threshold, T.</a:t>
                </a:r>
                <a:r>
                  <a:rPr lang="pt-BR" dirty="0" smtClean="0"/>
                  <a:t> </a:t>
                </a:r>
                <a:endParaRPr lang="pt-BR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Segment the image using </a:t>
                </a:r>
                <a:r>
                  <a:rPr lang="en-US" dirty="0" smtClean="0"/>
                  <a:t>T</a:t>
                </a:r>
                <a:r>
                  <a:rPr lang="pt-BR" dirty="0" smtClean="0"/>
                  <a:t>:</a:t>
                </a:r>
                <a:endParaRPr lang="pt-BR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  <m:r>
                          <a:rPr lang="pt-BR" i="1">
                            <a:latin typeface="Cambria Math"/>
                          </a:rPr>
                          <m:t>,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/>
                                </a:rPr>
                                <m:t>&gt;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𝑇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)≤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 </a:t>
                </a:r>
              </a:p>
              <a:p>
                <a:pPr lvl="1"/>
                <a:r>
                  <a:rPr lang="pt-BR" dirty="0"/>
                  <a:t>Isso dará origem a dois grupos de pixels: </a:t>
                </a:r>
              </a:p>
              <a:p>
                <a:pPr lvl="2"/>
                <a:r>
                  <a:rPr lang="pt-BR" dirty="0"/>
                  <a:t>G</a:t>
                </a:r>
                <a:r>
                  <a:rPr lang="pt-BR" baseline="-25000" dirty="0"/>
                  <a:t>1</a:t>
                </a:r>
                <a:r>
                  <a:rPr lang="pt-BR" dirty="0"/>
                  <a:t>, pixels com valores de intensidade &gt; T;</a:t>
                </a:r>
              </a:p>
              <a:p>
                <a:pPr lvl="2"/>
                <a:r>
                  <a:rPr lang="pt-BR" dirty="0"/>
                  <a:t>G</a:t>
                </a:r>
                <a:r>
                  <a:rPr lang="pt-BR" baseline="-25000" dirty="0"/>
                  <a:t>2</a:t>
                </a:r>
                <a:r>
                  <a:rPr lang="pt-BR" dirty="0"/>
                  <a:t>, pixels com valores ≤ T. 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pt-BR" dirty="0"/>
                  <a:t>Calcular os valores de intensidade média m</a:t>
                </a:r>
                <a:r>
                  <a:rPr lang="pt-BR" baseline="-25000" dirty="0"/>
                  <a:t>1</a:t>
                </a:r>
                <a:r>
                  <a:rPr lang="pt-BR" dirty="0"/>
                  <a:t> e m</a:t>
                </a:r>
                <a:r>
                  <a:rPr lang="pt-BR" baseline="-25000" dirty="0"/>
                  <a:t>2</a:t>
                </a:r>
                <a:r>
                  <a:rPr lang="pt-BR" dirty="0"/>
                  <a:t> para os pixels em G</a:t>
                </a:r>
                <a:r>
                  <a:rPr lang="pt-BR" baseline="-25000" dirty="0"/>
                  <a:t>1</a:t>
                </a:r>
                <a:r>
                  <a:rPr lang="pt-BR" dirty="0"/>
                  <a:t> e G</a:t>
                </a:r>
                <a:r>
                  <a:rPr lang="pt-BR" baseline="-25000" dirty="0"/>
                  <a:t>2</a:t>
                </a:r>
                <a:r>
                  <a:rPr lang="pt-BR" dirty="0"/>
                  <a:t> , respectivamente. 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pt-BR" dirty="0"/>
                  <a:t>Calcular um novo valor de limiar: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𝑇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pt-BR" dirty="0"/>
                  <a:t>Repetir as etapas 2 a 4 até que a diferença entre os valores de T em iterações sucessivas seja menor que o parâmetro predefinido ∆T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33" t="-692" b="-4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899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global thresholding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2555776" y="540000"/>
            <a:ext cx="6588224" cy="4408014"/>
          </a:xfrm>
        </p:spPr>
        <p:txBody>
          <a:bodyPr>
            <a:normAutofit/>
          </a:bodyPr>
          <a:lstStyle/>
          <a:p>
            <a:endParaRPr lang="pt-BR" sz="1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7080732"/>
              </p:ext>
            </p:extLst>
          </p:nvPr>
        </p:nvGraphicFramePr>
        <p:xfrm>
          <a:off x="220667" y="904329"/>
          <a:ext cx="162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tângulo 10"/>
          <p:cNvSpPr/>
          <p:nvPr/>
        </p:nvSpPr>
        <p:spPr>
          <a:xfrm>
            <a:off x="220667" y="604280"/>
            <a:ext cx="729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err="1" smtClean="0"/>
              <a:t>Image</a:t>
            </a:r>
            <a:r>
              <a:rPr lang="pt-BR" sz="1400" dirty="0" smtClean="0"/>
              <a:t> 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pt-B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73564" y="2205316"/>
            <a:ext cx="13901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min(I) = 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∆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 = 0.001</a:t>
            </a:r>
            <a:endParaRPr lang="pt-BR" sz="1400" dirty="0"/>
          </a:p>
        </p:txBody>
      </p:sp>
      <p:sp>
        <p:nvSpPr>
          <p:cNvPr id="15" name="Triângulo isósceles 14"/>
          <p:cNvSpPr/>
          <p:nvPr/>
        </p:nvSpPr>
        <p:spPr>
          <a:xfrm rot="5400000" flipH="1">
            <a:off x="1827521" y="84853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Triângulo isósceles 15"/>
          <p:cNvSpPr/>
          <p:nvPr/>
        </p:nvSpPr>
        <p:spPr>
          <a:xfrm rot="10800000" flipH="1">
            <a:off x="148667" y="252984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166453"/>
              </p:ext>
            </p:extLst>
          </p:nvPr>
        </p:nvGraphicFramePr>
        <p:xfrm>
          <a:off x="220667" y="3003990"/>
          <a:ext cx="1944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45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global thresholding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2555776" y="540000"/>
            <a:ext cx="6588224" cy="4408014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min(I) = 0</a:t>
            </a:r>
          </a:p>
          <a:p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pt-BR" sz="1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[2, 3, 6, 5, 3, 1, 1, 1, 6, 7, 6, 3, 5, 7, 3]</a:t>
            </a:r>
          </a:p>
          <a:p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pt-BR" sz="1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[0]</a:t>
            </a:r>
          </a:p>
          <a:p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pt-BR" sz="1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(2 + 3 + 6 + 5 + 3 + 1 + 1 + 1 + 6 + 7 + 6 + 3 + 5 + 7 + 3) / 15 </a:t>
            </a:r>
            <a:b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= 59 / 15 = 3.9333</a:t>
            </a:r>
          </a:p>
          <a:p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pt-BR" sz="1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0 / 1 = 0</a:t>
            </a:r>
          </a:p>
          <a:p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(3.9333 + 0) / 2 = 1.9667</a:t>
            </a:r>
          </a:p>
          <a:p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|T</a:t>
            </a:r>
            <a:r>
              <a:rPr lang="pt-BR" sz="1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– T</a:t>
            </a:r>
            <a:r>
              <a:rPr lang="pt-BR" sz="1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| = |1.9667 – 0| = 1.9667 &gt; ∆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 Then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new iteration.</a:t>
            </a:r>
          </a:p>
          <a:p>
            <a:endParaRPr lang="pt-BR" sz="1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9610137"/>
              </p:ext>
            </p:extLst>
          </p:nvPr>
        </p:nvGraphicFramePr>
        <p:xfrm>
          <a:off x="220667" y="904329"/>
          <a:ext cx="162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tângulo 10"/>
          <p:cNvSpPr/>
          <p:nvPr/>
        </p:nvSpPr>
        <p:spPr>
          <a:xfrm>
            <a:off x="220667" y="604280"/>
            <a:ext cx="729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err="1" smtClean="0"/>
              <a:t>Image</a:t>
            </a:r>
            <a:r>
              <a:rPr lang="pt-BR" sz="1400" dirty="0" smtClean="0"/>
              <a:t> 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pt-B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73564" y="2205316"/>
            <a:ext cx="13901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min(I) = 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∆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 = 0.001</a:t>
            </a:r>
            <a:endParaRPr lang="pt-BR" sz="1400" dirty="0"/>
          </a:p>
        </p:txBody>
      </p:sp>
      <p:sp>
        <p:nvSpPr>
          <p:cNvPr id="15" name="Triângulo isósceles 14"/>
          <p:cNvSpPr/>
          <p:nvPr/>
        </p:nvSpPr>
        <p:spPr>
          <a:xfrm rot="5400000" flipH="1">
            <a:off x="1827521" y="84853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Triângulo isósceles 15"/>
          <p:cNvSpPr/>
          <p:nvPr/>
        </p:nvSpPr>
        <p:spPr>
          <a:xfrm rot="10800000" flipH="1">
            <a:off x="148667" y="252984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478164"/>
              </p:ext>
            </p:extLst>
          </p:nvPr>
        </p:nvGraphicFramePr>
        <p:xfrm>
          <a:off x="2555776" y="2643758"/>
          <a:ext cx="5832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Triângulo isósceles 24"/>
          <p:cNvSpPr/>
          <p:nvPr/>
        </p:nvSpPr>
        <p:spPr>
          <a:xfrm flipH="1">
            <a:off x="3818020" y="4393957"/>
            <a:ext cx="72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6" name="Triângulo isósceles 25"/>
          <p:cNvSpPr/>
          <p:nvPr/>
        </p:nvSpPr>
        <p:spPr>
          <a:xfrm flipH="1">
            <a:off x="5050231" y="4393957"/>
            <a:ext cx="72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3779912" y="4463008"/>
            <a:ext cx="148216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pt-B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2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pt-BR" sz="1200" dirty="0"/>
          </a:p>
        </p:txBody>
      </p:sp>
      <p:sp>
        <p:nvSpPr>
          <p:cNvPr id="28" name="Retângulo 27"/>
          <p:cNvSpPr/>
          <p:nvPr/>
        </p:nvSpPr>
        <p:spPr>
          <a:xfrm>
            <a:off x="5012493" y="4463006"/>
            <a:ext cx="147476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pt-B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2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pt-BR" sz="1200" dirty="0"/>
          </a:p>
        </p:txBody>
      </p:sp>
      <p:cxnSp>
        <p:nvCxnSpPr>
          <p:cNvPr id="29" name="Conector de seta reta 28"/>
          <p:cNvCxnSpPr/>
          <p:nvPr/>
        </p:nvCxnSpPr>
        <p:spPr>
          <a:xfrm flipV="1">
            <a:off x="3928128" y="4601506"/>
            <a:ext cx="1084365" cy="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/>
          <p:cNvSpPr/>
          <p:nvPr/>
        </p:nvSpPr>
        <p:spPr>
          <a:xfrm>
            <a:off x="4396202" y="4635692"/>
            <a:ext cx="148216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pt-B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∆</a:t>
            </a:r>
            <a:r>
              <a:rPr lang="pt-BR" sz="1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10586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global thresholding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2555776" y="540000"/>
            <a:ext cx="6588224" cy="4408014"/>
          </a:xfrm>
        </p:spPr>
        <p:txBody>
          <a:bodyPr>
            <a:normAutofit/>
          </a:bodyPr>
          <a:lstStyle/>
          <a:p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= 1.9667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[2, 3, 6, 5, 3, 6, 7, 6, 3, 5, 7, 3]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[1, 1, 1, 0]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(2 + 3 + 6 + 5 + 3 + 6 + 7 + 6 + 3 + 5 + 7 + 3) / 12 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= 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56 / 12 = 4.6667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(1 + 1 + 1 + 0) / 4 = 3 / 4 = 0.75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(4.6667 + 0.75) / 2 = 2.7084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|T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– T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| = |2.7084 – 1.9667| = 0.7417 &gt; ∆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Then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new iteration.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5127015"/>
              </p:ext>
            </p:extLst>
          </p:nvPr>
        </p:nvGraphicFramePr>
        <p:xfrm>
          <a:off x="220667" y="904329"/>
          <a:ext cx="162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tângulo 10"/>
          <p:cNvSpPr/>
          <p:nvPr/>
        </p:nvSpPr>
        <p:spPr>
          <a:xfrm>
            <a:off x="220667" y="604280"/>
            <a:ext cx="729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err="1" smtClean="0"/>
              <a:t>Image</a:t>
            </a:r>
            <a:r>
              <a:rPr lang="pt-BR" sz="1400" dirty="0" smtClean="0"/>
              <a:t> 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pt-B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73564" y="2205316"/>
            <a:ext cx="13901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min(I) = 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∆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 = 0.001</a:t>
            </a:r>
            <a:endParaRPr lang="pt-BR" sz="1400" dirty="0"/>
          </a:p>
        </p:txBody>
      </p:sp>
      <p:sp>
        <p:nvSpPr>
          <p:cNvPr id="15" name="Triângulo isósceles 14"/>
          <p:cNvSpPr/>
          <p:nvPr/>
        </p:nvSpPr>
        <p:spPr>
          <a:xfrm rot="5400000" flipH="1">
            <a:off x="1827521" y="84853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Triângulo isósceles 15"/>
          <p:cNvSpPr/>
          <p:nvPr/>
        </p:nvSpPr>
        <p:spPr>
          <a:xfrm rot="10800000" flipH="1">
            <a:off x="148667" y="252984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28" name="Tabe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971522"/>
              </p:ext>
            </p:extLst>
          </p:nvPr>
        </p:nvGraphicFramePr>
        <p:xfrm>
          <a:off x="2555776" y="2643758"/>
          <a:ext cx="5832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Triângulo isósceles 28"/>
          <p:cNvSpPr/>
          <p:nvPr/>
        </p:nvSpPr>
        <p:spPr>
          <a:xfrm flipH="1">
            <a:off x="3818020" y="4393957"/>
            <a:ext cx="72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Triângulo isósceles 29"/>
          <p:cNvSpPr/>
          <p:nvPr/>
        </p:nvSpPr>
        <p:spPr>
          <a:xfrm flipH="1">
            <a:off x="5050231" y="4393957"/>
            <a:ext cx="72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3779912" y="4463008"/>
            <a:ext cx="148216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pt-B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2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pt-BR" sz="1200" dirty="0"/>
          </a:p>
        </p:txBody>
      </p:sp>
      <p:sp>
        <p:nvSpPr>
          <p:cNvPr id="32" name="Retângulo 31"/>
          <p:cNvSpPr/>
          <p:nvPr/>
        </p:nvSpPr>
        <p:spPr>
          <a:xfrm>
            <a:off x="5012493" y="4463006"/>
            <a:ext cx="147476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pt-B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2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pt-BR" sz="1200" dirty="0"/>
          </a:p>
        </p:txBody>
      </p:sp>
      <p:cxnSp>
        <p:nvCxnSpPr>
          <p:cNvPr id="33" name="Conector de seta reta 32"/>
          <p:cNvCxnSpPr/>
          <p:nvPr/>
        </p:nvCxnSpPr>
        <p:spPr>
          <a:xfrm flipV="1">
            <a:off x="3928128" y="4601506"/>
            <a:ext cx="1084365" cy="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4396202" y="4635692"/>
            <a:ext cx="148216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pt-B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∆</a:t>
            </a:r>
            <a:r>
              <a:rPr lang="pt-BR" sz="1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pt-BR" sz="1200" dirty="0"/>
          </a:p>
        </p:txBody>
      </p:sp>
      <p:sp>
        <p:nvSpPr>
          <p:cNvPr id="35" name="Triângulo isósceles 34"/>
          <p:cNvSpPr/>
          <p:nvPr/>
        </p:nvSpPr>
        <p:spPr>
          <a:xfrm flipH="1">
            <a:off x="5501547" y="4393957"/>
            <a:ext cx="72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5462865" y="4463006"/>
            <a:ext cx="147476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pt-B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2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pt-BR" sz="1200" dirty="0"/>
          </a:p>
        </p:txBody>
      </p:sp>
      <p:sp>
        <p:nvSpPr>
          <p:cNvPr id="37" name="Retângulo 36"/>
          <p:cNvSpPr/>
          <p:nvPr/>
        </p:nvSpPr>
        <p:spPr>
          <a:xfrm>
            <a:off x="5237309" y="4635695"/>
            <a:ext cx="148216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pt-B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∆</a:t>
            </a:r>
            <a:r>
              <a:rPr lang="pt-BR" sz="12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pt-BR" sz="1200" dirty="0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159969" y="4601506"/>
            <a:ext cx="30289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65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38237</TotalTime>
  <Words>3795</Words>
  <Application>Microsoft Office PowerPoint</Application>
  <PresentationFormat>Apresentação na tela (16:9)</PresentationFormat>
  <Paragraphs>1313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Tema do Office</vt:lpstr>
      <vt:lpstr>Lecture 09 – Image segmentation II  Thresholding</vt:lpstr>
      <vt:lpstr>Agenda</vt:lpstr>
      <vt:lpstr>Thresholding</vt:lpstr>
      <vt:lpstr>Thresholding</vt:lpstr>
      <vt:lpstr>Basic global thresholding</vt:lpstr>
      <vt:lpstr>Basic global thresholding</vt:lpstr>
      <vt:lpstr>Basic global thresholding</vt:lpstr>
      <vt:lpstr>Basic global thresholding</vt:lpstr>
      <vt:lpstr>Basic global thresholding</vt:lpstr>
      <vt:lpstr>Basic global thresholding</vt:lpstr>
      <vt:lpstr>Basic global thresholding</vt:lpstr>
      <vt:lpstr>Basic global thresholding</vt:lpstr>
      <vt:lpstr>Otsu’s method</vt:lpstr>
      <vt:lpstr>Otsu’s method</vt:lpstr>
      <vt:lpstr>Otsu’s method</vt:lpstr>
      <vt:lpstr>Otsu’s method</vt:lpstr>
      <vt:lpstr>Otsu’s method</vt:lpstr>
      <vt:lpstr>Otsu’s method</vt:lpstr>
      <vt:lpstr>Otsu’s method</vt:lpstr>
      <vt:lpstr>Otsu’s method</vt:lpstr>
      <vt:lpstr>Otsu’s method</vt:lpstr>
      <vt:lpstr>Otsu’s method</vt:lpstr>
      <vt:lpstr>Otsu’s method</vt:lpstr>
      <vt:lpstr>Otsu’s method</vt:lpstr>
      <vt:lpstr>Otsu’s method</vt:lpstr>
      <vt:lpstr>Otsu’s method</vt:lpstr>
      <vt:lpstr>Otsu’s method</vt:lpstr>
      <vt:lpstr>Bibliography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</dc:creator>
  <cp:lastModifiedBy>.</cp:lastModifiedBy>
  <cp:revision>340</cp:revision>
  <dcterms:created xsi:type="dcterms:W3CDTF">2020-06-26T12:40:46Z</dcterms:created>
  <dcterms:modified xsi:type="dcterms:W3CDTF">2023-12-10T14:17:04Z</dcterms:modified>
</cp:coreProperties>
</file>