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87" r:id="rId2"/>
    <p:sldId id="302" r:id="rId3"/>
    <p:sldId id="306" r:id="rId4"/>
    <p:sldId id="305" r:id="rId5"/>
    <p:sldId id="307" r:id="rId6"/>
    <p:sldId id="308" r:id="rId7"/>
    <p:sldId id="330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35" r:id="rId17"/>
    <p:sldId id="319" r:id="rId18"/>
    <p:sldId id="338" r:id="rId19"/>
    <p:sldId id="318" r:id="rId20"/>
    <p:sldId id="317" r:id="rId21"/>
    <p:sldId id="320" r:id="rId22"/>
    <p:sldId id="334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8" r:id="rId31"/>
    <p:sldId id="329" r:id="rId32"/>
    <p:sldId id="332" r:id="rId33"/>
    <p:sldId id="333" r:id="rId34"/>
    <p:sldId id="336" r:id="rId35"/>
    <p:sldId id="303" r:id="rId36"/>
    <p:sldId id="331" r:id="rId37"/>
    <p:sldId id="337" r:id="rId38"/>
    <p:sldId id="304" r:id="rId3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FF"/>
    <a:srgbClr val="00FF00"/>
    <a:srgbClr val="FF00FF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3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cornell.edu/stories/2019/09/professors-perceptron-paved-way-ai-60-years-too-so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nkowitz.blogspot.com/2017/11/perceptron.html" TargetMode="External"/><Relationship Id="rId4" Type="http://schemas.openxmlformats.org/officeDocument/2006/relationships/hyperlink" Target="https://flickr.com/photos/127906254@N06/20897323365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620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8.png"/><Relationship Id="rId5" Type="http://schemas.openxmlformats.org/officeDocument/2006/relationships/image" Target="../media/image60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590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40.png"/><Relationship Id="rId7" Type="http://schemas.openxmlformats.org/officeDocument/2006/relationships/image" Target="../media/image631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4.png"/><Relationship Id="rId24" Type="http://schemas.openxmlformats.org/officeDocument/2006/relationships/image" Target="../media/image67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6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18" Type="http://schemas.openxmlformats.org/officeDocument/2006/relationships/image" Target="../media/image820.png"/><Relationship Id="rId3" Type="http://schemas.openxmlformats.org/officeDocument/2006/relationships/image" Target="../media/image670.png"/><Relationship Id="rId21" Type="http://schemas.openxmlformats.org/officeDocument/2006/relationships/image" Target="../media/image88.png"/><Relationship Id="rId7" Type="http://schemas.openxmlformats.org/officeDocument/2006/relationships/image" Target="../media/image710.png"/><Relationship Id="rId12" Type="http://schemas.openxmlformats.org/officeDocument/2006/relationships/image" Target="../media/image760.png"/><Relationship Id="rId17" Type="http://schemas.openxmlformats.org/officeDocument/2006/relationships/image" Target="../media/image810.png"/><Relationship Id="rId2" Type="http://schemas.openxmlformats.org/officeDocument/2006/relationships/image" Target="../media/image87.png"/><Relationship Id="rId16" Type="http://schemas.openxmlformats.org/officeDocument/2006/relationships/image" Target="../media/image800.png"/><Relationship Id="rId20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83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18" Type="http://schemas.openxmlformats.org/officeDocument/2006/relationships/image" Target="../media/image820.png"/><Relationship Id="rId3" Type="http://schemas.openxmlformats.org/officeDocument/2006/relationships/image" Target="../media/image670.png"/><Relationship Id="rId7" Type="http://schemas.openxmlformats.org/officeDocument/2006/relationships/image" Target="../media/image710.png"/><Relationship Id="rId12" Type="http://schemas.openxmlformats.org/officeDocument/2006/relationships/image" Target="../media/image760.png"/><Relationship Id="rId17" Type="http://schemas.openxmlformats.org/officeDocument/2006/relationships/image" Target="../media/image810.png"/><Relationship Id="rId2" Type="http://schemas.openxmlformats.org/officeDocument/2006/relationships/image" Target="../media/image89.png"/><Relationship Id="rId16" Type="http://schemas.openxmlformats.org/officeDocument/2006/relationships/image" Target="../media/image800.png"/><Relationship Id="rId20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83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21" Type="http://schemas.openxmlformats.org/officeDocument/2006/relationships/image" Target="../media/image423.png"/><Relationship Id="rId34" Type="http://schemas.openxmlformats.org/officeDocument/2006/relationships/image" Target="../media/image800.png"/><Relationship Id="rId25" Type="http://schemas.openxmlformats.org/officeDocument/2006/relationships/image" Target="../media/image690.png"/><Relationship Id="rId33" Type="http://schemas.openxmlformats.org/officeDocument/2006/relationships/image" Target="../media/image790.png"/><Relationship Id="rId38" Type="http://schemas.openxmlformats.org/officeDocument/2006/relationships/image" Target="../media/image840.png"/><Relationship Id="rId2" Type="http://schemas.openxmlformats.org/officeDocument/2006/relationships/image" Target="../media/image90.png"/><Relationship Id="rId29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80.png"/><Relationship Id="rId32" Type="http://schemas.openxmlformats.org/officeDocument/2006/relationships/image" Target="../media/image890.png"/><Relationship Id="rId37" Type="http://schemas.openxmlformats.org/officeDocument/2006/relationships/image" Target="../media/image830.png"/><Relationship Id="rId23" Type="http://schemas.openxmlformats.org/officeDocument/2006/relationships/image" Target="../media/image670.png"/><Relationship Id="rId28" Type="http://schemas.openxmlformats.org/officeDocument/2006/relationships/image" Target="../media/image880.png"/><Relationship Id="rId36" Type="http://schemas.openxmlformats.org/officeDocument/2006/relationships/image" Target="../media/image820.png"/><Relationship Id="rId31" Type="http://schemas.openxmlformats.org/officeDocument/2006/relationships/image" Target="../media/image760.png"/><Relationship Id="rId22" Type="http://schemas.openxmlformats.org/officeDocument/2006/relationships/image" Target="../media/image431.png"/><Relationship Id="rId27" Type="http://schemas.openxmlformats.org/officeDocument/2006/relationships/image" Target="../media/image710.png"/><Relationship Id="rId30" Type="http://schemas.openxmlformats.org/officeDocument/2006/relationships/image" Target="../media/image750.png"/><Relationship Id="rId35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91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0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107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0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08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25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sites.icmc.usp.br/moacir/p17sibgrapi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h0042519" TargetMode="External"/><Relationship Id="rId2" Type="http://schemas.openxmlformats.org/officeDocument/2006/relationships/hyperlink" Target="https://doi.org/10.1007/BF024782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506-022-09309-8" TargetMode="External"/><Relationship Id="rId4" Type="http://schemas.openxmlformats.org/officeDocument/2006/relationships/hyperlink" Target="https://doi.org/10.7551/mitpress/11301.001.000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history-of-a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emf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0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04 </a:t>
            </a:r>
            <a:r>
              <a:rPr lang="en-US" dirty="0" smtClean="0"/>
              <a:t>– Artificial </a:t>
            </a:r>
            <a:r>
              <a:rPr lang="en-US" smtClean="0"/>
              <a:t>neural networks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SIN 393 – Introduction to computer vision (2023)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866153" y="3723878"/>
            <a:ext cx="23290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</a:rPr>
              <a:t>fixed weights...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34" name="Conector de seta reta 33"/>
          <p:cNvCxnSpPr>
            <a:stCxn id="33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999158" y="4322125"/>
            <a:ext cx="31160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binary inputs...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36" name="Conector de seta reta 35"/>
          <p:cNvCxnSpPr>
            <a:stCxn id="35" idx="1"/>
            <a:endCxn id="14" idx="2"/>
          </p:cNvCxnSpPr>
          <p:nvPr/>
        </p:nvCxnSpPr>
        <p:spPr>
          <a:xfrm flipH="1" flipV="1">
            <a:off x="1187474" y="4047874"/>
            <a:ext cx="811684" cy="5028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697362" y="4158118"/>
            <a:ext cx="1041667" cy="5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Input layer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739028" y="4158119"/>
            <a:ext cx="1792203" cy="5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Synaptic weights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531231" y="4158119"/>
            <a:ext cx="2507882" cy="5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Neuron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AND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etângulo 21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OR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331640" y="621708"/>
            <a:ext cx="3075728" cy="4244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08" y="1131590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5973908" y="3902616"/>
            <a:ext cx="1478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i="1" dirty="0" smtClean="0"/>
              <a:t>Frank </a:t>
            </a:r>
            <a:r>
              <a:rPr lang="pt-BR" sz="1200" i="1" dirty="0" err="1" smtClean="0"/>
              <a:t>Rosenblatt</a:t>
            </a:r>
            <a:endParaRPr lang="pt-BR" sz="1200" i="1" dirty="0" smtClean="0"/>
          </a:p>
          <a:p>
            <a:pPr algn="r"/>
            <a:r>
              <a:rPr lang="pt-BR" sz="1200" i="1" dirty="0" smtClean="0"/>
              <a:t>(1928 – 1971)</a:t>
            </a:r>
          </a:p>
          <a:p>
            <a:pPr algn="r"/>
            <a:r>
              <a:rPr lang="pt-BR" sz="1200" i="1" dirty="0" err="1" smtClean="0"/>
              <a:t>Psycology</a:t>
            </a:r>
            <a:endParaRPr lang="pt-BR" sz="1200" i="1" dirty="0"/>
          </a:p>
        </p:txBody>
      </p:sp>
      <p:sp>
        <p:nvSpPr>
          <p:cNvPr id="3" name="Retângulo 2"/>
          <p:cNvSpPr/>
          <p:nvPr/>
        </p:nvSpPr>
        <p:spPr>
          <a:xfrm>
            <a:off x="4074241" y="4709428"/>
            <a:ext cx="5069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i="1" dirty="0">
                <a:hlinkClick r:id="rId4"/>
              </a:rPr>
              <a:t>https://</a:t>
            </a:r>
            <a:r>
              <a:rPr lang="pt-BR" sz="900" i="1" dirty="0" smtClean="0">
                <a:hlinkClick r:id="rId4"/>
              </a:rPr>
              <a:t>news.cornell.edu/stories/2019/09/professors-perceptron-paved-way-ai-60-years-too-soon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18544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r>
              <a:rPr lang="pt-BR" dirty="0"/>
              <a:t> Mark I </a:t>
            </a:r>
            <a:r>
              <a:rPr lang="pt-BR" dirty="0" err="1"/>
              <a:t>Perceptron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314864" y="1432378"/>
            <a:ext cx="8514272" cy="2608118"/>
            <a:chOff x="323528" y="1432378"/>
            <a:chExt cx="8514272" cy="2608118"/>
          </a:xfrm>
        </p:grpSpPr>
        <p:pic>
          <p:nvPicPr>
            <p:cNvPr id="4098" name="Picture 2" descr="Mark I Perceptron at the Smithsonian museum 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32378"/>
              <a:ext cx="4892130" cy="260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File:330-PSA-80-60 (USN 710739) (20897323365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432379"/>
              <a:ext cx="3329696" cy="260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tângulo 7"/>
          <p:cNvSpPr/>
          <p:nvPr/>
        </p:nvSpPr>
        <p:spPr>
          <a:xfrm>
            <a:off x="6200567" y="4569528"/>
            <a:ext cx="294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i="1" dirty="0"/>
              <a:t>National Museum of the U.S. </a:t>
            </a:r>
            <a:r>
              <a:rPr lang="en-US" sz="900" i="1" dirty="0" smtClean="0"/>
              <a:t>Navy</a:t>
            </a:r>
            <a:r>
              <a:rPr lang="en-US" sz="900" i="1" dirty="0"/>
              <a:t>. </a:t>
            </a:r>
            <a:r>
              <a:rPr lang="en-US" sz="900" i="1" dirty="0" err="1"/>
              <a:t>Domínio</a:t>
            </a:r>
            <a:r>
              <a:rPr lang="en-US" sz="900" i="1" dirty="0"/>
              <a:t> </a:t>
            </a:r>
            <a:r>
              <a:rPr lang="en-US" sz="900" i="1" dirty="0" err="1" smtClean="0"/>
              <a:t>público</a:t>
            </a:r>
            <a:r>
              <a:rPr lang="en-US" sz="900" i="1" dirty="0" smtClean="0"/>
              <a:t>.</a:t>
            </a:r>
          </a:p>
          <a:p>
            <a:pPr algn="r"/>
            <a:r>
              <a:rPr lang="pt-BR" sz="900" i="1" dirty="0">
                <a:hlinkClick r:id="rId4"/>
              </a:rPr>
              <a:t>https://</a:t>
            </a:r>
            <a:r>
              <a:rPr lang="pt-BR" sz="900" i="1" dirty="0" smtClean="0">
                <a:hlinkClick r:id="rId4"/>
              </a:rPr>
              <a:t>flickr.com/photos/127906254@N06/20897323365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  <p:sp>
        <p:nvSpPr>
          <p:cNvPr id="10" name="Retângulo 9"/>
          <p:cNvSpPr/>
          <p:nvPr/>
        </p:nvSpPr>
        <p:spPr>
          <a:xfrm>
            <a:off x="0" y="4723417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i="1" dirty="0">
                <a:hlinkClick r:id="rId5"/>
              </a:rPr>
              <a:t>https://</a:t>
            </a:r>
            <a:r>
              <a:rPr lang="pt-BR" sz="900" i="1" dirty="0" smtClean="0">
                <a:hlinkClick r:id="rId5"/>
              </a:rPr>
              <a:t>ronkowitz.blogspot.com/2017/11/perceptron.html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372978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866874" y="3282290"/>
                <a:ext cx="1981312" cy="78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>
                              <a:latin typeface="Cambria Math"/>
                            </a:rPr>
                            <m:t>𝑖</m:t>
                          </m:r>
                          <m:r>
                            <a:rPr lang="pt-BR" sz="16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600">
                              <a:latin typeface="Cambria Math"/>
                            </a:rPr>
                            <m:t>𝑛</m:t>
                          </m:r>
                          <m:r>
                            <a:rPr lang="pt-BR" sz="160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,0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74" y="3282290"/>
                <a:ext cx="1981312" cy="7842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6163364" y="1295557"/>
                <a:ext cx="2578462" cy="531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=</m:t>
                      </m:r>
                      <m:r>
                        <a:rPr lang="pt-BR" sz="160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pt-BR" sz="160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64" y="1295557"/>
                <a:ext cx="2578462" cy="531364"/>
              </a:xfrm>
              <a:prstGeom prst="rect">
                <a:avLst/>
              </a:prstGeom>
              <a:blipFill rotWithShape="1">
                <a:blip r:embed="rId23"/>
                <a:stretch>
                  <a:fillRect t="-170115" b="-254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6163364" y="3598263"/>
                <a:ext cx="13566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64" y="3598263"/>
                <a:ext cx="1356648" cy="338554"/>
              </a:xfrm>
              <a:prstGeom prst="rect">
                <a:avLst/>
              </a:prstGeom>
              <a:blipFill rotWithShape="1">
                <a:blip r:embed="rId24"/>
                <a:stretch>
                  <a:fillRect r="-6726" b="-1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1980607" y="4454672"/>
                <a:ext cx="4004430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  <m:r>
                          <a:rPr lang="pt-BR" sz="1600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𝜂</m:t>
                        </m:r>
                        <m:r>
                          <a:rPr lang="pt-BR" sz="1600">
                            <a:latin typeface="Cambria Math"/>
                          </a:rPr>
                          <m:t>∆</m:t>
                        </m:r>
                        <m:r>
                          <a:rPr lang="pt-BR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  <m:r>
                          <a:rPr lang="pt-BR" sz="1600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pt-B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0" smtClean="0">
                            <a:latin typeface="Cambria Math"/>
                          </a:rPr>
                          <m:t> </m:t>
                        </m:r>
                        <m:r>
                          <a:rPr lang="pt-BR" sz="1600">
                            <a:latin typeface="Cambria Math"/>
                          </a:rPr>
                          <m:t>∆</m:t>
                        </m:r>
                        <m:r>
                          <a:rPr lang="pt-BR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  <m:r>
                          <a:rPr lang="pt-BR" sz="160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07" y="4454672"/>
                <a:ext cx="4004430" cy="349326"/>
              </a:xfrm>
              <a:prstGeom prst="rect">
                <a:avLst/>
              </a:prstGeom>
              <a:blipFill rotWithShape="1">
                <a:blip r:embed="rId25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3242227" y="1512411"/>
                <a:ext cx="2314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6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60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60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pt-BR" sz="1600">
                              <a:latin typeface="Cambria Math"/>
                            </a:rPr>
                            <m:t>+</m:t>
                          </m:r>
                          <m:r>
                            <a:rPr lang="pt-BR" sz="1600">
                              <a:latin typeface="Cambria Math"/>
                            </a:rPr>
                            <m:t>𝜂</m:t>
                          </m:r>
                          <m:r>
                            <a:rPr lang="pt-BR" sz="160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160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27" y="1512411"/>
                <a:ext cx="2314480" cy="338554"/>
              </a:xfrm>
              <a:prstGeom prst="rect">
                <a:avLst/>
              </a:prstGeom>
              <a:blipFill rotWithShape="1">
                <a:blip r:embed="rId2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843808" y="3507854"/>
            <a:ext cx="327881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</a:t>
            </a:r>
            <a:r>
              <a:rPr lang="en-US" sz="2000" b="1" i="1" dirty="0" smtClean="0">
                <a:solidFill>
                  <a:srgbClr val="C00000"/>
                </a:solidFill>
              </a:rPr>
              <a:t>earnable weights and bias...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1943710" y="2903046"/>
            <a:ext cx="900098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biological neuron</a:t>
            </a:r>
          </a:p>
          <a:p>
            <a:r>
              <a:rPr lang="en-US" dirty="0" smtClean="0"/>
              <a:t>The McCulloch and Pitts neuron</a:t>
            </a:r>
          </a:p>
          <a:p>
            <a:r>
              <a:rPr lang="en-US" dirty="0" smtClean="0"/>
              <a:t>The Perceptron</a:t>
            </a:r>
          </a:p>
          <a:p>
            <a:r>
              <a:rPr lang="pt-BR" dirty="0" err="1"/>
              <a:t>Perceptron's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 smtClean="0"/>
              <a:t>algorithm</a:t>
            </a:r>
            <a:endParaRPr lang="pt-BR" dirty="0" smtClean="0"/>
          </a:p>
          <a:p>
            <a:r>
              <a:rPr lang="en-US" dirty="0"/>
              <a:t>Example: Single layer Perceptron </a:t>
            </a:r>
            <a:endParaRPr lang="en-US" dirty="0" smtClean="0"/>
          </a:p>
          <a:p>
            <a:r>
              <a:rPr lang="en-US" dirty="0"/>
              <a:t>History of neural networks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5400000"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1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7935520" y="1882511"/>
                <a:ext cx="595741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=1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520" y="1882511"/>
                <a:ext cx="595741" cy="338554"/>
              </a:xfrm>
              <a:prstGeom prst="rect">
                <a:avLst/>
              </a:prstGeom>
              <a:blipFill rotWithShape="1">
                <a:blip r:embed="rId23"/>
                <a:stretch>
                  <a:fillRect t="-5455" r="-4124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948264" y="3006102"/>
                <a:ext cx="595741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=0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006102"/>
                <a:ext cx="595741" cy="338554"/>
              </a:xfrm>
              <a:prstGeom prst="rect">
                <a:avLst/>
              </a:prstGeom>
              <a:blipFill rotWithShape="1">
                <a:blip r:embed="rId24"/>
                <a:stretch>
                  <a:fillRect t="-5357" r="-3061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1024986" y="3449951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6" y="3449951"/>
                <a:ext cx="2178204" cy="563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6458626" y="1014743"/>
                <a:ext cx="42851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26" y="1014743"/>
                <a:ext cx="42851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206973" y="2764346"/>
                <a:ext cx="433259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73" y="2764346"/>
                <a:ext cx="43325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5393298" y="1659596"/>
            <a:ext cx="2556000" cy="255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5135622" y="1401921"/>
            <a:ext cx="3071352" cy="3071351"/>
            <a:chOff x="5135622" y="1401921"/>
            <a:chExt cx="3071352" cy="3071351"/>
          </a:xfrm>
        </p:grpSpPr>
        <p:cxnSp>
          <p:nvCxnSpPr>
            <p:cNvPr id="46" name="Conector de seta reta 45"/>
            <p:cNvCxnSpPr/>
            <p:nvPr/>
          </p:nvCxnSpPr>
          <p:spPr>
            <a:xfrm flipV="1">
              <a:off x="6671298" y="1401921"/>
              <a:ext cx="0" cy="3071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 flipV="1">
              <a:off x="6671298" y="1401920"/>
              <a:ext cx="0" cy="3071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47"/>
          <p:cNvCxnSpPr/>
          <p:nvPr/>
        </p:nvCxnSpPr>
        <p:spPr>
          <a:xfrm flipH="1">
            <a:off x="6012161" y="1639092"/>
            <a:ext cx="2088231" cy="2804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de cantos arredondados 37"/>
              <p:cNvSpPr/>
              <p:nvPr/>
            </p:nvSpPr>
            <p:spPr>
              <a:xfrm>
                <a:off x="503768" y="1343394"/>
                <a:ext cx="586947" cy="1827077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de cantos arredondados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8" y="1343394"/>
                <a:ext cx="586947" cy="1827077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de cantos arredondados 38"/>
              <p:cNvSpPr/>
              <p:nvPr/>
            </p:nvSpPr>
            <p:spPr>
              <a:xfrm>
                <a:off x="1090714" y="1343394"/>
                <a:ext cx="1014357" cy="18270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tângulo de cantos arredondados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14" y="1343394"/>
                <a:ext cx="1014357" cy="1827077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de cantos arredondados 44"/>
              <p:cNvSpPr/>
              <p:nvPr/>
            </p:nvSpPr>
            <p:spPr>
              <a:xfrm>
                <a:off x="2105072" y="1343394"/>
                <a:ext cx="1397925" cy="1827077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tângulo de cantos arredondados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72" y="1343394"/>
                <a:ext cx="1397925" cy="1827077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de cantos arredondados 65"/>
          <p:cNvSpPr/>
          <p:nvPr/>
        </p:nvSpPr>
        <p:spPr>
          <a:xfrm>
            <a:off x="3502997" y="1343394"/>
            <a:ext cx="614938" cy="18270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sz="1200" b="1" dirty="0">
              <a:solidFill>
                <a:schemeClr val="tx1"/>
              </a:solidFill>
              <a:latin typeface="Cambria Math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22056" y="1647701"/>
            <a:ext cx="2984065" cy="1460651"/>
            <a:chOff x="418475" y="1117076"/>
            <a:chExt cx="2984065" cy="146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Elipse 49"/>
                <p:cNvSpPr/>
                <p:nvPr/>
              </p:nvSpPr>
              <p:spPr>
                <a:xfrm>
                  <a:off x="1779919" y="1644553"/>
                  <a:ext cx="405697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Elips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19" y="1644553"/>
                  <a:ext cx="405697" cy="405697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de seta reta 50"/>
            <p:cNvCxnSpPr/>
            <p:nvPr/>
          </p:nvCxnSpPr>
          <p:spPr>
            <a:xfrm>
              <a:off x="2996843" y="1847401"/>
              <a:ext cx="4056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418475" y="1117076"/>
                  <a:ext cx="324763" cy="2028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2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5" y="1117076"/>
                  <a:ext cx="324763" cy="20284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418475" y="2374878"/>
                  <a:ext cx="324763" cy="2028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5" y="2374878"/>
                  <a:ext cx="324763" cy="20284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de seta reta 55"/>
            <p:cNvCxnSpPr/>
            <p:nvPr/>
          </p:nvCxnSpPr>
          <p:spPr>
            <a:xfrm>
              <a:off x="2185616" y="1847401"/>
              <a:ext cx="405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>
              <a:off x="743238" y="1218501"/>
              <a:ext cx="1096094" cy="485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flipV="1">
              <a:off x="743238" y="1990837"/>
              <a:ext cx="1096094" cy="485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2190159" y="1590686"/>
                  <a:ext cx="3069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159" y="1590686"/>
                  <a:ext cx="30692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3042368" y="1597717"/>
                  <a:ext cx="21234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368" y="1597717"/>
                  <a:ext cx="21234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1046827" y="1137781"/>
                  <a:ext cx="488916" cy="2881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27" y="1137781"/>
                  <a:ext cx="488916" cy="28815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1048622" y="1869900"/>
                  <a:ext cx="485326" cy="2881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22" y="1869900"/>
                  <a:ext cx="485326" cy="28815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2591146" y="1644145"/>
                  <a:ext cx="405697" cy="4056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2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146" y="1644145"/>
                  <a:ext cx="405697" cy="40569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8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1792723" y="1117076"/>
                  <a:ext cx="405697" cy="2028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2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723" y="1117076"/>
                  <a:ext cx="405697" cy="20284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de seta reta 68"/>
            <p:cNvCxnSpPr>
              <a:stCxn id="68" idx="2"/>
            </p:cNvCxnSpPr>
            <p:nvPr/>
          </p:nvCxnSpPr>
          <p:spPr>
            <a:xfrm>
              <a:off x="1995572" y="1319925"/>
              <a:ext cx="0" cy="3246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1960466" y="1318890"/>
                  <a:ext cx="3705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66" y="1318890"/>
                  <a:ext cx="37055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100392" y="1365870"/>
                <a:ext cx="1015983" cy="620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=0.90</m:t>
                      </m:r>
                    </m:oMath>
                  </m:oMathPara>
                </a14:m>
                <a:endParaRPr lang="pt-BR" sz="11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i="1">
                          <a:latin typeface="Cambria Math"/>
                        </a:rPr>
                        <m:t>0.</m:t>
                      </m:r>
                      <m:r>
                        <a:rPr lang="pt-BR" sz="1100" b="0" i="1" smtClean="0">
                          <a:latin typeface="Cambria Math"/>
                        </a:rPr>
                        <m:t>7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𝑏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i="1">
                          <a:latin typeface="Cambria Math"/>
                        </a:rPr>
                        <m:t>0.</m:t>
                      </m:r>
                      <m:r>
                        <a:rPr lang="pt-BR" sz="1100" b="0" i="1" smtClean="0">
                          <a:latin typeface="Cambria Math"/>
                        </a:rPr>
                        <m:t>5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1365870"/>
                <a:ext cx="1015983" cy="6202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to 43"/>
          <p:cNvCxnSpPr/>
          <p:nvPr/>
        </p:nvCxnSpPr>
        <p:spPr>
          <a:xfrm flipH="1" flipV="1">
            <a:off x="5190161" y="2505075"/>
            <a:ext cx="2962276" cy="1457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203717" y="2211313"/>
                <a:ext cx="1015983" cy="620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=−0.60</m:t>
                      </m:r>
                    </m:oMath>
                  </m:oMathPara>
                </a14:m>
                <a:endParaRPr lang="pt-BR" sz="11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−1</m:t>
                      </m:r>
                      <m:r>
                        <a:rPr lang="pt-BR" sz="1100" i="1">
                          <a:latin typeface="Cambria Math"/>
                        </a:rPr>
                        <m:t>.</m:t>
                      </m:r>
                      <m:r>
                        <a:rPr lang="pt-BR" sz="1100" b="0" i="1" smtClean="0">
                          <a:latin typeface="Cambria Math"/>
                        </a:rPr>
                        <m:t>2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𝑏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i="1">
                          <a:latin typeface="Cambria Math"/>
                        </a:rPr>
                        <m:t>0.</m:t>
                      </m:r>
                      <m:r>
                        <a:rPr lang="pt-BR" sz="1100" b="0" i="1" smtClean="0">
                          <a:latin typeface="Cambria Math"/>
                        </a:rPr>
                        <m:t>6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17" y="2211313"/>
                <a:ext cx="1015983" cy="62029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52"/>
          <p:cNvCxnSpPr/>
          <p:nvPr/>
        </p:nvCxnSpPr>
        <p:spPr>
          <a:xfrm flipH="1" flipV="1">
            <a:off x="5213974" y="1782547"/>
            <a:ext cx="2914650" cy="1293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203717" y="1507976"/>
                <a:ext cx="1015983" cy="620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=−0.40</m:t>
                      </m:r>
                    </m:oMath>
                  </m:oMathPara>
                </a14:m>
                <a:endParaRPr lang="pt-BR" sz="11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−0</m:t>
                      </m:r>
                      <m:r>
                        <a:rPr lang="pt-BR" sz="1100" i="1">
                          <a:latin typeface="Cambria Math"/>
                        </a:rPr>
                        <m:t>.</m:t>
                      </m:r>
                      <m:r>
                        <a:rPr lang="pt-BR" sz="1100" b="0" i="1" smtClean="0">
                          <a:latin typeface="Cambria Math"/>
                        </a:rPr>
                        <m:t>9</m:t>
                      </m:r>
                      <m:r>
                        <a:rPr lang="pt-BR" sz="1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𝑏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0.90</m:t>
                      </m:r>
                    </m:oMath>
                  </m:oMathPara>
                </a14:m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17" y="1507976"/>
                <a:ext cx="1015983" cy="62029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Perceptron's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Perceptron's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For </a:t>
                </a:r>
                <a:r>
                  <a:rPr lang="pt-BR" i="1" dirty="0" smtClean="0"/>
                  <a:t>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from</a:t>
                </a:r>
                <a:r>
                  <a:rPr lang="pt-BR" dirty="0" smtClean="0"/>
                  <a:t> </a:t>
                </a:r>
                <a:r>
                  <a:rPr lang="pt-BR" i="1" dirty="0"/>
                  <a:t>1</a:t>
                </a:r>
                <a:r>
                  <a:rPr lang="pt-BR" dirty="0"/>
                  <a:t> </a:t>
                </a:r>
                <a:r>
                  <a:rPr lang="pt-BR" dirty="0" err="1" smtClean="0"/>
                  <a:t>to</a:t>
                </a:r>
                <a:r>
                  <a:rPr lang="pt-BR" dirty="0" smtClean="0"/>
                  <a:t> </a:t>
                </a:r>
                <a:r>
                  <a:rPr lang="pt-BR" i="1" dirty="0" err="1" smtClean="0"/>
                  <a:t>max_epochs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e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:r>
                  <a:rPr lang="pt-BR" dirty="0" smtClean="0"/>
                  <a:t>For </a:t>
                </a:r>
                <a:r>
                  <a:rPr lang="pt-BR" dirty="0" err="1" smtClean="0"/>
                  <a:t>each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x</a:t>
                </a:r>
                <a:r>
                  <a:rPr lang="pt-BR" dirty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</a:t>
                </a:r>
                <a:r>
                  <a:rPr lang="pt-BR" dirty="0" smtClean="0"/>
                  <a:t>in </a:t>
                </a:r>
                <a:r>
                  <a:rPr lang="pt-BR" dirty="0"/>
                  <a:t>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for</m:t>
                    </m:r>
                    <m:r>
                      <a:rPr lang="pt-BR" smtClean="0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for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e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pt-BR" i="1">
                                <a:latin typeface="Cambria Math"/>
                              </a:rPr>
                              <m:t>𝑝𝑜𝑐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  <m:r>
                          <a:rPr lang="pt-BR" i="1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e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:r>
                  <a:rPr lang="pt-BR" dirty="0" err="1" smtClean="0"/>
                  <a:t>If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dirty="0"/>
                  <a:t>, break the loop.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7" t="-1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sz="1200" dirty="0"/>
                  <a:t>training data</a:t>
                </a: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  <a:r>
                  <a:rPr lang="en-US" sz="1200" dirty="0">
                    <a:solidFill>
                      <a:schemeClr val="tx1"/>
                    </a:solidFill>
                  </a:rPr>
                  <a:t> : </a:t>
                </a:r>
                <a:r>
                  <a:rPr lang="en-US" sz="1200" dirty="0"/>
                  <a:t>training set labels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learning rate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i="1" dirty="0" err="1" smtClean="0">
                    <a:solidFill>
                      <a:schemeClr val="tx1"/>
                    </a:solidFill>
                  </a:rPr>
                  <a:t>max_epochs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/>
                  <a:t>Maximum number of epochs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i="1" dirty="0">
                    <a:solidFill>
                      <a:schemeClr val="tx1"/>
                    </a:solidFill>
                  </a:rPr>
                  <a:t>w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1200" dirty="0">
                    <a:solidFill>
                      <a:schemeClr val="tx1"/>
                    </a:solidFill>
                  </a:rPr>
                  <a:t> 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weights and </a:t>
                </a:r>
                <a:r>
                  <a:rPr lang="en-US" sz="1200" dirty="0">
                    <a:solidFill>
                      <a:schemeClr val="tx1"/>
                    </a:solidFill>
                  </a:rPr>
                  <a:t>bias –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randomly initialized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6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Perceptron's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Inner product :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𝑛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Activation function: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/>
                              </a:rPr>
                              <m:t>1,  </m:t>
                            </m:r>
                            <m:r>
                              <a:rPr lang="en-US">
                                <a:latin typeface="Cambria Math"/>
                              </a:rPr>
                              <m:t>𝑣</m:t>
                            </m:r>
                            <m:r>
                              <a:rPr lang="en-US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>
                                <a:latin typeface="Cambria Math"/>
                              </a:rPr>
                              <m:t>0,  </m:t>
                            </m:r>
                            <m:r>
                              <a:rPr lang="en-US">
                                <a:latin typeface="Cambria Math"/>
                              </a:rPr>
                              <m:t>𝑣</m:t>
                            </m:r>
                            <m:r>
                              <a:rPr lang="en-US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Error: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Value used to update the </a:t>
                </a:r>
                <a:r>
                  <a:rPr lang="en-US" dirty="0" smtClean="0"/>
                  <a:t>weights: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∆</m:t>
                        </m:r>
                        <m:r>
                          <a:rPr lang="en-US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</a:rPr>
                      <m:t>𝑓𝑜𝑟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=0, 1, …, </m:t>
                    </m:r>
                    <m:r>
                      <a:rPr lang="en-US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Weights update: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𝑡</m:t>
                            </m:r>
                            <m:r>
                              <a:rPr lang="en-US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>
                            <a:latin typeface="Cambria Math"/>
                          </a:rPr>
                          <m:t>𝜂</m:t>
                        </m:r>
                        <m:r>
                          <a:rPr lang="en-US">
                            <a:latin typeface="Cambria Math"/>
                          </a:rPr>
                          <m:t>∆</m:t>
                        </m:r>
                        <m:r>
                          <a:rPr lang="en-US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</a:rPr>
                      <m:t>𝑓𝑜𝑟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=0, 1, …, </m:t>
                    </m:r>
                    <m:r>
                      <a:rPr lang="en-US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Bias update: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𝑡</m:t>
                            </m:r>
                            <m:r>
                              <a:rPr lang="en-US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>
                            <a:latin typeface="Cambria Math"/>
                          </a:rPr>
                          <m:t>𝜂</m:t>
                        </m:r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Example</a:t>
            </a:r>
            <a:r>
              <a:rPr lang="pt-BR" dirty="0" smtClean="0"/>
              <a:t>: Single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 layer 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 smtClean="0"/>
                  <a:t>Epoch 0:</a:t>
                </a:r>
              </a:p>
              <a:p>
                <a:pPr lvl="1"/>
                <a:r>
                  <a:rPr lang="en-US" i="1" dirty="0" smtClean="0"/>
                  <a:t>Iteration </a:t>
                </a:r>
                <a:r>
                  <a:rPr lang="en-US" i="1" dirty="0"/>
                  <a:t>0: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𝐱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𝐰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𝐛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0.6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𝐱𝐰</m:t>
                    </m:r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</a:rPr>
                      <m:t>+0.6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=0.0+0.6=0.6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=1.0,     </m:t>
                    </m:r>
                    <m:r>
                      <a:rPr lang="en-US" b="0" i="1" smtClean="0">
                        <a:latin typeface="Cambria Math"/>
                      </a:rPr>
                      <m:t>𝑏𝑒𝑐𝑎𝑢𝑠𝑒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&gt;0</m:t>
                    </m:r>
                    <m:r>
                      <a:rPr lang="pt-BR" b="0" i="0" smtClean="0">
                        <a:latin typeface="Cambria Math"/>
                      </a:rPr>
                      <m:t>.0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𝑦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=0.0−1.0=−1.0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∆</m:t>
                    </m:r>
                    <m:r>
                      <a:rPr lang="en-US">
                        <a:latin typeface="Cambria Math"/>
                      </a:rPr>
                      <m:t>𝐰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𝐞𝐱</m:t>
                    </m:r>
                    <m:r>
                      <a:rPr lang="en-US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𝜂</m:t>
                    </m:r>
                    <m:r>
                      <a:rPr lang="en-US">
                        <a:latin typeface="Cambria Math"/>
                      </a:rPr>
                      <m:t>∆</m:t>
                    </m:r>
                    <m:r>
                      <a:rPr lang="en-US">
                        <a:latin typeface="Cambria Math"/>
                      </a:rPr>
                      <m:t>𝐰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=0.6+0.1×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=0.</m:t>
                    </m:r>
                  </m:oMath>
                </a14:m>
                <a:r>
                  <a:rPr lang="en-US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  <m:r>
                          <a:rPr lang="en-US">
                            <a:latin typeface="Cambria Math"/>
                          </a:rPr>
                          <m:t>𝑝𝑜𝑐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  <m:r>
                          <a:rPr lang="en-US">
                            <a:latin typeface="Cambria Math"/>
                          </a:rPr>
                          <m:t>𝑝𝑜𝑐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=1.0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Elipse 8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Conector de seta reta 22"/>
          <p:cNvCxnSpPr>
            <a:stCxn id="19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de cantos arredondados 29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0" name="Retângulo de cantos arredondado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36"/>
          <p:cNvCxnSpPr>
            <a:stCxn id="38" idx="2"/>
            <a:endCxn id="31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 layer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 smtClean="0"/>
                  <a:t>Epoch 0:</a:t>
                </a:r>
              </a:p>
              <a:p>
                <a:pPr lvl="1"/>
                <a:r>
                  <a:rPr lang="en-US" i="1" dirty="0"/>
                  <a:t>Iteration</a:t>
                </a:r>
                <a:r>
                  <a:rPr lang="pt-BR" i="1" dirty="0" smtClean="0"/>
                  <a:t> </a:t>
                </a:r>
                <a:r>
                  <a:rPr lang="pt-BR" i="1" dirty="0"/>
                  <a:t>1: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=0.2+0.5=0.7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 b="0" i="1" smtClean="0">
                        <a:latin typeface="Cambria Math"/>
                      </a:rPr>
                      <m:t>𝑏𝑒𝑐𝑎𝑢𝑠𝑒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e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8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de cantos arredondados 26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7" name="Retângulo de cantos arredondado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stCxn id="29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 angulado 33"/>
          <p:cNvCxnSpPr>
            <a:stCxn id="35" idx="2"/>
            <a:endCxn id="28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Single layer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 smtClean="0"/>
                  <a:t>Epoch 0:</a:t>
                </a:r>
              </a:p>
              <a:p>
                <a:pPr lvl="1"/>
                <a:r>
                  <a:rPr lang="en-US" i="1" dirty="0"/>
                  <a:t>Iteration </a:t>
                </a:r>
                <a:r>
                  <a:rPr lang="pt-BR" i="1" dirty="0" smtClean="0"/>
                  <a:t>2</a:t>
                </a:r>
                <a:r>
                  <a:rPr lang="pt-BR" i="1" dirty="0"/>
                  <a:t>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=0.1+0.4=0.5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</m:t>
                    </m:r>
                    <m:r>
                      <a:rPr lang="pt-BR" smtClean="0">
                        <a:latin typeface="Cambria Math"/>
                      </a:rPr>
                      <m:t>     </m:t>
                    </m:r>
                    <m:r>
                      <a:rPr lang="pt-BR" b="0" i="1" smtClean="0">
                        <a:latin typeface="Cambria Math"/>
                      </a:rPr>
                      <m:t>𝑏𝑒𝑐𝑎𝑢𝑠𝑒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=0.4+0.1×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biological</a:t>
            </a:r>
            <a:r>
              <a:rPr lang="pt-BR" dirty="0" smtClean="0"/>
              <a:t> </a:t>
            </a:r>
            <a:r>
              <a:rPr lang="pt-BR" dirty="0" err="1" smtClean="0"/>
              <a:t>neuron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Single layer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 smtClean="0"/>
                  <a:t>Epoch 0:</a:t>
                </a:r>
              </a:p>
              <a:p>
                <a:pPr lvl="1"/>
                <a:r>
                  <a:rPr lang="en-US" i="1" dirty="0"/>
                  <a:t>Iteration </a:t>
                </a:r>
                <a:r>
                  <a:rPr lang="pt-BR" i="1" dirty="0" smtClean="0"/>
                  <a:t>3</a:t>
                </a:r>
                <a:r>
                  <a:rPr lang="pt-BR" i="1" dirty="0"/>
                  <a:t>:</a:t>
                </a:r>
              </a:p>
              <a:p>
                <a:pPr lvl="1"/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=0.1+0.3=0.4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 b="0" i="1" smtClean="0">
                        <a:latin typeface="Cambria Math"/>
                      </a:rPr>
                      <m:t>𝑏𝑒𝑐𝑎𝑢𝑠𝑒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=1.0−1.0=0.0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=0.3+0.1×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  <m:r>
                          <a:rPr lang="pt-BR">
                            <a:latin typeface="Cambria Math"/>
                          </a:rPr>
                          <m:t>𝑝𝑜𝑐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Single layer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500" i="1" dirty="0" err="1" smtClean="0"/>
                  <a:t>End</a:t>
                </a:r>
                <a:r>
                  <a:rPr lang="pt-BR" sz="1500" i="1" dirty="0" smtClean="0"/>
                  <a:t> </a:t>
                </a:r>
                <a:r>
                  <a:rPr lang="pt-BR" sz="1500" i="1" dirty="0" err="1" smtClean="0"/>
                  <a:t>of</a:t>
                </a:r>
                <a:r>
                  <a:rPr lang="pt-BR" sz="1500" i="1" dirty="0" smtClean="0"/>
                  <a:t> </a:t>
                </a:r>
                <a:r>
                  <a:rPr lang="pt-BR" sz="1500" i="1" dirty="0" err="1" smtClean="0"/>
                  <a:t>Epoch</a:t>
                </a:r>
                <a:r>
                  <a:rPr lang="pt-BR" sz="1500" i="1" dirty="0" smtClean="0"/>
                  <a:t>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b="0" i="1" smtClean="0">
                            <a:latin typeface="Cambria Math"/>
                          </a:rPr>
                          <m:t>𝑒</m:t>
                        </m:r>
                        <m:r>
                          <a:rPr lang="pt-BR" sz="1500" i="1">
                            <a:latin typeface="Cambria Math"/>
                          </a:rPr>
                          <m:t>𝑝𝑜𝑐</m:t>
                        </m:r>
                        <m:r>
                          <a:rPr lang="pt-BR" sz="15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</m:t>
                            </m:r>
                            <m:r>
                              <a:rPr lang="pt-BR" sz="15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i="1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/>
              </a:p>
              <a:p>
                <a:pPr lvl="0"/>
                <a:r>
                  <a:rPr lang="en-US" sz="1500" i="1" dirty="0">
                    <a:solidFill>
                      <a:prstClr val="black"/>
                    </a:solidFill>
                  </a:rPr>
                  <a:t>Epoch </a:t>
                </a:r>
                <a:r>
                  <a:rPr lang="en-US" sz="1500" i="1" dirty="0" smtClean="0">
                    <a:solidFill>
                      <a:prstClr val="black"/>
                    </a:solidFill>
                  </a:rPr>
                  <a:t>1:</a:t>
                </a:r>
                <a:endParaRPr lang="en-US" sz="1500" i="1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sz="1500" i="1" dirty="0">
                    <a:solidFill>
                      <a:prstClr val="black"/>
                    </a:solidFill>
                  </a:rPr>
                  <a:t>Iteration</a:t>
                </a:r>
                <a:r>
                  <a:rPr lang="pt-BR" sz="1500" i="1" dirty="0" smtClean="0"/>
                  <a:t> 0:</a:t>
                </a:r>
              </a:p>
              <a:p>
                <a:pPr lvl="2"/>
                <a:r>
                  <a:rPr lang="en-US" sz="1500" i="1" dirty="0"/>
                  <a:t>Repeat until the </a:t>
                </a:r>
                <a:r>
                  <a:rPr lang="en-US" sz="1500" i="1" dirty="0" smtClean="0"/>
                  <a:t>limit of epochs is </a:t>
                </a:r>
                <a:r>
                  <a:rPr lang="en-US" sz="1500" i="1" dirty="0"/>
                  <a:t>reached </a:t>
                </a:r>
                <a:r>
                  <a:rPr lang="en-US" sz="1500" i="1" dirty="0" smtClean="0"/>
                  <a:t/>
                </a:r>
                <a:br>
                  <a:rPr lang="en-US" sz="1500" i="1" dirty="0" smtClean="0"/>
                </a:br>
                <a:r>
                  <a:rPr lang="en-US" sz="1500" i="1" dirty="0" smtClean="0"/>
                  <a:t>or </a:t>
                </a:r>
                <a:r>
                  <a:rPr lang="en-US" sz="1500" i="1" dirty="0"/>
                  <a:t>the epoch error falls below a pre-defined </a:t>
                </a:r>
                <a:r>
                  <a:rPr lang="en-US" sz="1500" i="1" dirty="0" smtClean="0"/>
                  <a:t/>
                </a:r>
                <a:br>
                  <a:rPr lang="en-US" sz="1500" i="1" dirty="0" smtClean="0"/>
                </a:br>
                <a:r>
                  <a:rPr lang="en-US" sz="1500" i="1" dirty="0" smtClean="0"/>
                  <a:t>threshold</a:t>
                </a:r>
                <a:r>
                  <a:rPr lang="en-US" sz="1500" i="1" dirty="0"/>
                  <a:t>...</a:t>
                </a:r>
                <a:endParaRPr lang="pt-BR" sz="1500" i="1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History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neural networks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5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neural networks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: An Introduction to Computational </a:t>
            </a:r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1969</a:t>
            </a:r>
            <a:endParaRPr lang="en-US" dirty="0"/>
          </a:p>
          <a:p>
            <a:pPr lvl="1"/>
            <a:r>
              <a:rPr lang="en-US" dirty="0"/>
              <a:t>Marvin Minsky, Seymour A. </a:t>
            </a:r>
            <a:r>
              <a:rPr lang="en-US" dirty="0" err="1"/>
              <a:t>Papert</a:t>
            </a:r>
            <a:endParaRPr lang="en-US" dirty="0"/>
          </a:p>
          <a:p>
            <a:r>
              <a:rPr lang="en-US" dirty="0"/>
              <a:t>Criticizes the limitations of Perceptron</a:t>
            </a:r>
            <a:endParaRPr lang="pt-BR" dirty="0" smtClean="0"/>
          </a:p>
          <a:p>
            <a:pPr lvl="1"/>
            <a:r>
              <a:rPr lang="en-US" dirty="0"/>
              <a:t>Inability to handle non-linear problems</a:t>
            </a:r>
            <a:endParaRPr lang="pt-BR" dirty="0" smtClean="0"/>
          </a:p>
          <a:p>
            <a:pPr lvl="2"/>
            <a:r>
              <a:rPr lang="pt-BR" dirty="0" smtClean="0"/>
              <a:t>XOR</a:t>
            </a:r>
          </a:p>
          <a:p>
            <a:pPr lvl="1"/>
            <a:r>
              <a:rPr lang="en-US" dirty="0"/>
              <a:t>Strong influence on AI's 1st </a:t>
            </a:r>
            <a:r>
              <a:rPr lang="en-US" dirty="0" smtClean="0"/>
              <a:t>winter </a:t>
            </a:r>
            <a:r>
              <a:rPr lang="pt-BR" dirty="0" smtClean="0"/>
              <a:t>(~1974 - ~1980)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3074" name="Picture 2" descr="https://m.media-amazon.com/images/I/51-Rg3IuYrL._SL1481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32210"/>
            <a:ext cx="2675223" cy="396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78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neural networks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5122" name="Picture 2" descr="F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7" y="1087823"/>
            <a:ext cx="622364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187624" y="4686438"/>
            <a:ext cx="7956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dirty="0" err="1"/>
              <a:t>Francesconi</a:t>
            </a:r>
            <a:r>
              <a:rPr lang="en-US" sz="1000" i="1" dirty="0"/>
              <a:t>, E. The winter, the summer and the summer dream of artificial intelligence in law. </a:t>
            </a:r>
            <a:r>
              <a:rPr lang="en-US" sz="1000" i="1" dirty="0" err="1"/>
              <a:t>Artif</a:t>
            </a:r>
            <a:r>
              <a:rPr lang="en-US" sz="1000" i="1" dirty="0"/>
              <a:t> </a:t>
            </a:r>
            <a:r>
              <a:rPr lang="en-US" sz="1000" i="1" dirty="0" err="1"/>
              <a:t>Intell</a:t>
            </a:r>
            <a:r>
              <a:rPr lang="en-US" sz="1000" i="1" dirty="0"/>
              <a:t> Law </a:t>
            </a:r>
            <a:r>
              <a:rPr lang="en-US" sz="1000" b="1" i="1" dirty="0"/>
              <a:t>30</a:t>
            </a:r>
            <a:r>
              <a:rPr lang="en-US" sz="1000" i="1" dirty="0"/>
              <a:t>, 147–161 (2022)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77306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Gonzalez, R.C.; Woods, R.E. </a:t>
            </a:r>
            <a:r>
              <a:rPr lang="pt-BR" b="1" dirty="0"/>
              <a:t>Digital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b="1" dirty="0"/>
              <a:t>.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Pearson</a:t>
            </a:r>
            <a:r>
              <a:rPr lang="pt-BR" dirty="0"/>
              <a:t>. </a:t>
            </a:r>
            <a:r>
              <a:rPr lang="pt-BR" dirty="0" smtClean="0"/>
              <a:t>3rd </a:t>
            </a:r>
            <a:r>
              <a:rPr lang="pt-BR" dirty="0" err="1" smtClean="0"/>
              <a:t>edition</a:t>
            </a:r>
            <a:r>
              <a:rPr lang="pt-BR" dirty="0" smtClean="0"/>
              <a:t>. 2007.</a:t>
            </a:r>
            <a:endParaRPr lang="pt-BR" dirty="0"/>
          </a:p>
          <a:p>
            <a:r>
              <a:rPr lang="en-US" dirty="0" err="1"/>
              <a:t>Ponti</a:t>
            </a:r>
            <a:r>
              <a:rPr lang="en-US" dirty="0"/>
              <a:t> et al. </a:t>
            </a:r>
            <a:r>
              <a:rPr lang="en-US" b="1" dirty="0"/>
              <a:t>Everything You Wanted to Know about Deep Learning for Computer Vision but Were Afraid to Ask</a:t>
            </a:r>
            <a:r>
              <a:rPr lang="en-US" dirty="0"/>
              <a:t>. </a:t>
            </a:r>
            <a:r>
              <a:rPr lang="en-US" dirty="0" err="1"/>
              <a:t>Sibgrapi</a:t>
            </a:r>
            <a:r>
              <a:rPr lang="en-US" dirty="0"/>
              <a:t> 2017.</a:t>
            </a:r>
          </a:p>
          <a:p>
            <a:pPr lvl="1"/>
            <a:r>
              <a:rPr lang="en-US" dirty="0">
                <a:hlinkClick r:id="rId2"/>
              </a:rPr>
              <a:t>https://sites.icmc.usp.br/moacir/p17sibgrapi-tutorial/</a:t>
            </a:r>
            <a:r>
              <a:rPr lang="en-US" dirty="0"/>
              <a:t> </a:t>
            </a:r>
          </a:p>
          <a:p>
            <a:r>
              <a:rPr lang="en-US" dirty="0" err="1" smtClean="0"/>
              <a:t>Görner</a:t>
            </a:r>
            <a:r>
              <a:rPr lang="en-US" dirty="0" smtClean="0"/>
              <a:t>, M. </a:t>
            </a:r>
            <a:r>
              <a:rPr lang="en-US" b="1" dirty="0" smtClean="0"/>
              <a:t>Learn </a:t>
            </a:r>
            <a:r>
              <a:rPr lang="en-US" b="1" dirty="0" err="1"/>
              <a:t>TensorFlow</a:t>
            </a:r>
            <a:r>
              <a:rPr lang="en-US" b="1" dirty="0"/>
              <a:t> and deep learning, without a Ph.D.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e </a:t>
            </a:r>
            <a:r>
              <a:rPr lang="en-US" dirty="0" err="1"/>
              <a:t>Courville</a:t>
            </a:r>
            <a:r>
              <a:rPr lang="en-US" dirty="0"/>
              <a:t>. </a:t>
            </a:r>
            <a:r>
              <a:rPr lang="en-US" b="1" dirty="0"/>
              <a:t>Deep Learning</a:t>
            </a:r>
            <a:r>
              <a:rPr lang="en-US" dirty="0"/>
              <a:t>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400050"/>
            <a:r>
              <a:rPr lang="en-US" dirty="0"/>
              <a:t>McCulloch, W.S., Pitts, W. </a:t>
            </a:r>
            <a:r>
              <a:rPr lang="en-US" b="1" dirty="0"/>
              <a:t>A logical calculus of the ideas immanent in nervous </a:t>
            </a:r>
            <a:r>
              <a:rPr lang="en-US" b="1" dirty="0" smtClean="0"/>
              <a:t>activity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Bulletin of Mathematical Biophysics 5, 115–133 (1943).</a:t>
            </a:r>
          </a:p>
          <a:p>
            <a:pPr lvl="1"/>
            <a:r>
              <a:rPr lang="en-US" dirty="0">
                <a:hlinkClick r:id="rId2"/>
              </a:rPr>
              <a:t>https://doi.org/10.1007/BF02478259</a:t>
            </a:r>
            <a:r>
              <a:rPr lang="en-US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Rosenblatt, </a:t>
            </a:r>
            <a:r>
              <a:rPr lang="en-US" dirty="0" smtClean="0"/>
              <a:t>F. </a:t>
            </a:r>
            <a:r>
              <a:rPr lang="en-US" b="1" dirty="0"/>
              <a:t>The perceptron: A probabilistic model for information storage and organization in the brain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Psychological Review, 65(6), 386–408 (1958). </a:t>
            </a:r>
          </a:p>
          <a:p>
            <a:pPr lvl="1"/>
            <a:r>
              <a:rPr lang="en-US" dirty="0">
                <a:hlinkClick r:id="rId3"/>
              </a:rPr>
              <a:t>https://doi.org/10.1037/h0042519</a:t>
            </a:r>
            <a:r>
              <a:rPr lang="en-US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Minsky, M.; </a:t>
            </a:r>
            <a:r>
              <a:rPr lang="en-US" dirty="0" err="1" smtClean="0"/>
              <a:t>Papert</a:t>
            </a:r>
            <a:r>
              <a:rPr lang="en-US" dirty="0" smtClean="0"/>
              <a:t>, S. A. </a:t>
            </a:r>
            <a:r>
              <a:rPr lang="en-US" b="1" dirty="0" err="1" smtClean="0"/>
              <a:t>Perceptrons</a:t>
            </a:r>
            <a:r>
              <a:rPr lang="en-US" b="1" dirty="0"/>
              <a:t>: An Introduction to Computational </a:t>
            </a:r>
            <a:r>
              <a:rPr lang="en-US" b="1" dirty="0" smtClean="0"/>
              <a:t>Geometry.</a:t>
            </a:r>
            <a:endParaRPr lang="en-US" b="1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MIT </a:t>
            </a:r>
            <a:r>
              <a:rPr lang="en-US" dirty="0" smtClean="0"/>
              <a:t>Press, 2017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doi.org/10.7551/mitpress/11301.001.0001</a:t>
            </a:r>
            <a:endParaRPr lang="en-US" dirty="0" smtClean="0"/>
          </a:p>
          <a:p>
            <a:r>
              <a:rPr lang="en-US" dirty="0" err="1"/>
              <a:t>Francesconi</a:t>
            </a:r>
            <a:r>
              <a:rPr lang="en-US" dirty="0"/>
              <a:t>, E. </a:t>
            </a:r>
            <a:r>
              <a:rPr lang="en-US" b="1" dirty="0"/>
              <a:t>The winter, the summer and the summer dream of artificial intelligence in law. </a:t>
            </a:r>
            <a:endParaRPr lang="en-US" b="1" dirty="0" smtClean="0"/>
          </a:p>
          <a:p>
            <a:pPr lvl="1"/>
            <a:r>
              <a:rPr lang="en-US" dirty="0" err="1" smtClean="0"/>
              <a:t>Artif</a:t>
            </a:r>
            <a:r>
              <a:rPr lang="en-US" dirty="0" smtClean="0"/>
              <a:t> </a:t>
            </a:r>
            <a:r>
              <a:rPr lang="en-US" dirty="0" err="1"/>
              <a:t>Intell</a:t>
            </a:r>
            <a:r>
              <a:rPr lang="en-US" dirty="0"/>
              <a:t> Law 30, 147–161 (2022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link.springer.com/article/10.1007/s10506-022-09309-8</a:t>
            </a:r>
            <a:r>
              <a:rPr lang="en-US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1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Strickland, E. </a:t>
            </a:r>
            <a:r>
              <a:rPr lang="en-US" b="1" cap="all" dirty="0"/>
              <a:t>THE TURBULENT PAST AND UNCERTAIN FUTURE OF ARTIFICIAL INTELLIGENCE. </a:t>
            </a:r>
            <a:r>
              <a:rPr lang="en-US" b="1" dirty="0"/>
              <a:t>Is there a way out of AI's boom-and-bust cycle?</a:t>
            </a:r>
          </a:p>
          <a:p>
            <a:pPr lvl="1"/>
            <a:r>
              <a:rPr lang="en-US" dirty="0"/>
              <a:t>IEEE Spectrum, 2021 </a:t>
            </a:r>
          </a:p>
          <a:p>
            <a:pPr lvl="1"/>
            <a:r>
              <a:rPr lang="en-US" dirty="0">
                <a:hlinkClick r:id="rId2"/>
              </a:rPr>
              <a:t>https://spectrum.ieee.org/history-of-ai</a:t>
            </a:r>
            <a:r>
              <a:rPr lang="en-US" dirty="0"/>
              <a:t>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33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biological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6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-1" y="4718011"/>
            <a:ext cx="3971775" cy="226591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pt-BR" sz="1000" i="1" dirty="0"/>
              <a:t>Jennifer </a:t>
            </a:r>
            <a:r>
              <a:rPr lang="pt-BR" sz="1000" i="1" dirty="0" err="1" smtClean="0"/>
              <a:t>Walinga</a:t>
            </a:r>
            <a:r>
              <a:rPr lang="pt-BR" sz="1000" i="1" dirty="0" smtClean="0"/>
              <a:t>. </a:t>
            </a:r>
            <a:r>
              <a:rPr lang="en-US" sz="1000" i="1" dirty="0" smtClean="0"/>
              <a:t>“</a:t>
            </a:r>
            <a:r>
              <a:rPr lang="en-US" sz="1000" i="1" dirty="0"/>
              <a:t> Diagram of basic neuron and </a:t>
            </a:r>
            <a:r>
              <a:rPr lang="en-US" sz="1000" i="1" dirty="0" smtClean="0"/>
              <a:t>components”.</a:t>
            </a:r>
            <a:r>
              <a:rPr lang="pt-BR" sz="1000" i="1" dirty="0" smtClean="0"/>
              <a:t> </a:t>
            </a:r>
            <a:r>
              <a:rPr lang="pt-BR" sz="1000" b="1" i="1" dirty="0" smtClean="0"/>
              <a:t>BY-SA 4.0</a:t>
            </a:r>
            <a:r>
              <a:rPr lang="pt-BR" sz="1000" i="1" dirty="0" smtClean="0"/>
              <a:t>.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281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McCulloch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Pitts</a:t>
            </a:r>
            <a:r>
              <a:rPr lang="pt-BR" dirty="0"/>
              <a:t> </a:t>
            </a:r>
            <a:r>
              <a:rPr lang="pt-BR" dirty="0" err="1"/>
              <a:t>neuron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646215" y="589434"/>
            <a:ext cx="8318273" cy="4320480"/>
            <a:chOff x="923972" y="589434"/>
            <a:chExt cx="8318273" cy="4320480"/>
          </a:xfrm>
        </p:grpSpPr>
        <p:pic>
          <p:nvPicPr>
            <p:cNvPr id="6" name="Picture 2" descr="https://cdn-images-1.medium.com/max/800/1*kwEAIIMOQXMFQNj18sLDWg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538" y="2859782"/>
              <a:ext cx="2277971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-images-1.medium.com/max/800/1*niQ2zeoE2beFlfnp7Wshxg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6" t="7914" r="6959" b="48398"/>
            <a:stretch/>
          </p:blipFill>
          <p:spPr bwMode="auto">
            <a:xfrm>
              <a:off x="4916538" y="692299"/>
              <a:ext cx="2277971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7187791" y="1610400"/>
              <a:ext cx="20544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/>
                <a:t>Walter Pitts</a:t>
              </a:r>
            </a:p>
            <a:p>
              <a:r>
                <a:rPr lang="en-US" sz="1400" i="1" dirty="0" smtClean="0"/>
                <a:t>(1923 – 1969)</a:t>
              </a:r>
            </a:p>
            <a:p>
              <a:r>
                <a:rPr lang="en-US" sz="1400" i="1" dirty="0" smtClean="0"/>
                <a:t>Logic and computational neuroscience</a:t>
              </a:r>
              <a:endParaRPr lang="en-US" sz="1400" i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187791" y="3993326"/>
              <a:ext cx="156067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i="1" dirty="0"/>
                <a:t>Warren </a:t>
              </a:r>
              <a:r>
                <a:rPr lang="pt-BR" sz="1400" b="1" i="1" dirty="0" err="1" smtClean="0"/>
                <a:t>McCulloch</a:t>
              </a:r>
              <a:endParaRPr lang="pt-BR" sz="1400" b="1" i="1" dirty="0" smtClean="0"/>
            </a:p>
            <a:p>
              <a:r>
                <a:rPr lang="pt-BR" sz="1400" i="1" dirty="0" smtClean="0"/>
                <a:t>(1898 – 1969)</a:t>
              </a:r>
            </a:p>
            <a:p>
              <a:r>
                <a:rPr lang="pt-BR" sz="1400" i="1" dirty="0" err="1"/>
                <a:t>Neurophysiology</a:t>
              </a:r>
              <a:endParaRPr lang="pt-BR" sz="1400" i="1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24" t="16127" r="33524" b="7980"/>
            <a:stretch/>
          </p:blipFill>
          <p:spPr bwMode="auto">
            <a:xfrm>
              <a:off x="923972" y="589434"/>
              <a:ext cx="3430321" cy="4320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37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0"/>
          <a:stretch/>
        </p:blipFill>
        <p:spPr bwMode="auto">
          <a:xfrm>
            <a:off x="2934466" y="2903789"/>
            <a:ext cx="3365726" cy="202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McCulloch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Pitts</a:t>
            </a:r>
            <a:r>
              <a:rPr lang="pt-BR" dirty="0"/>
              <a:t> </a:t>
            </a:r>
            <a:r>
              <a:rPr lang="pt-BR" dirty="0" err="1"/>
              <a:t>neuron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3292557" y="3691377"/>
                <a:ext cx="2205540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𝑖</m:t>
                          </m:r>
                          <m:r>
                            <a:rPr lang="pt-BR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𝑛</m:t>
                          </m:r>
                          <m:r>
                            <a:rPr lang="pt-BR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,0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557" y="3691377"/>
                <a:ext cx="2205540" cy="87075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6039113" y="3834071"/>
                <a:ext cx="2933431" cy="586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=</m:t>
                      </m:r>
                      <m:r>
                        <a:rPr lang="pt-BR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pt-BR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13" y="3834071"/>
                <a:ext cx="2933431" cy="58618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 and Pitts neuron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4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35" name="Elipse 34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36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NEURON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>
            <a:stCxn id="37" idx="1"/>
            <a:endCxn id="35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42448</TotalTime>
  <Words>4224</Words>
  <Application>Microsoft Office PowerPoint</Application>
  <PresentationFormat>Apresentação na tela (16:9)</PresentationFormat>
  <Paragraphs>728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Lecture 04 – Artificial neural networks</vt:lpstr>
      <vt:lpstr>Agenda</vt:lpstr>
      <vt:lpstr>The biological neuron</vt:lpstr>
      <vt:lpstr>The biological neuron</vt:lpstr>
      <vt:lpstr>The McCulloch and Pitts neuron</vt:lpstr>
      <vt:lpstr>The McCulloch and Pitts neuron</vt:lpstr>
      <vt:lpstr>The McCulloch and Pitts neuron</vt:lpstr>
      <vt:lpstr>The McCulloch and Pitts neuron</vt:lpstr>
      <vt:lpstr>The McCulloch and Pitts neuron</vt:lpstr>
      <vt:lpstr>The McCulloch and Pitts neuron</vt:lpstr>
      <vt:lpstr>The McCulloch and Pitts neuron</vt:lpstr>
      <vt:lpstr>The McCulloch and Pitts neuron</vt:lpstr>
      <vt:lpstr>The McCulloch and Pitts neuron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Perceptron's learning algorithm</vt:lpstr>
      <vt:lpstr>Perceptron's learning algorithm</vt:lpstr>
      <vt:lpstr>Perceptron's learning algorithm</vt:lpstr>
      <vt:lpstr>Example: Single layer Perceptron</vt:lpstr>
      <vt:lpstr>Example: Single layer Perceptron</vt:lpstr>
      <vt:lpstr>Example: Single layer Perceptron</vt:lpstr>
      <vt:lpstr>Example: Single layer Perceptron</vt:lpstr>
      <vt:lpstr>Example: Single layer Perceptron</vt:lpstr>
      <vt:lpstr>Example: Single layer Perceptron</vt:lpstr>
      <vt:lpstr>History of neural networks</vt:lpstr>
      <vt:lpstr>History of neural networks</vt:lpstr>
      <vt:lpstr>History of neural networks</vt:lpstr>
      <vt:lpstr>Bibliography</vt:lpstr>
      <vt:lpstr>Bibliography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335</cp:revision>
  <dcterms:created xsi:type="dcterms:W3CDTF">2020-06-26T12:40:46Z</dcterms:created>
  <dcterms:modified xsi:type="dcterms:W3CDTF">2023-10-20T12:06:27Z</dcterms:modified>
</cp:coreProperties>
</file>