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87" r:id="rId2"/>
    <p:sldId id="302" r:id="rId3"/>
    <p:sldId id="306" r:id="rId4"/>
    <p:sldId id="305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9" r:id="rId16"/>
    <p:sldId id="318" r:id="rId17"/>
    <p:sldId id="317" r:id="rId18"/>
    <p:sldId id="320" r:id="rId19"/>
    <p:sldId id="321" r:id="rId20"/>
    <p:sldId id="322" r:id="rId21"/>
    <p:sldId id="323" r:id="rId22"/>
    <p:sldId id="325" r:id="rId23"/>
    <p:sldId id="324" r:id="rId24"/>
    <p:sldId id="326" r:id="rId25"/>
    <p:sldId id="327" r:id="rId26"/>
    <p:sldId id="328" r:id="rId27"/>
    <p:sldId id="329" r:id="rId28"/>
    <p:sldId id="303" r:id="rId29"/>
    <p:sldId id="304" r:id="rId30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  <a:srgbClr val="FF0000"/>
    <a:srgbClr val="00FFFF"/>
    <a:srgbClr val="00FF00"/>
    <a:srgbClr val="FF00FF"/>
    <a:srgbClr val="006600"/>
    <a:srgbClr val="C3A63B"/>
    <a:srgbClr val="791D1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-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7373C-F4F0-4CFB-B120-261A675FF89F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2CB84-7A95-4510-9514-5DFC6281C5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11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02519"/>
          </a:xfrm>
        </p:spPr>
        <p:txBody>
          <a:bodyPr anchor="t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2914650"/>
            <a:ext cx="9144000" cy="1314450"/>
          </a:xfrm>
          <a:noFill/>
          <a:ln>
            <a:noFill/>
          </a:ln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 Prof. João F. Mari – joaofmari.github.io – SIN393 (2022-2)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3780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SIN393 (2022-2)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768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SIN393 (2022-2)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296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0" y="4951526"/>
            <a:ext cx="6300192" cy="191974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 Prof. João F. Mari – joaofmari.github.io – SIN393 (2022-2)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2765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910" y="3308808"/>
            <a:ext cx="9144000" cy="1008668"/>
          </a:xfrm>
          <a:prstGeom prst="rect">
            <a:avLst/>
          </a:prstGeom>
          <a:solidFill>
            <a:srgbClr val="791D1F"/>
          </a:solidFill>
          <a:ln w="12700"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305176"/>
            <a:ext cx="9143999" cy="1021556"/>
          </a:xfrm>
        </p:spPr>
        <p:txBody>
          <a:bodyPr anchor="t"/>
          <a:lstStyle>
            <a:lvl1pPr algn="l">
              <a:defRPr sz="3200" b="1" cap="all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2180035"/>
            <a:ext cx="9143999" cy="112514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SIN393 (2022-2)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520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0" y="555526"/>
            <a:ext cx="4572000" cy="43924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0" y="555526"/>
            <a:ext cx="4572000" cy="43924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SIN393 (2022-2)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689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55526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555526"/>
            <a:ext cx="4496370" cy="479822"/>
          </a:xfrm>
          <a:ln>
            <a:solidFill>
              <a:schemeClr val="tx1"/>
            </a:solidFill>
          </a:ln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0" y="1059582"/>
            <a:ext cx="4497388" cy="3888432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99992" y="555526"/>
            <a:ext cx="464400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499992" y="1059582"/>
            <a:ext cx="4644008" cy="38884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 Prof. João F. Mari – joaofmari.github.io – SIN393 (2022-2)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166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SIN393 (2022-2)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806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SIN393 (2022-2)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645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SIN393 (2022-2)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575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SIN393 (2022-2)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137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144000" cy="180000"/>
          </a:xfrm>
          <a:prstGeom prst="rect">
            <a:avLst/>
          </a:prstGeom>
          <a:solidFill>
            <a:srgbClr val="C3A63B"/>
          </a:solidFill>
          <a:ln w="12700">
            <a:solidFill>
              <a:srgbClr val="C3A6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339752" y="0"/>
            <a:ext cx="6804248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0" y="0"/>
            <a:ext cx="9144000" cy="540000"/>
          </a:xfrm>
          <a:prstGeom prst="rect">
            <a:avLst/>
          </a:prstGeom>
          <a:solidFill>
            <a:srgbClr val="791D1F"/>
          </a:solidFill>
          <a:ln w="12700"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4952700"/>
            <a:ext cx="9144000" cy="190800"/>
          </a:xfrm>
          <a:prstGeom prst="rect">
            <a:avLst/>
          </a:prstGeom>
          <a:solidFill>
            <a:srgbClr val="791D1F"/>
          </a:solidFill>
          <a:ln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540000"/>
            <a:ext cx="9144000" cy="440801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0" y="4951526"/>
            <a:ext cx="6300192" cy="191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i="0">
                <a:solidFill>
                  <a:schemeClr val="bg1"/>
                </a:solidFill>
              </a:defRPr>
            </a:lvl1pPr>
          </a:lstStyle>
          <a:p>
            <a:pPr algn="l"/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100269" y="4948014"/>
            <a:ext cx="1043731" cy="191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916" y="-12584"/>
            <a:ext cx="1034230" cy="572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1227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oaofmari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24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23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25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6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3" Type="http://schemas.openxmlformats.org/officeDocument/2006/relationships/image" Target="../media/image40.png"/><Relationship Id="rId21" Type="http://schemas.openxmlformats.org/officeDocument/2006/relationships/image" Target="../media/image58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" Type="http://schemas.openxmlformats.org/officeDocument/2006/relationships/image" Target="../media/image39.png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19" Type="http://schemas.openxmlformats.org/officeDocument/2006/relationships/image" Target="../media/image56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3" Type="http://schemas.openxmlformats.org/officeDocument/2006/relationships/image" Target="../media/image40.png"/><Relationship Id="rId21" Type="http://schemas.openxmlformats.org/officeDocument/2006/relationships/image" Target="../media/image58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" Type="http://schemas.openxmlformats.org/officeDocument/2006/relationships/image" Target="../media/image39.png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19" Type="http://schemas.openxmlformats.org/officeDocument/2006/relationships/image" Target="../media/image56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3" Type="http://schemas.openxmlformats.org/officeDocument/2006/relationships/image" Target="../media/image40.png"/><Relationship Id="rId21" Type="http://schemas.openxmlformats.org/officeDocument/2006/relationships/image" Target="../media/image58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62.png"/><Relationship Id="rId2" Type="http://schemas.openxmlformats.org/officeDocument/2006/relationships/image" Target="../media/image39.png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48.png"/><Relationship Id="rId5" Type="http://schemas.openxmlformats.org/officeDocument/2006/relationships/image" Target="../media/image60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19" Type="http://schemas.openxmlformats.org/officeDocument/2006/relationships/image" Target="../media/image56.png"/><Relationship Id="rId4" Type="http://schemas.openxmlformats.org/officeDocument/2006/relationships/image" Target="../media/image59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18" Type="http://schemas.openxmlformats.org/officeDocument/2006/relationships/image" Target="../media/image57.png"/><Relationship Id="rId3" Type="http://schemas.openxmlformats.org/officeDocument/2006/relationships/image" Target="../media/image42.png"/><Relationship Id="rId21" Type="http://schemas.openxmlformats.org/officeDocument/2006/relationships/image" Target="../media/image640.png"/><Relationship Id="rId7" Type="http://schemas.openxmlformats.org/officeDocument/2006/relationships/image" Target="../media/image63.png"/><Relationship Id="rId12" Type="http://schemas.openxmlformats.org/officeDocument/2006/relationships/image" Target="../media/image65.png"/><Relationship Id="rId17" Type="http://schemas.openxmlformats.org/officeDocument/2006/relationships/image" Target="../media/image56.png"/><Relationship Id="rId2" Type="http://schemas.openxmlformats.org/officeDocument/2006/relationships/image" Target="../media/image41.png"/><Relationship Id="rId16" Type="http://schemas.openxmlformats.org/officeDocument/2006/relationships/image" Target="../media/image55.png"/><Relationship Id="rId20" Type="http://schemas.openxmlformats.org/officeDocument/2006/relationships/image" Target="../media/image6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64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19" Type="http://schemas.openxmlformats.org/officeDocument/2006/relationships/image" Target="../media/image58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Relationship Id="rId22" Type="http://schemas.openxmlformats.org/officeDocument/2006/relationships/image" Target="../media/image65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18" Type="http://schemas.openxmlformats.org/officeDocument/2006/relationships/image" Target="../media/image82.png"/><Relationship Id="rId3" Type="http://schemas.openxmlformats.org/officeDocument/2006/relationships/image" Target="../media/image67.png"/><Relationship Id="rId21" Type="http://schemas.openxmlformats.org/officeDocument/2006/relationships/image" Target="../media/image85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17" Type="http://schemas.openxmlformats.org/officeDocument/2006/relationships/image" Target="../media/image81.png"/><Relationship Id="rId2" Type="http://schemas.openxmlformats.org/officeDocument/2006/relationships/image" Target="../media/image66.png"/><Relationship Id="rId16" Type="http://schemas.openxmlformats.org/officeDocument/2006/relationships/image" Target="../media/image80.png"/><Relationship Id="rId20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5" Type="http://schemas.openxmlformats.org/officeDocument/2006/relationships/image" Target="../media/image79.png"/><Relationship Id="rId10" Type="http://schemas.openxmlformats.org/officeDocument/2006/relationships/image" Target="../media/image74.png"/><Relationship Id="rId19" Type="http://schemas.openxmlformats.org/officeDocument/2006/relationships/image" Target="../media/image83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18" Type="http://schemas.openxmlformats.org/officeDocument/2006/relationships/image" Target="../media/image8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17" Type="http://schemas.openxmlformats.org/officeDocument/2006/relationships/image" Target="../media/image81.png"/><Relationship Id="rId2" Type="http://schemas.openxmlformats.org/officeDocument/2006/relationships/image" Target="../media/image86.png"/><Relationship Id="rId16" Type="http://schemas.openxmlformats.org/officeDocument/2006/relationships/image" Target="../media/image80.png"/><Relationship Id="rId20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5" Type="http://schemas.openxmlformats.org/officeDocument/2006/relationships/image" Target="../media/image79.png"/><Relationship Id="rId10" Type="http://schemas.openxmlformats.org/officeDocument/2006/relationships/image" Target="../media/image74.png"/><Relationship Id="rId19" Type="http://schemas.openxmlformats.org/officeDocument/2006/relationships/image" Target="../media/image83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0.png"/><Relationship Id="rId21" Type="http://schemas.openxmlformats.org/officeDocument/2006/relationships/image" Target="../media/image423.png"/><Relationship Id="rId34" Type="http://schemas.openxmlformats.org/officeDocument/2006/relationships/image" Target="../media/image80.png"/><Relationship Id="rId25" Type="http://schemas.openxmlformats.org/officeDocument/2006/relationships/image" Target="../media/image69.png"/><Relationship Id="rId33" Type="http://schemas.openxmlformats.org/officeDocument/2006/relationships/image" Target="../media/image79.png"/><Relationship Id="rId38" Type="http://schemas.openxmlformats.org/officeDocument/2006/relationships/image" Target="../media/image84.png"/><Relationship Id="rId2" Type="http://schemas.openxmlformats.org/officeDocument/2006/relationships/image" Target="../media/image87.png"/><Relationship Id="rId29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68.png"/><Relationship Id="rId32" Type="http://schemas.openxmlformats.org/officeDocument/2006/relationships/image" Target="../media/image89.png"/><Relationship Id="rId37" Type="http://schemas.openxmlformats.org/officeDocument/2006/relationships/image" Target="../media/image83.png"/><Relationship Id="rId23" Type="http://schemas.openxmlformats.org/officeDocument/2006/relationships/image" Target="../media/image67.png"/><Relationship Id="rId28" Type="http://schemas.openxmlformats.org/officeDocument/2006/relationships/image" Target="../media/image88.png"/><Relationship Id="rId36" Type="http://schemas.openxmlformats.org/officeDocument/2006/relationships/image" Target="../media/image82.png"/><Relationship Id="rId31" Type="http://schemas.openxmlformats.org/officeDocument/2006/relationships/image" Target="../media/image76.png"/><Relationship Id="rId22" Type="http://schemas.openxmlformats.org/officeDocument/2006/relationships/image" Target="../media/image431.png"/><Relationship Id="rId27" Type="http://schemas.openxmlformats.org/officeDocument/2006/relationships/image" Target="../media/image71.png"/><Relationship Id="rId30" Type="http://schemas.openxmlformats.org/officeDocument/2006/relationships/image" Target="../media/image75.png"/><Relationship Id="rId35" Type="http://schemas.openxmlformats.org/officeDocument/2006/relationships/image" Target="../media/image81.png"/></Relationships>
</file>

<file path=ppt/slides/_rels/slide2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4.png"/><Relationship Id="rId21" Type="http://schemas.openxmlformats.org/officeDocument/2006/relationships/image" Target="../media/image423.png"/><Relationship Id="rId34" Type="http://schemas.openxmlformats.org/officeDocument/2006/relationships/image" Target="../media/image102.png"/><Relationship Id="rId25" Type="http://schemas.openxmlformats.org/officeDocument/2006/relationships/image" Target="../media/image93.png"/><Relationship Id="rId33" Type="http://schemas.openxmlformats.org/officeDocument/2006/relationships/image" Target="../media/image101.png"/><Relationship Id="rId38" Type="http://schemas.openxmlformats.org/officeDocument/2006/relationships/image" Target="../media/image106.png"/><Relationship Id="rId2" Type="http://schemas.openxmlformats.org/officeDocument/2006/relationships/image" Target="../media/image90.png"/><Relationship Id="rId29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92.png"/><Relationship Id="rId32" Type="http://schemas.openxmlformats.org/officeDocument/2006/relationships/image" Target="../media/image100.png"/><Relationship Id="rId37" Type="http://schemas.openxmlformats.org/officeDocument/2006/relationships/image" Target="../media/image105.png"/><Relationship Id="rId23" Type="http://schemas.openxmlformats.org/officeDocument/2006/relationships/image" Target="../media/image91.png"/><Relationship Id="rId28" Type="http://schemas.openxmlformats.org/officeDocument/2006/relationships/image" Target="../media/image96.png"/><Relationship Id="rId36" Type="http://schemas.openxmlformats.org/officeDocument/2006/relationships/image" Target="../media/image104.png"/><Relationship Id="rId31" Type="http://schemas.openxmlformats.org/officeDocument/2006/relationships/image" Target="../media/image99.png"/><Relationship Id="rId22" Type="http://schemas.openxmlformats.org/officeDocument/2006/relationships/image" Target="../media/image431.png"/><Relationship Id="rId27" Type="http://schemas.openxmlformats.org/officeDocument/2006/relationships/image" Target="../media/image95.png"/><Relationship Id="rId30" Type="http://schemas.openxmlformats.org/officeDocument/2006/relationships/image" Target="../media/image98.png"/><Relationship Id="rId35" Type="http://schemas.openxmlformats.org/officeDocument/2006/relationships/image" Target="../media/image103.png"/></Relationships>
</file>

<file path=ppt/slides/_rels/slide2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4.png"/><Relationship Id="rId21" Type="http://schemas.openxmlformats.org/officeDocument/2006/relationships/image" Target="../media/image423.png"/><Relationship Id="rId34" Type="http://schemas.openxmlformats.org/officeDocument/2006/relationships/image" Target="../media/image102.png"/><Relationship Id="rId25" Type="http://schemas.openxmlformats.org/officeDocument/2006/relationships/image" Target="../media/image93.png"/><Relationship Id="rId33" Type="http://schemas.openxmlformats.org/officeDocument/2006/relationships/image" Target="../media/image101.png"/><Relationship Id="rId38" Type="http://schemas.openxmlformats.org/officeDocument/2006/relationships/image" Target="../media/image106.png"/><Relationship Id="rId2" Type="http://schemas.openxmlformats.org/officeDocument/2006/relationships/image" Target="../media/image107.png"/><Relationship Id="rId29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92.png"/><Relationship Id="rId32" Type="http://schemas.openxmlformats.org/officeDocument/2006/relationships/image" Target="../media/image100.png"/><Relationship Id="rId37" Type="http://schemas.openxmlformats.org/officeDocument/2006/relationships/image" Target="../media/image105.png"/><Relationship Id="rId23" Type="http://schemas.openxmlformats.org/officeDocument/2006/relationships/image" Target="../media/image91.png"/><Relationship Id="rId28" Type="http://schemas.openxmlformats.org/officeDocument/2006/relationships/image" Target="../media/image96.png"/><Relationship Id="rId36" Type="http://schemas.openxmlformats.org/officeDocument/2006/relationships/image" Target="../media/image104.png"/><Relationship Id="rId31" Type="http://schemas.openxmlformats.org/officeDocument/2006/relationships/image" Target="../media/image99.png"/><Relationship Id="rId22" Type="http://schemas.openxmlformats.org/officeDocument/2006/relationships/image" Target="../media/image431.png"/><Relationship Id="rId27" Type="http://schemas.openxmlformats.org/officeDocument/2006/relationships/image" Target="../media/image95.png"/><Relationship Id="rId30" Type="http://schemas.openxmlformats.org/officeDocument/2006/relationships/image" Target="../media/image98.png"/><Relationship Id="rId35" Type="http://schemas.openxmlformats.org/officeDocument/2006/relationships/image" Target="../media/image103.png"/></Relationships>
</file>

<file path=ppt/slides/_rels/slide2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2.png"/><Relationship Id="rId21" Type="http://schemas.openxmlformats.org/officeDocument/2006/relationships/image" Target="../media/image423.png"/><Relationship Id="rId34" Type="http://schemas.openxmlformats.org/officeDocument/2006/relationships/image" Target="../media/image120.png"/><Relationship Id="rId25" Type="http://schemas.openxmlformats.org/officeDocument/2006/relationships/image" Target="../media/image111.png"/><Relationship Id="rId33" Type="http://schemas.openxmlformats.org/officeDocument/2006/relationships/image" Target="../media/image119.png"/><Relationship Id="rId38" Type="http://schemas.openxmlformats.org/officeDocument/2006/relationships/image" Target="../media/image124.png"/><Relationship Id="rId2" Type="http://schemas.openxmlformats.org/officeDocument/2006/relationships/image" Target="../media/image108.png"/><Relationship Id="rId29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10.png"/><Relationship Id="rId32" Type="http://schemas.openxmlformats.org/officeDocument/2006/relationships/image" Target="../media/image118.png"/><Relationship Id="rId37" Type="http://schemas.openxmlformats.org/officeDocument/2006/relationships/image" Target="../media/image123.png"/><Relationship Id="rId23" Type="http://schemas.openxmlformats.org/officeDocument/2006/relationships/image" Target="../media/image109.png"/><Relationship Id="rId28" Type="http://schemas.openxmlformats.org/officeDocument/2006/relationships/image" Target="../media/image114.png"/><Relationship Id="rId36" Type="http://schemas.openxmlformats.org/officeDocument/2006/relationships/image" Target="../media/image122.png"/><Relationship Id="rId31" Type="http://schemas.openxmlformats.org/officeDocument/2006/relationships/image" Target="../media/image117.png"/><Relationship Id="rId22" Type="http://schemas.openxmlformats.org/officeDocument/2006/relationships/image" Target="../media/image431.png"/><Relationship Id="rId27" Type="http://schemas.openxmlformats.org/officeDocument/2006/relationships/image" Target="../media/image113.png"/><Relationship Id="rId30" Type="http://schemas.openxmlformats.org/officeDocument/2006/relationships/image" Target="../media/image116.png"/><Relationship Id="rId35" Type="http://schemas.openxmlformats.org/officeDocument/2006/relationships/image" Target="../media/image121.png"/></Relationships>
</file>

<file path=ppt/slides/_rels/slide2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2.png"/><Relationship Id="rId21" Type="http://schemas.openxmlformats.org/officeDocument/2006/relationships/image" Target="../media/image423.png"/><Relationship Id="rId34" Type="http://schemas.openxmlformats.org/officeDocument/2006/relationships/image" Target="../media/image120.png"/><Relationship Id="rId25" Type="http://schemas.openxmlformats.org/officeDocument/2006/relationships/image" Target="../media/image111.png"/><Relationship Id="rId33" Type="http://schemas.openxmlformats.org/officeDocument/2006/relationships/image" Target="../media/image119.png"/><Relationship Id="rId38" Type="http://schemas.openxmlformats.org/officeDocument/2006/relationships/image" Target="../media/image124.png"/><Relationship Id="rId2" Type="http://schemas.openxmlformats.org/officeDocument/2006/relationships/image" Target="../media/image125.png"/><Relationship Id="rId29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10.png"/><Relationship Id="rId32" Type="http://schemas.openxmlformats.org/officeDocument/2006/relationships/image" Target="../media/image118.png"/><Relationship Id="rId37" Type="http://schemas.openxmlformats.org/officeDocument/2006/relationships/image" Target="../media/image123.png"/><Relationship Id="rId23" Type="http://schemas.openxmlformats.org/officeDocument/2006/relationships/image" Target="../media/image109.png"/><Relationship Id="rId28" Type="http://schemas.openxmlformats.org/officeDocument/2006/relationships/image" Target="../media/image114.png"/><Relationship Id="rId36" Type="http://schemas.openxmlformats.org/officeDocument/2006/relationships/image" Target="../media/image122.png"/><Relationship Id="rId31" Type="http://schemas.openxmlformats.org/officeDocument/2006/relationships/image" Target="../media/image117.png"/><Relationship Id="rId22" Type="http://schemas.openxmlformats.org/officeDocument/2006/relationships/image" Target="../media/image431.png"/><Relationship Id="rId27" Type="http://schemas.openxmlformats.org/officeDocument/2006/relationships/image" Target="../media/image113.png"/><Relationship Id="rId30" Type="http://schemas.openxmlformats.org/officeDocument/2006/relationships/image" Target="../media/image116.png"/><Relationship Id="rId35" Type="http://schemas.openxmlformats.org/officeDocument/2006/relationships/image" Target="../media/image1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blog/products/gcp/learn-tensorflow-and-deep-learning-without-a-phd" TargetMode="External"/><Relationship Id="rId2" Type="http://schemas.openxmlformats.org/officeDocument/2006/relationships/hyperlink" Target="https://github.com/maponti/deeplearning_intro_datascienc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eeplearningbook.org/" TargetMode="External"/><Relationship Id="rId4" Type="http://schemas.openxmlformats.org/officeDocument/2006/relationships/hyperlink" Target="http://cs231n.github.io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8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6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6.png"/><Relationship Id="rId5" Type="http://schemas.openxmlformats.org/officeDocument/2006/relationships/image" Target="../media/image9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Aula </a:t>
            </a:r>
            <a:r>
              <a:rPr lang="pt-BR" dirty="0" smtClean="0"/>
              <a:t>05 </a:t>
            </a:r>
            <a:r>
              <a:rPr lang="pt-BR" dirty="0"/>
              <a:t>– </a:t>
            </a:r>
            <a:r>
              <a:rPr lang="pt-BR" dirty="0" smtClean="0"/>
              <a:t>Redes </a:t>
            </a:r>
            <a:r>
              <a:rPr lang="pt-BR" smtClean="0"/>
              <a:t>neurais artificiais </a:t>
            </a:r>
            <a:r>
              <a:rPr lang="pt-BR" dirty="0" smtClean="0"/>
              <a:t>1</a:t>
            </a:r>
            <a:endParaRPr lang="pt-BR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pt-BR" dirty="0"/>
              <a:t>Prof. João Fernando Mari</a:t>
            </a:r>
          </a:p>
          <a:p>
            <a:r>
              <a:rPr lang="pt-BR" sz="1400" i="1" dirty="0">
                <a:solidFill>
                  <a:srgbClr val="0000FF"/>
                </a:solidFill>
              </a:rPr>
              <a:t>joaofmari.github.io </a:t>
            </a:r>
            <a:endParaRPr lang="pt-BR" sz="1400" i="1" dirty="0" smtClean="0">
              <a:solidFill>
                <a:srgbClr val="0000FF"/>
              </a:solidFill>
            </a:endParaRPr>
          </a:p>
          <a:p>
            <a:r>
              <a:rPr lang="pt-BR" sz="1400" i="1" dirty="0" smtClean="0"/>
              <a:t>joaof.mari@ufv.br</a:t>
            </a:r>
            <a:endParaRPr lang="pt-BR" sz="1400" i="1" dirty="0"/>
          </a:p>
          <a:p>
            <a:pPr algn="l"/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0"/>
            <a:ext cx="9143999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200" dirty="0">
                <a:solidFill>
                  <a:schemeClr val="bg1"/>
                </a:solidFill>
              </a:rPr>
              <a:t>SIN </a:t>
            </a:r>
            <a:r>
              <a:rPr lang="pt-BR" sz="2200" dirty="0" smtClean="0">
                <a:solidFill>
                  <a:schemeClr val="bg1"/>
                </a:solidFill>
              </a:rPr>
              <a:t>393 </a:t>
            </a:r>
            <a:r>
              <a:rPr lang="pt-BR" sz="2200" dirty="0">
                <a:solidFill>
                  <a:schemeClr val="bg1"/>
                </a:solidFill>
              </a:rPr>
              <a:t>– Introdução </a:t>
            </a:r>
            <a:r>
              <a:rPr lang="pt-BR" sz="2200" dirty="0" smtClean="0">
                <a:solidFill>
                  <a:schemeClr val="bg1"/>
                </a:solidFill>
              </a:rPr>
              <a:t>à </a:t>
            </a:r>
            <a:r>
              <a:rPr lang="pt-BR" sz="2200" smtClean="0">
                <a:solidFill>
                  <a:schemeClr val="bg1"/>
                </a:solidFill>
              </a:rPr>
              <a:t>Visão Computacional (2022-2</a:t>
            </a:r>
            <a:r>
              <a:rPr lang="pt-BR" sz="2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" name="Retângulo 4">
            <a:hlinkClick r:id="rId2"/>
          </p:cNvPr>
          <p:cNvSpPr/>
          <p:nvPr/>
        </p:nvSpPr>
        <p:spPr>
          <a:xfrm>
            <a:off x="0" y="3291830"/>
            <a:ext cx="154766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83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neurônio de </a:t>
            </a:r>
            <a:r>
              <a:rPr lang="pt-BR" dirty="0" err="1"/>
              <a:t>McCulloch</a:t>
            </a:r>
            <a:r>
              <a:rPr lang="pt-BR" dirty="0"/>
              <a:t> e </a:t>
            </a:r>
            <a:r>
              <a:rPr lang="pt-BR" dirty="0" err="1"/>
              <a:t>Pitts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de cantos arredondados 5"/>
              <p:cNvSpPr/>
              <p:nvPr/>
            </p:nvSpPr>
            <p:spPr>
              <a:xfrm>
                <a:off x="68936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tângulo de cantos arredondados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6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de cantos arredondados 6"/>
              <p:cNvSpPr/>
              <p:nvPr/>
            </p:nvSpPr>
            <p:spPr>
              <a:xfrm>
                <a:off x="1731030" y="915566"/>
                <a:ext cx="1800201" cy="324255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tângulo de cantos arredondados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030" y="915566"/>
                <a:ext cx="1800201" cy="3242553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de cantos arredondados 7"/>
              <p:cNvSpPr/>
              <p:nvPr/>
            </p:nvSpPr>
            <p:spPr>
              <a:xfrm>
                <a:off x="3531232" y="915566"/>
                <a:ext cx="2507881" cy="3242553"/>
              </a:xfrm>
              <a:prstGeom prst="roundRect">
                <a:avLst>
                  <a:gd name="adj" fmla="val 11376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𝐯</m:t>
                      </m:r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tângulo de cantos arredondados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232" y="915566"/>
                <a:ext cx="2507881" cy="3242553"/>
              </a:xfrm>
              <a:prstGeom prst="roundRect">
                <a:avLst>
                  <a:gd name="adj" fmla="val 11376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Elipse 8"/>
              <p:cNvSpPr/>
              <p:nvPr/>
            </p:nvSpPr>
            <p:spPr>
              <a:xfrm>
                <a:off x="3315476" y="2391750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Elips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476" y="2391750"/>
                <a:ext cx="720000" cy="720000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de seta reta 9"/>
          <p:cNvCxnSpPr/>
          <p:nvPr/>
        </p:nvCxnSpPr>
        <p:spPr>
          <a:xfrm>
            <a:off x="5475178" y="2751750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/>
              <p:cNvSpPr/>
              <p:nvPr/>
            </p:nvSpPr>
            <p:spPr>
              <a:xfrm>
                <a:off x="899292" y="1455626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1" name="Retâ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92" y="1455626"/>
                <a:ext cx="576364" cy="360000"/>
              </a:xfrm>
              <a:prstGeom prst="rect">
                <a:avLst/>
              </a:prstGeom>
              <a:blipFill rotWithShape="1">
                <a:blip r:embed="rId6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899292" y="2199709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92" y="2199709"/>
                <a:ext cx="576364" cy="360000"/>
              </a:xfrm>
              <a:prstGeom prst="rect">
                <a:avLst/>
              </a:prstGeom>
              <a:blipFill rotWithShape="1">
                <a:blip r:embed="rId7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ângulo 12"/>
          <p:cNvSpPr/>
          <p:nvPr/>
        </p:nvSpPr>
        <p:spPr>
          <a:xfrm>
            <a:off x="899292" y="2943792"/>
            <a:ext cx="57636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...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/>
              <p:cNvSpPr/>
              <p:nvPr/>
            </p:nvSpPr>
            <p:spPr>
              <a:xfrm>
                <a:off x="899292" y="3687874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92" y="3687874"/>
                <a:ext cx="576364" cy="360000"/>
              </a:xfrm>
              <a:prstGeom prst="rect">
                <a:avLst/>
              </a:prstGeom>
              <a:blipFill rotWithShape="1">
                <a:blip r:embed="rId8"/>
                <a:stretch>
                  <a:fillRect l="-4255"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de seta reta 14"/>
          <p:cNvCxnSpPr>
            <a:stCxn id="9" idx="6"/>
          </p:cNvCxnSpPr>
          <p:nvPr/>
        </p:nvCxnSpPr>
        <p:spPr>
          <a:xfrm>
            <a:off x="4035476" y="2751750"/>
            <a:ext cx="7197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Conector de seta reta 15"/>
          <p:cNvCxnSpPr>
            <a:stCxn id="11" idx="3"/>
            <a:endCxn id="9" idx="1"/>
          </p:cNvCxnSpPr>
          <p:nvPr/>
        </p:nvCxnSpPr>
        <p:spPr>
          <a:xfrm>
            <a:off x="1475656" y="1635626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Conector de seta reta 16"/>
          <p:cNvCxnSpPr>
            <a:stCxn id="12" idx="3"/>
            <a:endCxn id="9" idx="2"/>
          </p:cNvCxnSpPr>
          <p:nvPr/>
        </p:nvCxnSpPr>
        <p:spPr>
          <a:xfrm>
            <a:off x="1475656" y="2379709"/>
            <a:ext cx="1839820" cy="3720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Conector de seta reta 17"/>
          <p:cNvCxnSpPr>
            <a:stCxn id="14" idx="3"/>
            <a:endCxn id="9" idx="3"/>
          </p:cNvCxnSpPr>
          <p:nvPr/>
        </p:nvCxnSpPr>
        <p:spPr>
          <a:xfrm flipV="1">
            <a:off x="1475656" y="3006308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4088223" y="2382418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223" y="2382418"/>
                <a:ext cx="46769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5571356" y="2394897"/>
                <a:ext cx="467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356" y="2394897"/>
                <a:ext cx="467757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6667" r="-12987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2116017" y="1632482"/>
                <a:ext cx="640175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017" y="1632482"/>
                <a:ext cx="640175" cy="38593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2116017" y="2197080"/>
                <a:ext cx="634854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017" y="2197080"/>
                <a:ext cx="634854" cy="38593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1999158" y="2931790"/>
                <a:ext cx="873894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158" y="2931790"/>
                <a:ext cx="873894" cy="38593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/>
              <p:cNvSpPr/>
              <p:nvPr/>
            </p:nvSpPr>
            <p:spPr>
              <a:xfrm>
                <a:off x="4755178" y="2391026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b="1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4" name="Retâ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178" y="2391026"/>
                <a:ext cx="720000" cy="72000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upo 24"/>
          <p:cNvGrpSpPr/>
          <p:nvPr/>
        </p:nvGrpSpPr>
        <p:grpSpPr>
          <a:xfrm>
            <a:off x="7382583" y="2121750"/>
            <a:ext cx="1293873" cy="1260000"/>
            <a:chOff x="5620749" y="3034246"/>
            <a:chExt cx="1293873" cy="1260000"/>
          </a:xfrm>
        </p:grpSpPr>
        <p:cxnSp>
          <p:nvCxnSpPr>
            <p:cNvPr id="26" name="Conector de seta reta 25"/>
            <p:cNvCxnSpPr/>
            <p:nvPr/>
          </p:nvCxnSpPr>
          <p:spPr>
            <a:xfrm flipV="1">
              <a:off x="6250749" y="3034246"/>
              <a:ext cx="0" cy="126000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/>
            <p:nvPr/>
          </p:nvCxnSpPr>
          <p:spPr>
            <a:xfrm flipV="1">
              <a:off x="5620749" y="3664246"/>
              <a:ext cx="12600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angulado 27"/>
            <p:cNvCxnSpPr/>
            <p:nvPr/>
          </p:nvCxnSpPr>
          <p:spPr>
            <a:xfrm flipV="1">
              <a:off x="5620749" y="3349246"/>
              <a:ext cx="1293873" cy="315000"/>
            </a:xfrm>
            <a:prstGeom prst="bentConnector3">
              <a:avLst>
                <a:gd name="adj1" fmla="val 70613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7717219" y="2128973"/>
                <a:ext cx="291609" cy="2881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219" y="2128973"/>
                <a:ext cx="291609" cy="288147"/>
              </a:xfrm>
              <a:prstGeom prst="rect">
                <a:avLst/>
              </a:prstGeom>
              <a:blipFill rotWithShape="1">
                <a:blip r:embed="rId15"/>
                <a:stretch>
                  <a:fillRect r="-31250" b="-41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8345967" y="2758973"/>
                <a:ext cx="291609" cy="2881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967" y="2758973"/>
                <a:ext cx="291609" cy="288147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tângulo 30"/>
              <p:cNvSpPr/>
              <p:nvPr/>
            </p:nvSpPr>
            <p:spPr>
              <a:xfrm>
                <a:off x="8113690" y="3115662"/>
                <a:ext cx="3741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tângulo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690" y="3115662"/>
                <a:ext cx="374140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ector de seta reta 31"/>
          <p:cNvCxnSpPr>
            <a:stCxn id="31" idx="0"/>
          </p:cNvCxnSpPr>
          <p:nvPr/>
        </p:nvCxnSpPr>
        <p:spPr>
          <a:xfrm flipV="1">
            <a:off x="8300760" y="2819400"/>
            <a:ext cx="0" cy="29626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5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neurônio de </a:t>
            </a:r>
            <a:r>
              <a:rPr lang="pt-BR" dirty="0" err="1"/>
              <a:t>McCulloch</a:t>
            </a:r>
            <a:r>
              <a:rPr lang="pt-BR" dirty="0"/>
              <a:t> e </a:t>
            </a:r>
            <a:r>
              <a:rPr lang="pt-BR" dirty="0" err="1"/>
              <a:t>Pitts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lipse 5"/>
              <p:cNvSpPr/>
              <p:nvPr/>
            </p:nvSpPr>
            <p:spPr>
              <a:xfrm>
                <a:off x="2595696" y="2391750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Elips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696" y="2391750"/>
                <a:ext cx="720000" cy="720000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de seta reta 6"/>
          <p:cNvCxnSpPr/>
          <p:nvPr/>
        </p:nvCxnSpPr>
        <p:spPr>
          <a:xfrm>
            <a:off x="4755398" y="2751750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179512" y="1455626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455626"/>
                <a:ext cx="576364" cy="360000"/>
              </a:xfrm>
              <a:prstGeom prst="rect">
                <a:avLst/>
              </a:prstGeom>
              <a:blipFill rotWithShape="1">
                <a:blip r:embed="rId3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/>
              <p:cNvSpPr/>
              <p:nvPr/>
            </p:nvSpPr>
            <p:spPr>
              <a:xfrm>
                <a:off x="179512" y="3687874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9" name="Retâ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687874"/>
                <a:ext cx="576364" cy="360000"/>
              </a:xfrm>
              <a:prstGeom prst="rect">
                <a:avLst/>
              </a:prstGeom>
              <a:blipFill rotWithShape="1">
                <a:blip r:embed="rId4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de seta reta 9"/>
          <p:cNvCxnSpPr>
            <a:stCxn id="6" idx="6"/>
          </p:cNvCxnSpPr>
          <p:nvPr/>
        </p:nvCxnSpPr>
        <p:spPr>
          <a:xfrm>
            <a:off x="3315696" y="2751750"/>
            <a:ext cx="7197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" name="Conector de seta reta 10"/>
          <p:cNvCxnSpPr>
            <a:endCxn id="6" idx="1"/>
          </p:cNvCxnSpPr>
          <p:nvPr/>
        </p:nvCxnSpPr>
        <p:spPr>
          <a:xfrm>
            <a:off x="827694" y="1635626"/>
            <a:ext cx="1873444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Conector de seta reta 11"/>
          <p:cNvCxnSpPr>
            <a:stCxn id="9" idx="3"/>
            <a:endCxn id="6" idx="3"/>
          </p:cNvCxnSpPr>
          <p:nvPr/>
        </p:nvCxnSpPr>
        <p:spPr>
          <a:xfrm flipV="1">
            <a:off x="755876" y="3006308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3368443" y="2382418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443" y="2382418"/>
                <a:ext cx="46769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4851576" y="2394897"/>
                <a:ext cx="467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576" y="2394897"/>
                <a:ext cx="467757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667" r="-12987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/>
              <p:cNvSpPr/>
              <p:nvPr/>
            </p:nvSpPr>
            <p:spPr>
              <a:xfrm>
                <a:off x="4035398" y="2391026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b="1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5" name="Retâ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398" y="2391026"/>
                <a:ext cx="720000" cy="7200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1396237" y="1591386"/>
                <a:ext cx="936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237" y="1591386"/>
                <a:ext cx="936731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1401558" y="2890694"/>
                <a:ext cx="9314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/>
                      </m:sSubSup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558" y="2890694"/>
                <a:ext cx="931409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ângulo 17"/>
              <p:cNvSpPr/>
              <p:nvPr/>
            </p:nvSpPr>
            <p:spPr>
              <a:xfrm>
                <a:off x="3993525" y="3422334"/>
                <a:ext cx="8037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=2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tâ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525" y="3422334"/>
                <a:ext cx="80374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Tabela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1955102"/>
                  </p:ext>
                </p:extLst>
              </p:nvPr>
            </p:nvGraphicFramePr>
            <p:xfrm>
              <a:off x="6228184" y="1753407"/>
              <a:ext cx="2520000" cy="19812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504000"/>
                    <a:gridCol w="504000"/>
                    <a:gridCol w="504000"/>
                    <a:gridCol w="504000"/>
                    <a:gridCol w="504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pt-B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pt-B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pt-BR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𝒗</m:t>
                                </m:r>
                              </m:oMath>
                            </m:oMathPara>
                          </a14:m>
                          <a:endParaRPr lang="pt-BR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pt-B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Tabela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1955102"/>
                  </p:ext>
                </p:extLst>
              </p:nvPr>
            </p:nvGraphicFramePr>
            <p:xfrm>
              <a:off x="6228184" y="1753407"/>
              <a:ext cx="2520000" cy="19812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504000"/>
                    <a:gridCol w="504000"/>
                    <a:gridCol w="504000"/>
                    <a:gridCol w="504000"/>
                    <a:gridCol w="504000"/>
                  </a:tblGrid>
                  <a:tr h="3962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1205" t="-7692" r="-398795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102439" t="-7692" r="-303659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200000" t="-7692" r="-200000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303659" t="-7692" r="-102439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398795" t="-7692" r="-1205" b="-4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0" name="Retângulo 19"/>
          <p:cNvSpPr/>
          <p:nvPr/>
        </p:nvSpPr>
        <p:spPr>
          <a:xfrm>
            <a:off x="6228184" y="1314025"/>
            <a:ext cx="252028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BR" sz="2400" dirty="0" smtClean="0">
                <a:solidFill>
                  <a:schemeClr val="tx1"/>
                </a:solidFill>
              </a:rPr>
              <a:t>AND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93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neurônio de </a:t>
            </a:r>
            <a:r>
              <a:rPr lang="pt-BR" dirty="0" err="1"/>
              <a:t>McCulloch</a:t>
            </a:r>
            <a:r>
              <a:rPr lang="pt-BR" dirty="0"/>
              <a:t> e </a:t>
            </a:r>
            <a:r>
              <a:rPr lang="pt-BR" dirty="0" err="1"/>
              <a:t>Pitts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lipse 5"/>
              <p:cNvSpPr/>
              <p:nvPr/>
            </p:nvSpPr>
            <p:spPr>
              <a:xfrm>
                <a:off x="2595696" y="2391750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Elips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696" y="2391750"/>
                <a:ext cx="720000" cy="720000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de seta reta 6"/>
          <p:cNvCxnSpPr/>
          <p:nvPr/>
        </p:nvCxnSpPr>
        <p:spPr>
          <a:xfrm>
            <a:off x="4755398" y="2751750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179512" y="1455626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455626"/>
                <a:ext cx="576364" cy="360000"/>
              </a:xfrm>
              <a:prstGeom prst="rect">
                <a:avLst/>
              </a:prstGeom>
              <a:blipFill rotWithShape="1">
                <a:blip r:embed="rId3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/>
              <p:cNvSpPr/>
              <p:nvPr/>
            </p:nvSpPr>
            <p:spPr>
              <a:xfrm>
                <a:off x="179512" y="3687874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9" name="Retâ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687874"/>
                <a:ext cx="576364" cy="360000"/>
              </a:xfrm>
              <a:prstGeom prst="rect">
                <a:avLst/>
              </a:prstGeom>
              <a:blipFill rotWithShape="1">
                <a:blip r:embed="rId4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de seta reta 9"/>
          <p:cNvCxnSpPr>
            <a:stCxn id="6" idx="6"/>
          </p:cNvCxnSpPr>
          <p:nvPr/>
        </p:nvCxnSpPr>
        <p:spPr>
          <a:xfrm>
            <a:off x="3315696" y="2751750"/>
            <a:ext cx="7197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" name="Conector de seta reta 10"/>
          <p:cNvCxnSpPr>
            <a:endCxn id="6" idx="1"/>
          </p:cNvCxnSpPr>
          <p:nvPr/>
        </p:nvCxnSpPr>
        <p:spPr>
          <a:xfrm>
            <a:off x="827694" y="1635626"/>
            <a:ext cx="1873444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Conector de seta reta 11"/>
          <p:cNvCxnSpPr>
            <a:stCxn id="9" idx="3"/>
            <a:endCxn id="6" idx="3"/>
          </p:cNvCxnSpPr>
          <p:nvPr/>
        </p:nvCxnSpPr>
        <p:spPr>
          <a:xfrm flipV="1">
            <a:off x="755876" y="3006308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3368443" y="2382418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443" y="2382418"/>
                <a:ext cx="46769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4851576" y="2394897"/>
                <a:ext cx="467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576" y="2394897"/>
                <a:ext cx="467757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667" r="-12987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/>
              <p:cNvSpPr/>
              <p:nvPr/>
            </p:nvSpPr>
            <p:spPr>
              <a:xfrm>
                <a:off x="4035398" y="2391026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b="1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5" name="Retâ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398" y="2391026"/>
                <a:ext cx="720000" cy="7200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1396237" y="1591386"/>
                <a:ext cx="936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237" y="1591386"/>
                <a:ext cx="93673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1401558" y="2890694"/>
                <a:ext cx="9314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/>
                      </m:sSubSup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558" y="2890694"/>
                <a:ext cx="931409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ângulo 17"/>
              <p:cNvSpPr/>
              <p:nvPr/>
            </p:nvSpPr>
            <p:spPr>
              <a:xfrm>
                <a:off x="3993525" y="3422334"/>
                <a:ext cx="8037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=2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tâ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525" y="3422334"/>
                <a:ext cx="80374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ela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5288291"/>
                  </p:ext>
                </p:extLst>
              </p:nvPr>
            </p:nvGraphicFramePr>
            <p:xfrm>
              <a:off x="6228184" y="1753407"/>
              <a:ext cx="2520000" cy="19812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504000"/>
                    <a:gridCol w="504000"/>
                    <a:gridCol w="504000"/>
                    <a:gridCol w="504000"/>
                    <a:gridCol w="504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pt-B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pt-B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pt-BR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𝒗</m:t>
                                </m:r>
                              </m:oMath>
                            </m:oMathPara>
                          </a14:m>
                          <a:endParaRPr lang="pt-BR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pt-B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ela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5288291"/>
                  </p:ext>
                </p:extLst>
              </p:nvPr>
            </p:nvGraphicFramePr>
            <p:xfrm>
              <a:off x="6228184" y="1753407"/>
              <a:ext cx="2520000" cy="19812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504000"/>
                    <a:gridCol w="504000"/>
                    <a:gridCol w="504000"/>
                    <a:gridCol w="504000"/>
                    <a:gridCol w="504000"/>
                  </a:tblGrid>
                  <a:tr h="3962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1205" t="-7692" r="-398795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102439" t="-7692" r="-303659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200000" t="-7692" r="-200000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303659" t="-7692" r="-102439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398795" t="-7692" r="-1205" b="-4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2" name="Retângulo 21"/>
          <p:cNvSpPr/>
          <p:nvPr/>
        </p:nvSpPr>
        <p:spPr>
          <a:xfrm>
            <a:off x="6228184" y="1314025"/>
            <a:ext cx="252028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BR" sz="2400" dirty="0" smtClean="0">
                <a:solidFill>
                  <a:schemeClr val="tx1"/>
                </a:solidFill>
              </a:rPr>
              <a:t>OR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92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Perceptron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680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Perceptron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94" t="12318" r="34518" b="6673"/>
          <a:stretch/>
        </p:blipFill>
        <p:spPr bwMode="auto">
          <a:xfrm>
            <a:off x="1517791" y="621708"/>
            <a:ext cx="3075728" cy="42445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Picture 2" descr="Resultado de imagem para rosemblat fran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136" y="1261812"/>
            <a:ext cx="2118412" cy="277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/>
          <p:cNvSpPr/>
          <p:nvPr/>
        </p:nvSpPr>
        <p:spPr>
          <a:xfrm>
            <a:off x="5796136" y="4032838"/>
            <a:ext cx="14784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400" i="1" dirty="0" smtClean="0"/>
              <a:t>Frank </a:t>
            </a:r>
            <a:r>
              <a:rPr lang="pt-BR" sz="1400" i="1" dirty="0" err="1"/>
              <a:t>Rosenblatt</a:t>
            </a:r>
            <a:endParaRPr lang="pt-BR" sz="1400" i="1" dirty="0"/>
          </a:p>
        </p:txBody>
      </p:sp>
    </p:spTree>
    <p:extLst>
      <p:ext uri="{BB962C8B-B14F-4D97-AF65-F5344CB8AC3E}">
        <p14:creationId xmlns:p14="http://schemas.microsoft.com/office/powerpoint/2010/main" val="185440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Perceptron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p:grpSp>
        <p:nvGrpSpPr>
          <p:cNvPr id="6" name="Grupo 5"/>
          <p:cNvGrpSpPr/>
          <p:nvPr/>
        </p:nvGrpSpPr>
        <p:grpSpPr>
          <a:xfrm>
            <a:off x="7135359" y="2128973"/>
            <a:ext cx="920357" cy="918147"/>
            <a:chOff x="7717219" y="2128973"/>
            <a:chExt cx="920357" cy="9181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/>
                <p:cNvSpPr txBox="1"/>
                <p:nvPr/>
              </p:nvSpPr>
              <p:spPr>
                <a:xfrm>
                  <a:off x="7717219" y="2128973"/>
                  <a:ext cx="291609" cy="28814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sz="1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pt-BR" sz="1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CaixaDeTexto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7219" y="2128973"/>
                  <a:ext cx="291609" cy="28814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33333" b="-41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/>
                <p:cNvSpPr txBox="1"/>
                <p:nvPr/>
              </p:nvSpPr>
              <p:spPr>
                <a:xfrm>
                  <a:off x="8345967" y="2758973"/>
                  <a:ext cx="291609" cy="28814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CaixaDeTexto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5967" y="2758973"/>
                  <a:ext cx="291609" cy="28814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212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de cantos arredondados 8"/>
              <p:cNvSpPr/>
              <p:nvPr/>
            </p:nvSpPr>
            <p:spPr>
              <a:xfrm>
                <a:off x="10750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tângulo de cantos arredondados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ângulo de cantos arredondados 9"/>
              <p:cNvSpPr/>
              <p:nvPr/>
            </p:nvSpPr>
            <p:spPr>
              <a:xfrm>
                <a:off x="1149170" y="915566"/>
                <a:ext cx="1800201" cy="3242553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tângulo de cantos arredondados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170" y="915566"/>
                <a:ext cx="1800201" cy="3242553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de cantos arredondados 10"/>
              <p:cNvSpPr/>
              <p:nvPr/>
            </p:nvSpPr>
            <p:spPr>
              <a:xfrm>
                <a:off x="2949373" y="915566"/>
                <a:ext cx="2480928" cy="3242553"/>
              </a:xfrm>
              <a:prstGeom prst="roundRect">
                <a:avLst>
                  <a:gd name="adj" fmla="val 1137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𝐯</m:t>
                      </m:r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tângulo de cantos arredondados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373" y="915566"/>
                <a:ext cx="2480928" cy="3242553"/>
              </a:xfrm>
              <a:prstGeom prst="roundRect">
                <a:avLst>
                  <a:gd name="adj" fmla="val 11376"/>
                </a:avLst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lipse 11"/>
              <p:cNvSpPr/>
              <p:nvPr/>
            </p:nvSpPr>
            <p:spPr>
              <a:xfrm>
                <a:off x="2733616" y="2391750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Elips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616" y="2391750"/>
                <a:ext cx="720000" cy="720000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ector de seta reta 12"/>
          <p:cNvCxnSpPr/>
          <p:nvPr/>
        </p:nvCxnSpPr>
        <p:spPr>
          <a:xfrm>
            <a:off x="4893318" y="2751750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/>
              <p:cNvSpPr/>
              <p:nvPr/>
            </p:nvSpPr>
            <p:spPr>
              <a:xfrm>
                <a:off x="317432" y="1455626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32" y="1455626"/>
                <a:ext cx="576364" cy="360000"/>
              </a:xfrm>
              <a:prstGeom prst="rect">
                <a:avLst/>
              </a:prstGeom>
              <a:blipFill rotWithShape="1">
                <a:blip r:embed="rId8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/>
              <p:cNvSpPr/>
              <p:nvPr/>
            </p:nvSpPr>
            <p:spPr>
              <a:xfrm>
                <a:off x="317432" y="2199709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5" name="Retâ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32" y="2199709"/>
                <a:ext cx="576364" cy="360000"/>
              </a:xfrm>
              <a:prstGeom prst="rect">
                <a:avLst/>
              </a:prstGeom>
              <a:blipFill rotWithShape="1">
                <a:blip r:embed="rId9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tângulo 15"/>
          <p:cNvSpPr/>
          <p:nvPr/>
        </p:nvSpPr>
        <p:spPr>
          <a:xfrm>
            <a:off x="317432" y="2943792"/>
            <a:ext cx="57636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...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/>
              <p:cNvSpPr/>
              <p:nvPr/>
            </p:nvSpPr>
            <p:spPr>
              <a:xfrm>
                <a:off x="317432" y="3687874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7" name="Retângulo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32" y="3687874"/>
                <a:ext cx="576364" cy="360000"/>
              </a:xfrm>
              <a:prstGeom prst="rect">
                <a:avLst/>
              </a:prstGeom>
              <a:blipFill rotWithShape="1">
                <a:blip r:embed="rId10"/>
                <a:stretch>
                  <a:fillRect l="-4211"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ector de seta reta 17"/>
          <p:cNvCxnSpPr>
            <a:stCxn id="12" idx="6"/>
          </p:cNvCxnSpPr>
          <p:nvPr/>
        </p:nvCxnSpPr>
        <p:spPr>
          <a:xfrm>
            <a:off x="3453616" y="2751750"/>
            <a:ext cx="7197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Conector de seta reta 18"/>
          <p:cNvCxnSpPr>
            <a:stCxn id="14" idx="3"/>
            <a:endCxn id="12" idx="1"/>
          </p:cNvCxnSpPr>
          <p:nvPr/>
        </p:nvCxnSpPr>
        <p:spPr>
          <a:xfrm>
            <a:off x="893796" y="1635626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Conector de seta reta 19"/>
          <p:cNvCxnSpPr>
            <a:stCxn id="15" idx="3"/>
            <a:endCxn id="12" idx="2"/>
          </p:cNvCxnSpPr>
          <p:nvPr/>
        </p:nvCxnSpPr>
        <p:spPr>
          <a:xfrm>
            <a:off x="893796" y="2379709"/>
            <a:ext cx="1839820" cy="3720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Conector de seta reta 20"/>
          <p:cNvCxnSpPr>
            <a:stCxn id="17" idx="3"/>
            <a:endCxn id="12" idx="3"/>
          </p:cNvCxnSpPr>
          <p:nvPr/>
        </p:nvCxnSpPr>
        <p:spPr>
          <a:xfrm flipV="1">
            <a:off x="893796" y="3006308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3506363" y="2382418"/>
                <a:ext cx="46769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363" y="2382418"/>
                <a:ext cx="467692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4989496" y="2394897"/>
                <a:ext cx="46775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496" y="2394897"/>
                <a:ext cx="467757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6667" r="-14286" b="-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1534157" y="1632482"/>
                <a:ext cx="640175" cy="3859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157" y="1632482"/>
                <a:ext cx="640175" cy="38593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1534157" y="2197080"/>
                <a:ext cx="634854" cy="3859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157" y="2197080"/>
                <a:ext cx="634854" cy="38593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1417298" y="2931790"/>
                <a:ext cx="873894" cy="3859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298" y="2931790"/>
                <a:ext cx="873894" cy="38593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ângulo 26"/>
              <p:cNvSpPr/>
              <p:nvPr/>
            </p:nvSpPr>
            <p:spPr>
              <a:xfrm>
                <a:off x="4173318" y="2391026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b="1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7" name="Retângulo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318" y="2391026"/>
                <a:ext cx="720000" cy="72000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tângulo de cantos arredondados 27"/>
              <p:cNvSpPr/>
              <p:nvPr/>
            </p:nvSpPr>
            <p:spPr>
              <a:xfrm>
                <a:off x="5430301" y="915566"/>
                <a:ext cx="1091343" cy="3242553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  <m:r>
                        <a:rPr lang="pt-BR" b="1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𝐞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28" name="Retângulo de cantos arredondados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301" y="915566"/>
                <a:ext cx="1091343" cy="3242553"/>
              </a:xfrm>
              <a:prstGeom prst="roundRect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tângulo 28"/>
          <p:cNvSpPr/>
          <p:nvPr/>
        </p:nvSpPr>
        <p:spPr>
          <a:xfrm>
            <a:off x="1440022" y="1455627"/>
            <a:ext cx="873894" cy="248427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tângulo 29"/>
              <p:cNvSpPr/>
              <p:nvPr/>
            </p:nvSpPr>
            <p:spPr>
              <a:xfrm>
                <a:off x="2756340" y="1455626"/>
                <a:ext cx="72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0" name="Retângulo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340" y="1455626"/>
                <a:ext cx="720000" cy="36000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ector de seta reta 30"/>
          <p:cNvCxnSpPr>
            <a:stCxn id="30" idx="2"/>
          </p:cNvCxnSpPr>
          <p:nvPr/>
        </p:nvCxnSpPr>
        <p:spPr>
          <a:xfrm>
            <a:off x="3116340" y="1815626"/>
            <a:ext cx="0" cy="5761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3054036" y="1881743"/>
                <a:ext cx="46262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036" y="1881743"/>
                <a:ext cx="462626" cy="369332"/>
              </a:xfrm>
              <a:prstGeom prst="rect">
                <a:avLst/>
              </a:prstGeom>
              <a:blipFill rotWithShape="1">
                <a:blip r:embed="rId19"/>
                <a:stretch>
                  <a:fillRect b="-1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tângulo 32"/>
              <p:cNvSpPr/>
              <p:nvPr/>
            </p:nvSpPr>
            <p:spPr>
              <a:xfrm>
                <a:off x="5636042" y="1521743"/>
                <a:ext cx="72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3" name="Retângulo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042" y="1521743"/>
                <a:ext cx="720000" cy="360000"/>
              </a:xfrm>
              <a:prstGeom prst="rect">
                <a:avLst/>
              </a:prstGeom>
              <a:blipFill rotWithShape="1">
                <a:blip r:embed="rId20"/>
                <a:stretch>
                  <a:fillRect b="-84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ector de seta reta 33"/>
          <p:cNvCxnSpPr>
            <a:stCxn id="33" idx="2"/>
          </p:cNvCxnSpPr>
          <p:nvPr/>
        </p:nvCxnSpPr>
        <p:spPr>
          <a:xfrm>
            <a:off x="5996042" y="1881743"/>
            <a:ext cx="0" cy="4979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Conector angulado 34"/>
          <p:cNvCxnSpPr>
            <a:stCxn id="36" idx="2"/>
            <a:endCxn id="29" idx="2"/>
          </p:cNvCxnSpPr>
          <p:nvPr/>
        </p:nvCxnSpPr>
        <p:spPr>
          <a:xfrm rot="5400000">
            <a:off x="3521579" y="1465439"/>
            <a:ext cx="829854" cy="4119074"/>
          </a:xfrm>
          <a:prstGeom prst="bentConnector3">
            <a:avLst>
              <a:gd name="adj1" fmla="val 153546"/>
            </a:avLst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tângulo 35"/>
              <p:cNvSpPr/>
              <p:nvPr/>
            </p:nvSpPr>
            <p:spPr>
              <a:xfrm>
                <a:off x="5636043" y="2390049"/>
                <a:ext cx="720000" cy="72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6" name="Retângulo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043" y="2390049"/>
                <a:ext cx="720000" cy="720000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ector de seta reta 36"/>
          <p:cNvCxnSpPr/>
          <p:nvPr/>
        </p:nvCxnSpPr>
        <p:spPr>
          <a:xfrm flipV="1">
            <a:off x="7430723" y="2121750"/>
            <a:ext cx="0" cy="126000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flipV="1">
            <a:off x="6800723" y="2751750"/>
            <a:ext cx="1260000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angulado 38"/>
          <p:cNvCxnSpPr/>
          <p:nvPr/>
        </p:nvCxnSpPr>
        <p:spPr>
          <a:xfrm flipV="1">
            <a:off x="6800723" y="2436750"/>
            <a:ext cx="1293873" cy="315000"/>
          </a:xfrm>
          <a:prstGeom prst="bentConnector3">
            <a:avLst>
              <a:gd name="adj1" fmla="val 4917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57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Perceptron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p:grpSp>
        <p:nvGrpSpPr>
          <p:cNvPr id="6" name="Grupo 5"/>
          <p:cNvGrpSpPr/>
          <p:nvPr/>
        </p:nvGrpSpPr>
        <p:grpSpPr>
          <a:xfrm>
            <a:off x="7135359" y="2128973"/>
            <a:ext cx="920357" cy="918147"/>
            <a:chOff x="7717219" y="2128973"/>
            <a:chExt cx="920357" cy="9181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/>
                <p:cNvSpPr txBox="1"/>
                <p:nvPr/>
              </p:nvSpPr>
              <p:spPr>
                <a:xfrm>
                  <a:off x="7717219" y="2128973"/>
                  <a:ext cx="291609" cy="28814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sz="1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pt-BR" sz="1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CaixaDeTexto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7219" y="2128973"/>
                  <a:ext cx="291609" cy="28814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33333" b="-41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/>
                <p:cNvSpPr txBox="1"/>
                <p:nvPr/>
              </p:nvSpPr>
              <p:spPr>
                <a:xfrm>
                  <a:off x="8345967" y="2758973"/>
                  <a:ext cx="291609" cy="28814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CaixaDeTexto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5967" y="2758973"/>
                  <a:ext cx="291609" cy="28814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212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de cantos arredondados 8"/>
              <p:cNvSpPr/>
              <p:nvPr/>
            </p:nvSpPr>
            <p:spPr>
              <a:xfrm>
                <a:off x="10750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tângulo de cantos arredondados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ângulo de cantos arredondados 9"/>
              <p:cNvSpPr/>
              <p:nvPr/>
            </p:nvSpPr>
            <p:spPr>
              <a:xfrm>
                <a:off x="1149170" y="915566"/>
                <a:ext cx="1800201" cy="3242553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tângulo de cantos arredondados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170" y="915566"/>
                <a:ext cx="1800201" cy="3242553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de cantos arredondados 10"/>
              <p:cNvSpPr/>
              <p:nvPr/>
            </p:nvSpPr>
            <p:spPr>
              <a:xfrm>
                <a:off x="2949373" y="915566"/>
                <a:ext cx="2480928" cy="3242553"/>
              </a:xfrm>
              <a:prstGeom prst="roundRect">
                <a:avLst>
                  <a:gd name="adj" fmla="val 1137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𝐯</m:t>
                      </m:r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tângulo de cantos arredondados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373" y="915566"/>
                <a:ext cx="2480928" cy="3242553"/>
              </a:xfrm>
              <a:prstGeom prst="roundRect">
                <a:avLst>
                  <a:gd name="adj" fmla="val 11376"/>
                </a:avLst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lipse 11"/>
              <p:cNvSpPr/>
              <p:nvPr/>
            </p:nvSpPr>
            <p:spPr>
              <a:xfrm>
                <a:off x="2733616" y="2391750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Elips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616" y="2391750"/>
                <a:ext cx="720000" cy="720000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ector de seta reta 12"/>
          <p:cNvCxnSpPr/>
          <p:nvPr/>
        </p:nvCxnSpPr>
        <p:spPr>
          <a:xfrm>
            <a:off x="4893318" y="2751750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/>
              <p:cNvSpPr/>
              <p:nvPr/>
            </p:nvSpPr>
            <p:spPr>
              <a:xfrm>
                <a:off x="317432" y="1455626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32" y="1455626"/>
                <a:ext cx="576364" cy="360000"/>
              </a:xfrm>
              <a:prstGeom prst="rect">
                <a:avLst/>
              </a:prstGeom>
              <a:blipFill rotWithShape="1">
                <a:blip r:embed="rId8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/>
              <p:cNvSpPr/>
              <p:nvPr/>
            </p:nvSpPr>
            <p:spPr>
              <a:xfrm>
                <a:off x="317432" y="2199709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5" name="Retâ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32" y="2199709"/>
                <a:ext cx="576364" cy="360000"/>
              </a:xfrm>
              <a:prstGeom prst="rect">
                <a:avLst/>
              </a:prstGeom>
              <a:blipFill rotWithShape="1">
                <a:blip r:embed="rId9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tângulo 15"/>
          <p:cNvSpPr/>
          <p:nvPr/>
        </p:nvSpPr>
        <p:spPr>
          <a:xfrm>
            <a:off x="317432" y="2943792"/>
            <a:ext cx="57636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...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/>
              <p:cNvSpPr/>
              <p:nvPr/>
            </p:nvSpPr>
            <p:spPr>
              <a:xfrm>
                <a:off x="317432" y="3687874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7" name="Retângulo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32" y="3687874"/>
                <a:ext cx="576364" cy="360000"/>
              </a:xfrm>
              <a:prstGeom prst="rect">
                <a:avLst/>
              </a:prstGeom>
              <a:blipFill rotWithShape="1">
                <a:blip r:embed="rId10"/>
                <a:stretch>
                  <a:fillRect l="-4211"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ector de seta reta 17"/>
          <p:cNvCxnSpPr>
            <a:stCxn id="12" idx="6"/>
          </p:cNvCxnSpPr>
          <p:nvPr/>
        </p:nvCxnSpPr>
        <p:spPr>
          <a:xfrm>
            <a:off x="3453616" y="2751750"/>
            <a:ext cx="7197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Conector de seta reta 18"/>
          <p:cNvCxnSpPr>
            <a:stCxn id="14" idx="3"/>
            <a:endCxn id="12" idx="1"/>
          </p:cNvCxnSpPr>
          <p:nvPr/>
        </p:nvCxnSpPr>
        <p:spPr>
          <a:xfrm>
            <a:off x="893796" y="1635626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Conector de seta reta 19"/>
          <p:cNvCxnSpPr>
            <a:stCxn id="15" idx="3"/>
            <a:endCxn id="12" idx="2"/>
          </p:cNvCxnSpPr>
          <p:nvPr/>
        </p:nvCxnSpPr>
        <p:spPr>
          <a:xfrm>
            <a:off x="893796" y="2379709"/>
            <a:ext cx="1839820" cy="3720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Conector de seta reta 20"/>
          <p:cNvCxnSpPr>
            <a:stCxn id="17" idx="3"/>
            <a:endCxn id="12" idx="3"/>
          </p:cNvCxnSpPr>
          <p:nvPr/>
        </p:nvCxnSpPr>
        <p:spPr>
          <a:xfrm flipV="1">
            <a:off x="893796" y="3006308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3506363" y="2382418"/>
                <a:ext cx="46769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363" y="2382418"/>
                <a:ext cx="467692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4989496" y="2394897"/>
                <a:ext cx="46775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496" y="2394897"/>
                <a:ext cx="467757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6667" r="-14286" b="-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1534157" y="1632482"/>
                <a:ext cx="640175" cy="3859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157" y="1632482"/>
                <a:ext cx="640175" cy="38593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1534157" y="2197080"/>
                <a:ext cx="634854" cy="3859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157" y="2197080"/>
                <a:ext cx="634854" cy="38593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1417298" y="2931790"/>
                <a:ext cx="873894" cy="3859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298" y="2931790"/>
                <a:ext cx="873894" cy="38593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ângulo 26"/>
              <p:cNvSpPr/>
              <p:nvPr/>
            </p:nvSpPr>
            <p:spPr>
              <a:xfrm>
                <a:off x="4173318" y="2391026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b="1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7" name="Retângulo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318" y="2391026"/>
                <a:ext cx="720000" cy="72000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tângulo de cantos arredondados 27"/>
              <p:cNvSpPr/>
              <p:nvPr/>
            </p:nvSpPr>
            <p:spPr>
              <a:xfrm>
                <a:off x="5430301" y="915566"/>
                <a:ext cx="1091343" cy="3242553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  <m:r>
                        <a:rPr lang="pt-BR" b="1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𝐞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28" name="Retângulo de cantos arredondados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301" y="915566"/>
                <a:ext cx="1091343" cy="3242553"/>
              </a:xfrm>
              <a:prstGeom prst="roundRect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tângulo 28"/>
          <p:cNvSpPr/>
          <p:nvPr/>
        </p:nvSpPr>
        <p:spPr>
          <a:xfrm>
            <a:off x="1440022" y="1455627"/>
            <a:ext cx="873894" cy="248427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tângulo 29"/>
              <p:cNvSpPr/>
              <p:nvPr/>
            </p:nvSpPr>
            <p:spPr>
              <a:xfrm>
                <a:off x="2756340" y="1455626"/>
                <a:ext cx="72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0" name="Retângulo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340" y="1455626"/>
                <a:ext cx="720000" cy="36000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ector de seta reta 30"/>
          <p:cNvCxnSpPr>
            <a:stCxn id="30" idx="2"/>
          </p:cNvCxnSpPr>
          <p:nvPr/>
        </p:nvCxnSpPr>
        <p:spPr>
          <a:xfrm>
            <a:off x="3116340" y="1815626"/>
            <a:ext cx="0" cy="5761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3054036" y="1881743"/>
                <a:ext cx="46262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036" y="1881743"/>
                <a:ext cx="462626" cy="369332"/>
              </a:xfrm>
              <a:prstGeom prst="rect">
                <a:avLst/>
              </a:prstGeom>
              <a:blipFill rotWithShape="1">
                <a:blip r:embed="rId19"/>
                <a:stretch>
                  <a:fillRect b="-1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tângulo 32"/>
              <p:cNvSpPr/>
              <p:nvPr/>
            </p:nvSpPr>
            <p:spPr>
              <a:xfrm>
                <a:off x="5636042" y="1521743"/>
                <a:ext cx="72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3" name="Retângulo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042" y="1521743"/>
                <a:ext cx="720000" cy="360000"/>
              </a:xfrm>
              <a:prstGeom prst="rect">
                <a:avLst/>
              </a:prstGeom>
              <a:blipFill rotWithShape="1">
                <a:blip r:embed="rId20"/>
                <a:stretch>
                  <a:fillRect b="-84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ector de seta reta 33"/>
          <p:cNvCxnSpPr>
            <a:stCxn id="33" idx="2"/>
          </p:cNvCxnSpPr>
          <p:nvPr/>
        </p:nvCxnSpPr>
        <p:spPr>
          <a:xfrm>
            <a:off x="5996042" y="1881743"/>
            <a:ext cx="0" cy="4979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Conector angulado 34"/>
          <p:cNvCxnSpPr>
            <a:stCxn id="36" idx="2"/>
            <a:endCxn id="29" idx="2"/>
          </p:cNvCxnSpPr>
          <p:nvPr/>
        </p:nvCxnSpPr>
        <p:spPr>
          <a:xfrm rot="5400000">
            <a:off x="3521579" y="1465439"/>
            <a:ext cx="829854" cy="4119074"/>
          </a:xfrm>
          <a:prstGeom prst="bentConnector3">
            <a:avLst>
              <a:gd name="adj1" fmla="val 153546"/>
            </a:avLst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tângulo 35"/>
              <p:cNvSpPr/>
              <p:nvPr/>
            </p:nvSpPr>
            <p:spPr>
              <a:xfrm>
                <a:off x="5636043" y="2390049"/>
                <a:ext cx="720000" cy="72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6" name="Retângulo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043" y="2390049"/>
                <a:ext cx="720000" cy="720000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ector de seta reta 36"/>
          <p:cNvCxnSpPr/>
          <p:nvPr/>
        </p:nvCxnSpPr>
        <p:spPr>
          <a:xfrm flipV="1">
            <a:off x="7430723" y="2121750"/>
            <a:ext cx="0" cy="126000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flipV="1">
            <a:off x="6800723" y="2751750"/>
            <a:ext cx="1260000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angulado 38"/>
          <p:cNvCxnSpPr/>
          <p:nvPr/>
        </p:nvCxnSpPr>
        <p:spPr>
          <a:xfrm flipV="1">
            <a:off x="6800723" y="2436750"/>
            <a:ext cx="1293873" cy="315000"/>
          </a:xfrm>
          <a:prstGeom prst="bentConnector3">
            <a:avLst>
              <a:gd name="adj1" fmla="val 4917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tângulo 39"/>
          <p:cNvSpPr/>
          <p:nvPr/>
        </p:nvSpPr>
        <p:spPr>
          <a:xfrm>
            <a:off x="2949371" y="3507854"/>
            <a:ext cx="2845924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r>
              <a:rPr lang="pt-BR" sz="2000" b="1" i="1" dirty="0">
                <a:solidFill>
                  <a:srgbClr val="C00000"/>
                </a:solidFill>
              </a:rPr>
              <a:t>p</a:t>
            </a:r>
            <a:r>
              <a:rPr lang="pt-BR" sz="2000" b="1" i="1" dirty="0" smtClean="0">
                <a:solidFill>
                  <a:srgbClr val="C00000"/>
                </a:solidFill>
              </a:rPr>
              <a:t>esos e bias ajustáveis...</a:t>
            </a:r>
            <a:endParaRPr lang="pt-BR" sz="2000" b="1" i="1" dirty="0">
              <a:solidFill>
                <a:srgbClr val="C00000"/>
              </a:solidFill>
            </a:endParaRPr>
          </a:p>
        </p:txBody>
      </p:sp>
      <p:cxnSp>
        <p:nvCxnSpPr>
          <p:cNvPr id="41" name="Conector de seta reta 40"/>
          <p:cNvCxnSpPr>
            <a:stCxn id="40" idx="1"/>
          </p:cNvCxnSpPr>
          <p:nvPr/>
        </p:nvCxnSpPr>
        <p:spPr>
          <a:xfrm flipH="1" flipV="1">
            <a:off x="2049270" y="2903046"/>
            <a:ext cx="900101" cy="83340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/>
          <p:nvPr/>
        </p:nvCxnSpPr>
        <p:spPr>
          <a:xfrm flipH="1" flipV="1">
            <a:off x="3463304" y="2251075"/>
            <a:ext cx="316608" cy="132878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95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Perceptron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p:grpSp>
        <p:nvGrpSpPr>
          <p:cNvPr id="6" name="Grupo 5"/>
          <p:cNvGrpSpPr/>
          <p:nvPr/>
        </p:nvGrpSpPr>
        <p:grpSpPr>
          <a:xfrm>
            <a:off x="7135359" y="2128973"/>
            <a:ext cx="920357" cy="918147"/>
            <a:chOff x="7717219" y="2128973"/>
            <a:chExt cx="920357" cy="9181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/>
                <p:cNvSpPr txBox="1"/>
                <p:nvPr/>
              </p:nvSpPr>
              <p:spPr>
                <a:xfrm>
                  <a:off x="7717219" y="2128973"/>
                  <a:ext cx="291609" cy="28814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sz="1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pt-BR" sz="1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CaixaDeTexto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7219" y="2128973"/>
                  <a:ext cx="291609" cy="28814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33333" b="-41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/>
                <p:cNvSpPr txBox="1"/>
                <p:nvPr/>
              </p:nvSpPr>
              <p:spPr>
                <a:xfrm>
                  <a:off x="8345967" y="2758973"/>
                  <a:ext cx="291609" cy="28814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CaixaDeTexto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5967" y="2758973"/>
                  <a:ext cx="291609" cy="28814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212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de cantos arredondados 8"/>
              <p:cNvSpPr/>
              <p:nvPr/>
            </p:nvSpPr>
            <p:spPr>
              <a:xfrm>
                <a:off x="10750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tângulo de cantos arredondados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ângulo de cantos arredondados 9"/>
              <p:cNvSpPr/>
              <p:nvPr/>
            </p:nvSpPr>
            <p:spPr>
              <a:xfrm>
                <a:off x="1149170" y="915566"/>
                <a:ext cx="1800201" cy="324255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tângulo de cantos arredondados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170" y="915566"/>
                <a:ext cx="1800201" cy="3242553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de cantos arredondados 10"/>
              <p:cNvSpPr/>
              <p:nvPr/>
            </p:nvSpPr>
            <p:spPr>
              <a:xfrm>
                <a:off x="2949373" y="915566"/>
                <a:ext cx="2480928" cy="3242553"/>
              </a:xfrm>
              <a:prstGeom prst="roundRect">
                <a:avLst>
                  <a:gd name="adj" fmla="val 11376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𝐯</m:t>
                      </m:r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tângulo de cantos arredondados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373" y="915566"/>
                <a:ext cx="2480928" cy="3242553"/>
              </a:xfrm>
              <a:prstGeom prst="roundRect">
                <a:avLst>
                  <a:gd name="adj" fmla="val 11376"/>
                </a:avLst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lipse 11"/>
              <p:cNvSpPr/>
              <p:nvPr/>
            </p:nvSpPr>
            <p:spPr>
              <a:xfrm>
                <a:off x="2733616" y="2391750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Elips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616" y="2391750"/>
                <a:ext cx="720000" cy="720000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ector de seta reta 12"/>
          <p:cNvCxnSpPr/>
          <p:nvPr/>
        </p:nvCxnSpPr>
        <p:spPr>
          <a:xfrm>
            <a:off x="4893318" y="2751750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/>
              <p:cNvSpPr/>
              <p:nvPr/>
            </p:nvSpPr>
            <p:spPr>
              <a:xfrm>
                <a:off x="317432" y="1455626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32" y="1455626"/>
                <a:ext cx="576364" cy="360000"/>
              </a:xfrm>
              <a:prstGeom prst="rect">
                <a:avLst/>
              </a:prstGeom>
              <a:blipFill rotWithShape="1">
                <a:blip r:embed="rId8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/>
              <p:cNvSpPr/>
              <p:nvPr/>
            </p:nvSpPr>
            <p:spPr>
              <a:xfrm>
                <a:off x="317432" y="2199709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5" name="Retâ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32" y="2199709"/>
                <a:ext cx="576364" cy="360000"/>
              </a:xfrm>
              <a:prstGeom prst="rect">
                <a:avLst/>
              </a:prstGeom>
              <a:blipFill rotWithShape="1">
                <a:blip r:embed="rId9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tângulo 15"/>
          <p:cNvSpPr/>
          <p:nvPr/>
        </p:nvSpPr>
        <p:spPr>
          <a:xfrm>
            <a:off x="317432" y="2943792"/>
            <a:ext cx="57636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...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/>
              <p:cNvSpPr/>
              <p:nvPr/>
            </p:nvSpPr>
            <p:spPr>
              <a:xfrm>
                <a:off x="317432" y="3687874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7" name="Retângulo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32" y="3687874"/>
                <a:ext cx="576364" cy="360000"/>
              </a:xfrm>
              <a:prstGeom prst="rect">
                <a:avLst/>
              </a:prstGeom>
              <a:blipFill rotWithShape="1">
                <a:blip r:embed="rId10"/>
                <a:stretch>
                  <a:fillRect l="-4211"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ector de seta reta 17"/>
          <p:cNvCxnSpPr>
            <a:stCxn id="12" idx="6"/>
          </p:cNvCxnSpPr>
          <p:nvPr/>
        </p:nvCxnSpPr>
        <p:spPr>
          <a:xfrm>
            <a:off x="3453616" y="2751750"/>
            <a:ext cx="7197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Conector de seta reta 18"/>
          <p:cNvCxnSpPr>
            <a:stCxn id="14" idx="3"/>
            <a:endCxn id="12" idx="1"/>
          </p:cNvCxnSpPr>
          <p:nvPr/>
        </p:nvCxnSpPr>
        <p:spPr>
          <a:xfrm>
            <a:off x="893796" y="1635626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Conector de seta reta 19"/>
          <p:cNvCxnSpPr>
            <a:stCxn id="15" idx="3"/>
            <a:endCxn id="12" idx="2"/>
          </p:cNvCxnSpPr>
          <p:nvPr/>
        </p:nvCxnSpPr>
        <p:spPr>
          <a:xfrm>
            <a:off x="893796" y="2379709"/>
            <a:ext cx="1839820" cy="3720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Conector de seta reta 20"/>
          <p:cNvCxnSpPr>
            <a:stCxn id="17" idx="3"/>
            <a:endCxn id="12" idx="3"/>
          </p:cNvCxnSpPr>
          <p:nvPr/>
        </p:nvCxnSpPr>
        <p:spPr>
          <a:xfrm flipV="1">
            <a:off x="893796" y="3006308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3506363" y="2382418"/>
                <a:ext cx="46769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363" y="2382418"/>
                <a:ext cx="467692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4989496" y="2394897"/>
                <a:ext cx="46775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496" y="2394897"/>
                <a:ext cx="467757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6667" r="-14286" b="-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1534157" y="1632482"/>
                <a:ext cx="640175" cy="3859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157" y="1632482"/>
                <a:ext cx="640175" cy="38593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1534157" y="2197080"/>
                <a:ext cx="634854" cy="3859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157" y="2197080"/>
                <a:ext cx="634854" cy="38593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1417298" y="2931790"/>
                <a:ext cx="873894" cy="3859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298" y="2931790"/>
                <a:ext cx="873894" cy="38593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ângulo 26"/>
              <p:cNvSpPr/>
              <p:nvPr/>
            </p:nvSpPr>
            <p:spPr>
              <a:xfrm>
                <a:off x="4173318" y="2391026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b="1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7" name="Retângulo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318" y="2391026"/>
                <a:ext cx="720000" cy="72000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tângulo de cantos arredondados 27"/>
              <p:cNvSpPr/>
              <p:nvPr/>
            </p:nvSpPr>
            <p:spPr>
              <a:xfrm>
                <a:off x="5430301" y="915566"/>
                <a:ext cx="1091343" cy="324255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  <m:r>
                        <a:rPr lang="pt-BR" b="1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𝐞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28" name="Retângulo de cantos arredondados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301" y="915566"/>
                <a:ext cx="1091343" cy="3242553"/>
              </a:xfrm>
              <a:prstGeom prst="roundRect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tângulo 28"/>
          <p:cNvSpPr/>
          <p:nvPr/>
        </p:nvSpPr>
        <p:spPr>
          <a:xfrm>
            <a:off x="1440022" y="1455627"/>
            <a:ext cx="873894" cy="248427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tângulo 29"/>
              <p:cNvSpPr/>
              <p:nvPr/>
            </p:nvSpPr>
            <p:spPr>
              <a:xfrm>
                <a:off x="2756340" y="1455626"/>
                <a:ext cx="72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0" name="Retângulo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340" y="1455626"/>
                <a:ext cx="720000" cy="36000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ector de seta reta 30"/>
          <p:cNvCxnSpPr>
            <a:stCxn id="30" idx="2"/>
          </p:cNvCxnSpPr>
          <p:nvPr/>
        </p:nvCxnSpPr>
        <p:spPr>
          <a:xfrm>
            <a:off x="3116340" y="1815626"/>
            <a:ext cx="0" cy="5761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3054036" y="1881743"/>
                <a:ext cx="46262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036" y="1881743"/>
                <a:ext cx="462626" cy="369332"/>
              </a:xfrm>
              <a:prstGeom prst="rect">
                <a:avLst/>
              </a:prstGeom>
              <a:blipFill rotWithShape="1">
                <a:blip r:embed="rId19"/>
                <a:stretch>
                  <a:fillRect b="-1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tângulo 32"/>
              <p:cNvSpPr/>
              <p:nvPr/>
            </p:nvSpPr>
            <p:spPr>
              <a:xfrm>
                <a:off x="5636042" y="1521743"/>
                <a:ext cx="72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3" name="Retângulo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042" y="1521743"/>
                <a:ext cx="720000" cy="360000"/>
              </a:xfrm>
              <a:prstGeom prst="rect">
                <a:avLst/>
              </a:prstGeom>
              <a:blipFill rotWithShape="1">
                <a:blip r:embed="rId20"/>
                <a:stretch>
                  <a:fillRect b="-84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ector de seta reta 33"/>
          <p:cNvCxnSpPr>
            <a:stCxn id="33" idx="2"/>
          </p:cNvCxnSpPr>
          <p:nvPr/>
        </p:nvCxnSpPr>
        <p:spPr>
          <a:xfrm>
            <a:off x="5996042" y="1881743"/>
            <a:ext cx="0" cy="4979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Conector angulado 34"/>
          <p:cNvCxnSpPr>
            <a:stCxn id="36" idx="2"/>
            <a:endCxn id="29" idx="2"/>
          </p:cNvCxnSpPr>
          <p:nvPr/>
        </p:nvCxnSpPr>
        <p:spPr>
          <a:xfrm rot="5400000">
            <a:off x="3521579" y="1465439"/>
            <a:ext cx="829854" cy="4119074"/>
          </a:xfrm>
          <a:prstGeom prst="bentConnector3">
            <a:avLst>
              <a:gd name="adj1" fmla="val 153546"/>
            </a:avLst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tângulo 35"/>
              <p:cNvSpPr/>
              <p:nvPr/>
            </p:nvSpPr>
            <p:spPr>
              <a:xfrm>
                <a:off x="5636043" y="2390049"/>
                <a:ext cx="720000" cy="72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6" name="Retângulo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043" y="2390049"/>
                <a:ext cx="720000" cy="720000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ector de seta reta 36"/>
          <p:cNvCxnSpPr/>
          <p:nvPr/>
        </p:nvCxnSpPr>
        <p:spPr>
          <a:xfrm flipV="1">
            <a:off x="7430723" y="2121750"/>
            <a:ext cx="0" cy="126000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flipV="1">
            <a:off x="6800723" y="2751750"/>
            <a:ext cx="1260000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angulado 38"/>
          <p:cNvCxnSpPr/>
          <p:nvPr/>
        </p:nvCxnSpPr>
        <p:spPr>
          <a:xfrm flipV="1">
            <a:off x="6800723" y="2436750"/>
            <a:ext cx="1293873" cy="315000"/>
          </a:xfrm>
          <a:prstGeom prst="bentConnector3">
            <a:avLst>
              <a:gd name="adj1" fmla="val 4917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84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Perceptron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de cantos arredondados 8"/>
              <p:cNvSpPr/>
              <p:nvPr/>
            </p:nvSpPr>
            <p:spPr>
              <a:xfrm>
                <a:off x="10750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tângulo de cantos arredondados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ângulo de cantos arredondados 9"/>
              <p:cNvSpPr/>
              <p:nvPr/>
            </p:nvSpPr>
            <p:spPr>
              <a:xfrm>
                <a:off x="1149170" y="915566"/>
                <a:ext cx="1800201" cy="3242553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tângulo de cantos arredondados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170" y="915566"/>
                <a:ext cx="1800201" cy="3242553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de cantos arredondados 10"/>
              <p:cNvSpPr/>
              <p:nvPr/>
            </p:nvSpPr>
            <p:spPr>
              <a:xfrm>
                <a:off x="2949373" y="915566"/>
                <a:ext cx="2480928" cy="3242553"/>
              </a:xfrm>
              <a:prstGeom prst="roundRect">
                <a:avLst>
                  <a:gd name="adj" fmla="val 1137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𝐯</m:t>
                      </m:r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tângulo de cantos arredondados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373" y="915566"/>
                <a:ext cx="2480928" cy="3242553"/>
              </a:xfrm>
              <a:prstGeom prst="roundRect">
                <a:avLst>
                  <a:gd name="adj" fmla="val 11376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lipse 11"/>
              <p:cNvSpPr/>
              <p:nvPr/>
            </p:nvSpPr>
            <p:spPr>
              <a:xfrm>
                <a:off x="2733616" y="2391750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Elips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616" y="2391750"/>
                <a:ext cx="720000" cy="720000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ector de seta reta 12"/>
          <p:cNvCxnSpPr/>
          <p:nvPr/>
        </p:nvCxnSpPr>
        <p:spPr>
          <a:xfrm>
            <a:off x="4893318" y="2751750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/>
              <p:cNvSpPr/>
              <p:nvPr/>
            </p:nvSpPr>
            <p:spPr>
              <a:xfrm>
                <a:off x="317432" y="1455626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32" y="1455626"/>
                <a:ext cx="576364" cy="360000"/>
              </a:xfrm>
              <a:prstGeom prst="rect">
                <a:avLst/>
              </a:prstGeom>
              <a:blipFill rotWithShape="1">
                <a:blip r:embed="rId6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/>
              <p:cNvSpPr/>
              <p:nvPr/>
            </p:nvSpPr>
            <p:spPr>
              <a:xfrm>
                <a:off x="317432" y="3687874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7" name="Retângulo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32" y="3687874"/>
                <a:ext cx="576364" cy="360000"/>
              </a:xfrm>
              <a:prstGeom prst="rect">
                <a:avLst/>
              </a:prstGeom>
              <a:blipFill rotWithShape="1">
                <a:blip r:embed="rId7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ector de seta reta 17"/>
          <p:cNvCxnSpPr>
            <a:stCxn id="12" idx="6"/>
          </p:cNvCxnSpPr>
          <p:nvPr/>
        </p:nvCxnSpPr>
        <p:spPr>
          <a:xfrm>
            <a:off x="3453616" y="2751750"/>
            <a:ext cx="7197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Conector de seta reta 18"/>
          <p:cNvCxnSpPr>
            <a:stCxn id="14" idx="3"/>
            <a:endCxn id="12" idx="1"/>
          </p:cNvCxnSpPr>
          <p:nvPr/>
        </p:nvCxnSpPr>
        <p:spPr>
          <a:xfrm>
            <a:off x="893796" y="1635626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Conector de seta reta 20"/>
          <p:cNvCxnSpPr>
            <a:stCxn id="17" idx="3"/>
            <a:endCxn id="12" idx="3"/>
          </p:cNvCxnSpPr>
          <p:nvPr/>
        </p:nvCxnSpPr>
        <p:spPr>
          <a:xfrm flipV="1">
            <a:off x="893796" y="3006308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3506363" y="2382418"/>
                <a:ext cx="46769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363" y="2382418"/>
                <a:ext cx="46769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4989496" y="2394897"/>
                <a:ext cx="46775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496" y="2394897"/>
                <a:ext cx="467757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6667" r="-14286" b="-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1534157" y="1632482"/>
                <a:ext cx="640175" cy="3859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157" y="1632482"/>
                <a:ext cx="640175" cy="38593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1539478" y="2931790"/>
                <a:ext cx="634854" cy="3859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478" y="2931790"/>
                <a:ext cx="634854" cy="38593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ângulo 26"/>
              <p:cNvSpPr/>
              <p:nvPr/>
            </p:nvSpPr>
            <p:spPr>
              <a:xfrm>
                <a:off x="4173318" y="2391026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b="1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7" name="Retângulo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318" y="2391026"/>
                <a:ext cx="720000" cy="72000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tângulo de cantos arredondados 27"/>
              <p:cNvSpPr/>
              <p:nvPr/>
            </p:nvSpPr>
            <p:spPr>
              <a:xfrm>
                <a:off x="5430301" y="915566"/>
                <a:ext cx="1091343" cy="3242553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  <m:r>
                        <a:rPr lang="pt-BR" b="1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𝐞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28" name="Retângulo de cantos arredondados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301" y="915566"/>
                <a:ext cx="1091343" cy="3242553"/>
              </a:xfrm>
              <a:prstGeom prst="round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tângulo 28"/>
          <p:cNvSpPr/>
          <p:nvPr/>
        </p:nvSpPr>
        <p:spPr>
          <a:xfrm>
            <a:off x="1440022" y="1455627"/>
            <a:ext cx="873894" cy="248427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tângulo 29"/>
              <p:cNvSpPr/>
              <p:nvPr/>
            </p:nvSpPr>
            <p:spPr>
              <a:xfrm>
                <a:off x="2756340" y="1455626"/>
                <a:ext cx="72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0" name="Retângulo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340" y="1455626"/>
                <a:ext cx="720000" cy="36000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ector de seta reta 30"/>
          <p:cNvCxnSpPr>
            <a:stCxn id="30" idx="2"/>
          </p:cNvCxnSpPr>
          <p:nvPr/>
        </p:nvCxnSpPr>
        <p:spPr>
          <a:xfrm>
            <a:off x="3116340" y="1815626"/>
            <a:ext cx="0" cy="5761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3054036" y="1881743"/>
                <a:ext cx="46262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036" y="1881743"/>
                <a:ext cx="462626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1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tângulo 32"/>
              <p:cNvSpPr/>
              <p:nvPr/>
            </p:nvSpPr>
            <p:spPr>
              <a:xfrm>
                <a:off x="5636042" y="1521743"/>
                <a:ext cx="72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3" name="Retângulo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042" y="1521743"/>
                <a:ext cx="720000" cy="360000"/>
              </a:xfrm>
              <a:prstGeom prst="rect">
                <a:avLst/>
              </a:prstGeom>
              <a:blipFill rotWithShape="1">
                <a:blip r:embed="rId18"/>
                <a:stretch>
                  <a:fillRect b="-84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ector de seta reta 33"/>
          <p:cNvCxnSpPr>
            <a:stCxn id="33" idx="2"/>
          </p:cNvCxnSpPr>
          <p:nvPr/>
        </p:nvCxnSpPr>
        <p:spPr>
          <a:xfrm>
            <a:off x="5996042" y="1881743"/>
            <a:ext cx="0" cy="4979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Conector angulado 34"/>
          <p:cNvCxnSpPr>
            <a:stCxn id="36" idx="2"/>
            <a:endCxn id="29" idx="2"/>
          </p:cNvCxnSpPr>
          <p:nvPr/>
        </p:nvCxnSpPr>
        <p:spPr>
          <a:xfrm rot="5400000">
            <a:off x="3521579" y="1465439"/>
            <a:ext cx="829854" cy="4119074"/>
          </a:xfrm>
          <a:prstGeom prst="bentConnector3">
            <a:avLst>
              <a:gd name="adj1" fmla="val 153546"/>
            </a:avLst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tângulo 35"/>
              <p:cNvSpPr/>
              <p:nvPr/>
            </p:nvSpPr>
            <p:spPr>
              <a:xfrm>
                <a:off x="5636043" y="2390049"/>
                <a:ext cx="720000" cy="72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6" name="Retângulo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043" y="2390049"/>
                <a:ext cx="720000" cy="720000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tângulo 49"/>
          <p:cNvSpPr/>
          <p:nvPr/>
        </p:nvSpPr>
        <p:spPr>
          <a:xfrm>
            <a:off x="7305675" y="1919288"/>
            <a:ext cx="1167306" cy="1169193"/>
          </a:xfrm>
          <a:custGeom>
            <a:avLst/>
            <a:gdLst>
              <a:gd name="connsiteX0" fmla="*/ 0 w 1656184"/>
              <a:gd name="connsiteY0" fmla="*/ 0 h 1660117"/>
              <a:gd name="connsiteX1" fmla="*/ 1656184 w 1656184"/>
              <a:gd name="connsiteY1" fmla="*/ 0 h 1660117"/>
              <a:gd name="connsiteX2" fmla="*/ 1656184 w 1656184"/>
              <a:gd name="connsiteY2" fmla="*/ 1660117 h 1660117"/>
              <a:gd name="connsiteX3" fmla="*/ 0 w 1656184"/>
              <a:gd name="connsiteY3" fmla="*/ 1660117 h 1660117"/>
              <a:gd name="connsiteX4" fmla="*/ 0 w 1656184"/>
              <a:gd name="connsiteY4" fmla="*/ 0 h 1660117"/>
              <a:gd name="connsiteX0" fmla="*/ 0 w 1656184"/>
              <a:gd name="connsiteY0" fmla="*/ 1587 h 1661704"/>
              <a:gd name="connsiteX1" fmla="*/ 488878 w 1656184"/>
              <a:gd name="connsiteY1" fmla="*/ 0 h 1661704"/>
              <a:gd name="connsiteX2" fmla="*/ 1656184 w 1656184"/>
              <a:gd name="connsiteY2" fmla="*/ 1587 h 1661704"/>
              <a:gd name="connsiteX3" fmla="*/ 1656184 w 1656184"/>
              <a:gd name="connsiteY3" fmla="*/ 1661704 h 1661704"/>
              <a:gd name="connsiteX4" fmla="*/ 0 w 1656184"/>
              <a:gd name="connsiteY4" fmla="*/ 1661704 h 1661704"/>
              <a:gd name="connsiteX5" fmla="*/ 0 w 1656184"/>
              <a:gd name="connsiteY5" fmla="*/ 1587 h 1661704"/>
              <a:gd name="connsiteX0" fmla="*/ 0 w 1656184"/>
              <a:gd name="connsiteY0" fmla="*/ 1587 h 1661704"/>
              <a:gd name="connsiteX1" fmla="*/ 488878 w 1656184"/>
              <a:gd name="connsiteY1" fmla="*/ 0 h 1661704"/>
              <a:gd name="connsiteX2" fmla="*/ 1656184 w 1656184"/>
              <a:gd name="connsiteY2" fmla="*/ 1587 h 1661704"/>
              <a:gd name="connsiteX3" fmla="*/ 1655691 w 1656184"/>
              <a:gd name="connsiteY3" fmla="*/ 1169193 h 1661704"/>
              <a:gd name="connsiteX4" fmla="*/ 1656184 w 1656184"/>
              <a:gd name="connsiteY4" fmla="*/ 1661704 h 1661704"/>
              <a:gd name="connsiteX5" fmla="*/ 0 w 1656184"/>
              <a:gd name="connsiteY5" fmla="*/ 1661704 h 1661704"/>
              <a:gd name="connsiteX6" fmla="*/ 0 w 1656184"/>
              <a:gd name="connsiteY6" fmla="*/ 1587 h 1661704"/>
              <a:gd name="connsiteX0" fmla="*/ 0 w 1656184"/>
              <a:gd name="connsiteY0" fmla="*/ 1587 h 1712289"/>
              <a:gd name="connsiteX1" fmla="*/ 488878 w 1656184"/>
              <a:gd name="connsiteY1" fmla="*/ 0 h 1712289"/>
              <a:gd name="connsiteX2" fmla="*/ 1656184 w 1656184"/>
              <a:gd name="connsiteY2" fmla="*/ 1587 h 1712289"/>
              <a:gd name="connsiteX3" fmla="*/ 1655691 w 1656184"/>
              <a:gd name="connsiteY3" fmla="*/ 1169193 h 1712289"/>
              <a:gd name="connsiteX4" fmla="*/ 0 w 1656184"/>
              <a:gd name="connsiteY4" fmla="*/ 1661704 h 1712289"/>
              <a:gd name="connsiteX5" fmla="*/ 0 w 1656184"/>
              <a:gd name="connsiteY5" fmla="*/ 1587 h 1712289"/>
              <a:gd name="connsiteX0" fmla="*/ 0 w 1656184"/>
              <a:gd name="connsiteY0" fmla="*/ 1587 h 1169193"/>
              <a:gd name="connsiteX1" fmla="*/ 488878 w 1656184"/>
              <a:gd name="connsiteY1" fmla="*/ 0 h 1169193"/>
              <a:gd name="connsiteX2" fmla="*/ 1656184 w 1656184"/>
              <a:gd name="connsiteY2" fmla="*/ 1587 h 1169193"/>
              <a:gd name="connsiteX3" fmla="*/ 1655691 w 1656184"/>
              <a:gd name="connsiteY3" fmla="*/ 1169193 h 1169193"/>
              <a:gd name="connsiteX4" fmla="*/ 0 w 1656184"/>
              <a:gd name="connsiteY4" fmla="*/ 1587 h 1169193"/>
              <a:gd name="connsiteX0" fmla="*/ 1166814 w 1167307"/>
              <a:gd name="connsiteY0" fmla="*/ 1169193 h 1169193"/>
              <a:gd name="connsiteX1" fmla="*/ 1 w 1167307"/>
              <a:gd name="connsiteY1" fmla="*/ 0 h 1169193"/>
              <a:gd name="connsiteX2" fmla="*/ 1167307 w 1167307"/>
              <a:gd name="connsiteY2" fmla="*/ 1587 h 1169193"/>
              <a:gd name="connsiteX3" fmla="*/ 1166814 w 1167307"/>
              <a:gd name="connsiteY3" fmla="*/ 1169193 h 1169193"/>
              <a:gd name="connsiteX0" fmla="*/ 1166814 w 1312943"/>
              <a:gd name="connsiteY0" fmla="*/ 1169193 h 1169193"/>
              <a:gd name="connsiteX1" fmla="*/ 1 w 1312943"/>
              <a:gd name="connsiteY1" fmla="*/ 0 h 1169193"/>
              <a:gd name="connsiteX2" fmla="*/ 1167307 w 1312943"/>
              <a:gd name="connsiteY2" fmla="*/ 1587 h 1169193"/>
              <a:gd name="connsiteX3" fmla="*/ 1166814 w 1312943"/>
              <a:gd name="connsiteY3" fmla="*/ 1169193 h 1169193"/>
              <a:gd name="connsiteX0" fmla="*/ 1166814 w 1253664"/>
              <a:gd name="connsiteY0" fmla="*/ 1169193 h 1169193"/>
              <a:gd name="connsiteX1" fmla="*/ 1 w 1253664"/>
              <a:gd name="connsiteY1" fmla="*/ 0 h 1169193"/>
              <a:gd name="connsiteX2" fmla="*/ 1167307 w 1253664"/>
              <a:gd name="connsiteY2" fmla="*/ 1587 h 1169193"/>
              <a:gd name="connsiteX3" fmla="*/ 1166814 w 1253664"/>
              <a:gd name="connsiteY3" fmla="*/ 1169193 h 1169193"/>
              <a:gd name="connsiteX0" fmla="*/ 1166814 w 1167307"/>
              <a:gd name="connsiteY0" fmla="*/ 1169193 h 1169193"/>
              <a:gd name="connsiteX1" fmla="*/ 1 w 1167307"/>
              <a:gd name="connsiteY1" fmla="*/ 0 h 1169193"/>
              <a:gd name="connsiteX2" fmla="*/ 1167307 w 1167307"/>
              <a:gd name="connsiteY2" fmla="*/ 1587 h 1169193"/>
              <a:gd name="connsiteX3" fmla="*/ 1166814 w 1167307"/>
              <a:gd name="connsiteY3" fmla="*/ 1169193 h 1169193"/>
              <a:gd name="connsiteX0" fmla="*/ 1166814 w 1167307"/>
              <a:gd name="connsiteY0" fmla="*/ 1169193 h 1169193"/>
              <a:gd name="connsiteX1" fmla="*/ 1 w 1167307"/>
              <a:gd name="connsiteY1" fmla="*/ 0 h 1169193"/>
              <a:gd name="connsiteX2" fmla="*/ 1167307 w 1167307"/>
              <a:gd name="connsiteY2" fmla="*/ 1587 h 1169193"/>
              <a:gd name="connsiteX3" fmla="*/ 1166814 w 1167307"/>
              <a:gd name="connsiteY3" fmla="*/ 1169193 h 1169193"/>
              <a:gd name="connsiteX0" fmla="*/ 1166814 w 1167307"/>
              <a:gd name="connsiteY0" fmla="*/ 1169193 h 1169193"/>
              <a:gd name="connsiteX1" fmla="*/ 1 w 1167307"/>
              <a:gd name="connsiteY1" fmla="*/ 0 h 1169193"/>
              <a:gd name="connsiteX2" fmla="*/ 1167307 w 1167307"/>
              <a:gd name="connsiteY2" fmla="*/ 1587 h 1169193"/>
              <a:gd name="connsiteX3" fmla="*/ 1166814 w 1167307"/>
              <a:gd name="connsiteY3" fmla="*/ 1169193 h 1169193"/>
              <a:gd name="connsiteX0" fmla="*/ 1166814 w 1167307"/>
              <a:gd name="connsiteY0" fmla="*/ 1169193 h 1169193"/>
              <a:gd name="connsiteX1" fmla="*/ 1 w 1167307"/>
              <a:gd name="connsiteY1" fmla="*/ 0 h 1169193"/>
              <a:gd name="connsiteX2" fmla="*/ 1167307 w 1167307"/>
              <a:gd name="connsiteY2" fmla="*/ 1587 h 1169193"/>
              <a:gd name="connsiteX3" fmla="*/ 1166814 w 1167307"/>
              <a:gd name="connsiteY3" fmla="*/ 1169193 h 1169193"/>
              <a:gd name="connsiteX0" fmla="*/ 1166813 w 1167306"/>
              <a:gd name="connsiteY0" fmla="*/ 1169193 h 1169193"/>
              <a:gd name="connsiteX1" fmla="*/ 0 w 1167306"/>
              <a:gd name="connsiteY1" fmla="*/ 0 h 1169193"/>
              <a:gd name="connsiteX2" fmla="*/ 1167306 w 1167306"/>
              <a:gd name="connsiteY2" fmla="*/ 1587 h 1169193"/>
              <a:gd name="connsiteX3" fmla="*/ 1166813 w 1167306"/>
              <a:gd name="connsiteY3" fmla="*/ 1169193 h 1169193"/>
              <a:gd name="connsiteX0" fmla="*/ 1166813 w 1167306"/>
              <a:gd name="connsiteY0" fmla="*/ 1169193 h 1169193"/>
              <a:gd name="connsiteX1" fmla="*/ 0 w 1167306"/>
              <a:gd name="connsiteY1" fmla="*/ 0 h 1169193"/>
              <a:gd name="connsiteX2" fmla="*/ 1167306 w 1167306"/>
              <a:gd name="connsiteY2" fmla="*/ 1587 h 1169193"/>
              <a:gd name="connsiteX3" fmla="*/ 1166813 w 1167306"/>
              <a:gd name="connsiteY3" fmla="*/ 1169193 h 1169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306" h="1169193">
                <a:moveTo>
                  <a:pt x="1166813" y="1169193"/>
                </a:moveTo>
                <a:cubicBezTo>
                  <a:pt x="1015126" y="1014149"/>
                  <a:pt x="173749" y="175551"/>
                  <a:pt x="0" y="0"/>
                </a:cubicBezTo>
                <a:lnTo>
                  <a:pt x="1167306" y="1587"/>
                </a:lnTo>
                <a:cubicBezTo>
                  <a:pt x="1167059" y="585390"/>
                  <a:pt x="1167059" y="585390"/>
                  <a:pt x="1166813" y="1169193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6876256" y="856070"/>
                <a:ext cx="2178204" cy="5635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0,0</m:t>
                              </m:r>
                            </m:sub>
                            <m:sup/>
                          </m:sSubSup>
                        </m:num>
                        <m:den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0,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/>
                          </m:sSubSup>
                        </m:den>
                      </m:f>
                      <m:r>
                        <a:rPr lang="pt-BR" sz="1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sSub>
                        <m:sSub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/>
                          </m:sSubSup>
                        </m:num>
                        <m:den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0,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/>
                          </m:sSubSup>
                        </m:den>
                      </m:f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856070"/>
                <a:ext cx="2178204" cy="56355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tângulo 41"/>
              <p:cNvSpPr/>
              <p:nvPr/>
            </p:nvSpPr>
            <p:spPr>
              <a:xfrm>
                <a:off x="7430632" y="1429385"/>
                <a:ext cx="428515" cy="338554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tângulo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0632" y="1429385"/>
                <a:ext cx="428515" cy="338554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tângulo 42"/>
              <p:cNvSpPr/>
              <p:nvPr/>
            </p:nvSpPr>
            <p:spPr>
              <a:xfrm>
                <a:off x="8629547" y="2580772"/>
                <a:ext cx="433260" cy="338554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etângulo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547" y="2580772"/>
                <a:ext cx="433260" cy="338554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tângulo 10"/>
          <p:cNvSpPr/>
          <p:nvPr/>
        </p:nvSpPr>
        <p:spPr>
          <a:xfrm>
            <a:off x="6816797" y="1920875"/>
            <a:ext cx="1656184" cy="1660398"/>
          </a:xfrm>
          <a:custGeom>
            <a:avLst/>
            <a:gdLst>
              <a:gd name="connsiteX0" fmla="*/ 0 w 1656184"/>
              <a:gd name="connsiteY0" fmla="*/ 0 h 1657353"/>
              <a:gd name="connsiteX1" fmla="*/ 1656184 w 1656184"/>
              <a:gd name="connsiteY1" fmla="*/ 0 h 1657353"/>
              <a:gd name="connsiteX2" fmla="*/ 1656184 w 1656184"/>
              <a:gd name="connsiteY2" fmla="*/ 1657353 h 1657353"/>
              <a:gd name="connsiteX3" fmla="*/ 0 w 1656184"/>
              <a:gd name="connsiteY3" fmla="*/ 1657353 h 1657353"/>
              <a:gd name="connsiteX4" fmla="*/ 0 w 1656184"/>
              <a:gd name="connsiteY4" fmla="*/ 0 h 1657353"/>
              <a:gd name="connsiteX0" fmla="*/ 0 w 1656184"/>
              <a:gd name="connsiteY0" fmla="*/ 3045 h 1660398"/>
              <a:gd name="connsiteX1" fmla="*/ 492053 w 1656184"/>
              <a:gd name="connsiteY1" fmla="*/ 0 h 1660398"/>
              <a:gd name="connsiteX2" fmla="*/ 1656184 w 1656184"/>
              <a:gd name="connsiteY2" fmla="*/ 3045 h 1660398"/>
              <a:gd name="connsiteX3" fmla="*/ 1656184 w 1656184"/>
              <a:gd name="connsiteY3" fmla="*/ 1660398 h 1660398"/>
              <a:gd name="connsiteX4" fmla="*/ 0 w 1656184"/>
              <a:gd name="connsiteY4" fmla="*/ 1660398 h 1660398"/>
              <a:gd name="connsiteX5" fmla="*/ 0 w 1656184"/>
              <a:gd name="connsiteY5" fmla="*/ 3045 h 1660398"/>
              <a:gd name="connsiteX0" fmla="*/ 0 w 1656184"/>
              <a:gd name="connsiteY0" fmla="*/ 3045 h 1660398"/>
              <a:gd name="connsiteX1" fmla="*/ 492053 w 1656184"/>
              <a:gd name="connsiteY1" fmla="*/ 0 h 1660398"/>
              <a:gd name="connsiteX2" fmla="*/ 1656184 w 1656184"/>
              <a:gd name="connsiteY2" fmla="*/ 3045 h 1660398"/>
              <a:gd name="connsiteX3" fmla="*/ 1654103 w 1656184"/>
              <a:gd name="connsiteY3" fmla="*/ 1165225 h 1660398"/>
              <a:gd name="connsiteX4" fmla="*/ 1656184 w 1656184"/>
              <a:gd name="connsiteY4" fmla="*/ 1660398 h 1660398"/>
              <a:gd name="connsiteX5" fmla="*/ 0 w 1656184"/>
              <a:gd name="connsiteY5" fmla="*/ 1660398 h 1660398"/>
              <a:gd name="connsiteX6" fmla="*/ 0 w 1656184"/>
              <a:gd name="connsiteY6" fmla="*/ 3045 h 1660398"/>
              <a:gd name="connsiteX0" fmla="*/ 0 w 1656184"/>
              <a:gd name="connsiteY0" fmla="*/ 3045 h 1660398"/>
              <a:gd name="connsiteX1" fmla="*/ 492053 w 1656184"/>
              <a:gd name="connsiteY1" fmla="*/ 0 h 1660398"/>
              <a:gd name="connsiteX2" fmla="*/ 1654103 w 1656184"/>
              <a:gd name="connsiteY2" fmla="*/ 1165225 h 1660398"/>
              <a:gd name="connsiteX3" fmla="*/ 1656184 w 1656184"/>
              <a:gd name="connsiteY3" fmla="*/ 1660398 h 1660398"/>
              <a:gd name="connsiteX4" fmla="*/ 0 w 1656184"/>
              <a:gd name="connsiteY4" fmla="*/ 1660398 h 1660398"/>
              <a:gd name="connsiteX5" fmla="*/ 0 w 1656184"/>
              <a:gd name="connsiteY5" fmla="*/ 3045 h 1660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56184" h="1660398">
                <a:moveTo>
                  <a:pt x="0" y="3045"/>
                </a:moveTo>
                <a:lnTo>
                  <a:pt x="492053" y="0"/>
                </a:lnTo>
                <a:lnTo>
                  <a:pt x="1654103" y="1165225"/>
                </a:lnTo>
                <a:cubicBezTo>
                  <a:pt x="1654797" y="1330283"/>
                  <a:pt x="1655490" y="1495340"/>
                  <a:pt x="1656184" y="1660398"/>
                </a:cubicBezTo>
                <a:lnTo>
                  <a:pt x="0" y="1660398"/>
                </a:lnTo>
                <a:lnTo>
                  <a:pt x="0" y="304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46" name="Conector de seta reta 45"/>
          <p:cNvCxnSpPr/>
          <p:nvPr/>
        </p:nvCxnSpPr>
        <p:spPr>
          <a:xfrm flipV="1">
            <a:off x="7644890" y="1767939"/>
            <a:ext cx="0" cy="19693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/>
          <p:cNvCxnSpPr/>
          <p:nvPr/>
        </p:nvCxnSpPr>
        <p:spPr>
          <a:xfrm rot="5400000" flipV="1">
            <a:off x="7644890" y="1767939"/>
            <a:ext cx="0" cy="19693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>
            <a:off x="7152561" y="1767939"/>
            <a:ext cx="1476987" cy="14769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>
            <a:stCxn id="41" idx="2"/>
          </p:cNvCxnSpPr>
          <p:nvPr/>
        </p:nvCxnSpPr>
        <p:spPr>
          <a:xfrm>
            <a:off x="7965358" y="1419622"/>
            <a:ext cx="0" cy="1082462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24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aprendizado do </a:t>
            </a:r>
            <a:r>
              <a:rPr lang="pt-BR" dirty="0" err="1"/>
              <a:t>Perceptron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033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neurônio </a:t>
            </a:r>
            <a:r>
              <a:rPr lang="pt-BR" dirty="0" smtClean="0"/>
              <a:t>biológico</a:t>
            </a:r>
          </a:p>
          <a:p>
            <a:r>
              <a:rPr lang="pt-BR" dirty="0"/>
              <a:t>O neurônio de </a:t>
            </a:r>
            <a:r>
              <a:rPr lang="pt-BR" dirty="0" err="1"/>
              <a:t>McCulloch</a:t>
            </a:r>
            <a:r>
              <a:rPr lang="pt-BR" dirty="0"/>
              <a:t> e </a:t>
            </a:r>
            <a:r>
              <a:rPr lang="pt-BR" dirty="0" err="1" smtClean="0"/>
              <a:t>Pitts</a:t>
            </a:r>
            <a:endParaRPr lang="pt-BR" dirty="0" smtClean="0"/>
          </a:p>
          <a:p>
            <a:r>
              <a:rPr lang="pt-BR" dirty="0"/>
              <a:t>O </a:t>
            </a:r>
            <a:r>
              <a:rPr lang="pt-BR" dirty="0" err="1" smtClean="0"/>
              <a:t>Perceptron</a:t>
            </a:r>
            <a:endParaRPr lang="pt-BR" dirty="0" smtClean="0"/>
          </a:p>
          <a:p>
            <a:r>
              <a:rPr lang="pt-BR" dirty="0"/>
              <a:t>Algoritmo de aprendizado do </a:t>
            </a:r>
            <a:r>
              <a:rPr lang="pt-BR" dirty="0" err="1" smtClean="0"/>
              <a:t>Perceptron</a:t>
            </a:r>
            <a:endParaRPr lang="pt-BR" dirty="0" smtClean="0"/>
          </a:p>
          <a:p>
            <a:r>
              <a:rPr lang="pt-BR" dirty="0"/>
              <a:t>Exemplo: </a:t>
            </a:r>
            <a:r>
              <a:rPr lang="pt-BR" dirty="0" err="1"/>
              <a:t>Perceptron</a:t>
            </a:r>
            <a:r>
              <a:rPr lang="pt-BR"/>
              <a:t> de camada simples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655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aprendizado do </a:t>
            </a:r>
            <a:r>
              <a:rPr lang="pt-BR" dirty="0" err="1"/>
              <a:t>Perceptron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Para </a:t>
                </a:r>
                <a:r>
                  <a:rPr lang="pt-BR" i="1" dirty="0"/>
                  <a:t>t</a:t>
                </a:r>
                <a:r>
                  <a:rPr lang="pt-BR" dirty="0"/>
                  <a:t> de </a:t>
                </a:r>
                <a:r>
                  <a:rPr lang="pt-BR" i="1" dirty="0"/>
                  <a:t>1</a:t>
                </a:r>
                <a:r>
                  <a:rPr lang="pt-BR" dirty="0"/>
                  <a:t> até </a:t>
                </a:r>
                <a:r>
                  <a:rPr lang="pt-BR" i="1" dirty="0" err="1"/>
                  <a:t>max_epocas</a:t>
                </a:r>
                <a:r>
                  <a:rPr lang="pt-BR" dirty="0"/>
                  <a:t>:</a:t>
                </a:r>
              </a:p>
              <a:p>
                <a:pPr lvl="1"/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é</m:t>
                        </m:r>
                        <m:r>
                          <a:rPr lang="pt-BR">
                            <a:latin typeface="Cambria Math"/>
                          </a:rPr>
                          <m:t>𝑝𝑜𝑐𝑎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=0</m:t>
                    </m:r>
                  </m:oMath>
                </a14:m>
                <a:endParaRPr lang="pt-BR" dirty="0"/>
              </a:p>
              <a:p>
                <a:pPr lvl="1"/>
                <a:r>
                  <a:rPr lang="pt-BR" dirty="0"/>
                  <a:t> Para todo </a:t>
                </a:r>
                <a:r>
                  <a:rPr lang="pt-BR" b="1" i="1" dirty="0"/>
                  <a:t>x</a:t>
                </a:r>
                <a:r>
                  <a:rPr lang="pt-BR" dirty="0"/>
                  <a:t>, </a:t>
                </a:r>
                <a:r>
                  <a:rPr lang="pt-BR" i="1" dirty="0"/>
                  <a:t>y</a:t>
                </a:r>
                <a:r>
                  <a:rPr lang="pt-BR" dirty="0"/>
                  <a:t> em (</a:t>
                </a:r>
                <a:r>
                  <a:rPr lang="pt-BR" b="1" i="1" dirty="0"/>
                  <a:t>X</a:t>
                </a:r>
                <a:r>
                  <a:rPr lang="pt-BR" i="1" dirty="0"/>
                  <a:t>, </a:t>
                </a:r>
                <a:r>
                  <a:rPr lang="pt-BR" b="1" i="1" dirty="0"/>
                  <a:t>y</a:t>
                </a:r>
                <a:r>
                  <a:rPr lang="pt-BR" dirty="0"/>
                  <a:t>):</a:t>
                </a:r>
              </a:p>
              <a:p>
                <a:pPr lvl="2"/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>
                            <a:latin typeface="Cambria Math"/>
                          </a:rPr>
                          <m:t>𝑖</m:t>
                        </m:r>
                        <m:r>
                          <a:rPr lang="pt-BR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pt-BR">
                            <a:latin typeface="Cambria Math"/>
                          </a:rPr>
                          <m:t>𝑛</m:t>
                        </m:r>
                        <m:r>
                          <a:rPr lang="pt-BR">
                            <a:latin typeface="Cambria Math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latin typeface="Cambria Math"/>
                              </a:rPr>
                              <m:t>𝑖</m:t>
                            </m:r>
                            <m:r>
                              <a:rPr lang="pt-BR">
                                <a:latin typeface="Cambria Math"/>
                              </a:rPr>
                              <m:t>,0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nary>
                  </m:oMath>
                </a14:m>
                <a:endParaRPr lang="pt-BR" dirty="0"/>
              </a:p>
              <a:p>
                <a:pPr lvl="2"/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pt-BR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pt-BR">
                                <a:latin typeface="Cambria Math"/>
                              </a:rPr>
                              <m:t>1,  </m:t>
                            </m:r>
                            <m:r>
                              <a:rPr lang="pt-BR">
                                <a:latin typeface="Cambria Math"/>
                              </a:rPr>
                              <m:t>𝑣</m:t>
                            </m:r>
                            <m:r>
                              <a:rPr lang="pt-BR">
                                <a:latin typeface="Cambria Math"/>
                              </a:rPr>
                              <m:t>≥0</m:t>
                            </m:r>
                          </m:e>
                          <m:e>
                            <m:r>
                              <a:rPr lang="pt-BR">
                                <a:latin typeface="Cambria Math"/>
                              </a:rPr>
                              <m:t>0,  </m:t>
                            </m:r>
                            <m:r>
                              <a:rPr lang="pt-BR">
                                <a:latin typeface="Cambria Math"/>
                              </a:rPr>
                              <m:t>𝑣</m:t>
                            </m:r>
                            <m:r>
                              <a:rPr lang="pt-BR">
                                <a:latin typeface="Cambria Math"/>
                              </a:rPr>
                              <m:t>&lt;0</m:t>
                            </m:r>
                          </m:e>
                        </m:eqArr>
                      </m:e>
                    </m:d>
                  </m:oMath>
                </a14:m>
                <a:endParaRPr lang="pt-BR" dirty="0"/>
              </a:p>
              <a:p>
                <a:pPr lvl="2"/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pt-BR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pt-BR" dirty="0"/>
              </a:p>
              <a:p>
                <a:pPr lvl="2"/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∆</m:t>
                        </m:r>
                        <m:r>
                          <a:rPr lang="pt-BR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𝑖</m:t>
                        </m:r>
                        <m:r>
                          <a:rPr lang="pt-BR">
                            <a:latin typeface="Cambria Math"/>
                          </a:rPr>
                          <m:t>,0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,  </m:t>
                    </m:r>
                  </m:oMath>
                </a14:m>
                <a:endParaRPr lang="pt-BR" dirty="0"/>
              </a:p>
              <a:p>
                <a:pPr lvl="3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𝑝𝑎𝑟𝑎</m:t>
                    </m:r>
                    <m:r>
                      <a:rPr lang="pt-BR">
                        <a:latin typeface="Cambria Math"/>
                      </a:rPr>
                      <m:t> </m:t>
                    </m:r>
                    <m:r>
                      <a:rPr lang="pt-BR">
                        <a:latin typeface="Cambria Math"/>
                      </a:rPr>
                      <m:t>𝑖</m:t>
                    </m:r>
                    <m:r>
                      <a:rPr lang="pt-BR">
                        <a:latin typeface="Cambria Math"/>
                      </a:rPr>
                      <m:t>=0, 1, …, </m:t>
                    </m:r>
                    <m:r>
                      <a:rPr lang="pt-BR">
                        <a:latin typeface="Cambria Math"/>
                      </a:rPr>
                      <m:t>𝑛</m:t>
                    </m:r>
                    <m:r>
                      <a:rPr lang="pt-BR">
                        <a:latin typeface="Cambria Math"/>
                      </a:rPr>
                      <m:t>−1</m:t>
                    </m:r>
                  </m:oMath>
                </a14:m>
                <a:endParaRPr lang="pt-BR" dirty="0"/>
              </a:p>
              <a:p>
                <a:pPr lvl="2"/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𝑖</m:t>
                        </m:r>
                        <m:r>
                          <a:rPr lang="pt-BR">
                            <a:latin typeface="Cambria Math"/>
                          </a:rPr>
                          <m:t>,0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latin typeface="Cambria Math"/>
                              </a:rPr>
                              <m:t>𝑖</m:t>
                            </m:r>
                            <m:r>
                              <a:rPr lang="pt-BR">
                                <a:latin typeface="Cambria Math"/>
                              </a:rPr>
                              <m:t>,0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>
                                <a:latin typeface="Cambria Math"/>
                              </a:rPr>
                              <m:t>𝑡</m:t>
                            </m:r>
                            <m:r>
                              <a:rPr lang="pt-BR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pt-BR">
                            <a:latin typeface="Cambria Math"/>
                          </a:rPr>
                          <m:t>+</m:t>
                        </m:r>
                        <m:r>
                          <a:rPr lang="pt-BR">
                            <a:latin typeface="Cambria Math"/>
                          </a:rPr>
                          <m:t>𝜂</m:t>
                        </m:r>
                        <m:r>
                          <a:rPr lang="pt-BR">
                            <a:latin typeface="Cambria Math"/>
                          </a:rPr>
                          <m:t>∆</m:t>
                        </m:r>
                        <m:r>
                          <a:rPr lang="pt-BR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𝑖</m:t>
                        </m:r>
                        <m:r>
                          <a:rPr lang="pt-BR">
                            <a:latin typeface="Cambria Math"/>
                          </a:rPr>
                          <m:t>,0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,  </m:t>
                    </m:r>
                  </m:oMath>
                </a14:m>
                <a:endParaRPr lang="pt-BR" dirty="0"/>
              </a:p>
              <a:p>
                <a:pPr lvl="3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𝑝𝑎𝑟𝑎</m:t>
                    </m:r>
                    <m:r>
                      <a:rPr lang="pt-BR">
                        <a:latin typeface="Cambria Math"/>
                      </a:rPr>
                      <m:t> </m:t>
                    </m:r>
                    <m:r>
                      <a:rPr lang="pt-BR">
                        <a:latin typeface="Cambria Math"/>
                      </a:rPr>
                      <m:t>𝑖</m:t>
                    </m:r>
                    <m:r>
                      <a:rPr lang="pt-BR">
                        <a:latin typeface="Cambria Math"/>
                      </a:rPr>
                      <m:t>=0, 1, …, </m:t>
                    </m:r>
                    <m:r>
                      <a:rPr lang="pt-BR">
                        <a:latin typeface="Cambria Math"/>
                      </a:rPr>
                      <m:t>𝑛</m:t>
                    </m:r>
                    <m:r>
                      <a:rPr lang="pt-BR">
                        <a:latin typeface="Cambria Math"/>
                      </a:rPr>
                      <m:t>−1</m:t>
                    </m:r>
                  </m:oMath>
                </a14:m>
                <a:endParaRPr lang="pt-BR" dirty="0"/>
              </a:p>
              <a:p>
                <a:pPr lvl="2"/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>
                                <a:latin typeface="Cambria Math"/>
                              </a:rPr>
                              <m:t>𝑡</m:t>
                            </m:r>
                            <m:r>
                              <a:rPr lang="pt-BR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pt-BR">
                            <a:latin typeface="Cambria Math"/>
                          </a:rPr>
                          <m:t>+</m:t>
                        </m:r>
                        <m:r>
                          <a:rPr lang="pt-BR">
                            <a:latin typeface="Cambria Math"/>
                          </a:rPr>
                          <m:t>𝜂</m:t>
                        </m:r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pt-BR" dirty="0"/>
              </a:p>
              <a:p>
                <a:pPr lvl="2"/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é</m:t>
                        </m:r>
                        <m:r>
                          <a:rPr lang="pt-BR">
                            <a:latin typeface="Cambria Math"/>
                          </a:rPr>
                          <m:t>𝑝𝑜𝑐𝑎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é</m:t>
                            </m:r>
                            <m:r>
                              <a:rPr lang="pt-BR" i="1">
                                <a:latin typeface="Cambria Math"/>
                              </a:rPr>
                              <m:t>𝑝𝑜𝑐𝑎</m:t>
                            </m:r>
                          </m:sub>
                        </m:sSub>
                        <m:r>
                          <a:rPr lang="pt-BR">
                            <a:latin typeface="Cambria Math"/>
                          </a:rPr>
                          <m:t>+</m:t>
                        </m:r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pt-BR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pt-BR" dirty="0"/>
              </a:p>
              <a:p>
                <a:pPr lvl="1"/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é</m:t>
                        </m:r>
                        <m:r>
                          <a:rPr lang="pt-BR">
                            <a:latin typeface="Cambria Math"/>
                          </a:rPr>
                          <m:t>𝑝𝑜𝑐𝑎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é</m:t>
                        </m:r>
                        <m:r>
                          <a:rPr lang="pt-BR">
                            <a:latin typeface="Cambria Math"/>
                          </a:rPr>
                          <m:t>𝑝𝑜𝑐𝑎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/2</m:t>
                    </m:r>
                  </m:oMath>
                </a14:m>
                <a:endParaRPr lang="pt-BR" dirty="0"/>
              </a:p>
              <a:p>
                <a:pPr lvl="1"/>
                <a:r>
                  <a:rPr lang="pt-BR" dirty="0"/>
                  <a:t> 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é</m:t>
                        </m:r>
                        <m:r>
                          <a:rPr lang="pt-BR">
                            <a:latin typeface="Cambria Math"/>
                          </a:rPr>
                          <m:t>𝑝𝑜𝑐𝑎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𝑚</m:t>
                        </m:r>
                        <m:r>
                          <a:rPr lang="pt-BR">
                            <a:latin typeface="Cambria Math"/>
                          </a:rPr>
                          <m:t>í</m:t>
                        </m:r>
                        <m:r>
                          <a:rPr lang="pt-BR">
                            <a:latin typeface="Cambria Math"/>
                          </a:rPr>
                          <m:t>𝑛𝑖𝑚𝑜</m:t>
                        </m:r>
                      </m:sub>
                    </m:sSub>
                  </m:oMath>
                </a14:m>
                <a:r>
                  <a:rPr lang="pt-BR" dirty="0"/>
                  <a:t>, interromper o laço.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67" t="-13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de cantos arredondados 6"/>
              <p:cNvSpPr/>
              <p:nvPr/>
            </p:nvSpPr>
            <p:spPr>
              <a:xfrm>
                <a:off x="4504095" y="699542"/>
                <a:ext cx="771152" cy="2400481"/>
              </a:xfrm>
              <a:prstGeom prst="roundRect">
                <a:avLst>
                  <a:gd name="adj" fmla="val 2910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tângulo de cantos arredondados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095" y="699542"/>
                <a:ext cx="771152" cy="2400481"/>
              </a:xfrm>
              <a:prstGeom prst="roundRect">
                <a:avLst>
                  <a:gd name="adj" fmla="val 29103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de cantos arredondados 7"/>
              <p:cNvSpPr/>
              <p:nvPr/>
            </p:nvSpPr>
            <p:spPr>
              <a:xfrm>
                <a:off x="5275246" y="699542"/>
                <a:ext cx="1332699" cy="240048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tângulo de cantos arredondados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246" y="699542"/>
                <a:ext cx="1332699" cy="2400481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de cantos arredondados 8"/>
              <p:cNvSpPr/>
              <p:nvPr/>
            </p:nvSpPr>
            <p:spPr>
              <a:xfrm>
                <a:off x="6607947" y="699542"/>
                <a:ext cx="1836645" cy="2400481"/>
              </a:xfrm>
              <a:prstGeom prst="roundRect">
                <a:avLst>
                  <a:gd name="adj" fmla="val 1137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𝐯</m:t>
                      </m:r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tângulo de cantos arredondados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947" y="699542"/>
                <a:ext cx="1836645" cy="2400481"/>
              </a:xfrm>
              <a:prstGeom prst="roundRect">
                <a:avLst>
                  <a:gd name="adj" fmla="val 11376"/>
                </a:avLst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Elipse 9"/>
              <p:cNvSpPr/>
              <p:nvPr/>
            </p:nvSpPr>
            <p:spPr>
              <a:xfrm>
                <a:off x="6448221" y="1792370"/>
                <a:ext cx="533020" cy="5330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Elips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221" y="1792370"/>
                <a:ext cx="533020" cy="533020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de seta reta 10"/>
          <p:cNvCxnSpPr/>
          <p:nvPr/>
        </p:nvCxnSpPr>
        <p:spPr>
          <a:xfrm>
            <a:off x="8047061" y="2058880"/>
            <a:ext cx="5330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4659506" y="1099352"/>
                <a:ext cx="426686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506" y="1099352"/>
                <a:ext cx="426686" cy="266510"/>
              </a:xfrm>
              <a:prstGeom prst="rect">
                <a:avLst/>
              </a:prstGeom>
              <a:blipFill rotWithShape="1">
                <a:blip r:embed="rId7"/>
                <a:stretch>
                  <a:fillRect b="-113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ângulo 12"/>
              <p:cNvSpPr/>
              <p:nvPr/>
            </p:nvSpPr>
            <p:spPr>
              <a:xfrm>
                <a:off x="4659506" y="1650201"/>
                <a:ext cx="426686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3" name="Retâ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506" y="1650201"/>
                <a:ext cx="426686" cy="266510"/>
              </a:xfrm>
              <a:prstGeom prst="rect">
                <a:avLst/>
              </a:prstGeom>
              <a:blipFill rotWithShape="1">
                <a:blip r:embed="rId8"/>
                <a:stretch>
                  <a:fillRect b="-1162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tângulo 13"/>
          <p:cNvSpPr/>
          <p:nvPr/>
        </p:nvSpPr>
        <p:spPr>
          <a:xfrm>
            <a:off x="4659506" y="2201050"/>
            <a:ext cx="426686" cy="266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...</a:t>
            </a:r>
            <a:endParaRPr lang="pt-BR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/>
              <p:cNvSpPr/>
              <p:nvPr/>
            </p:nvSpPr>
            <p:spPr>
              <a:xfrm>
                <a:off x="4659506" y="2751898"/>
                <a:ext cx="426686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5" name="Retâ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506" y="2751898"/>
                <a:ext cx="426686" cy="266510"/>
              </a:xfrm>
              <a:prstGeom prst="rect">
                <a:avLst/>
              </a:prstGeom>
              <a:blipFill rotWithShape="1">
                <a:blip r:embed="rId9"/>
                <a:stretch>
                  <a:fillRect l="-14286" r="-2857" b="-113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 de seta reta 15"/>
          <p:cNvCxnSpPr>
            <a:stCxn id="10" idx="6"/>
          </p:cNvCxnSpPr>
          <p:nvPr/>
        </p:nvCxnSpPr>
        <p:spPr>
          <a:xfrm>
            <a:off x="6981241" y="2058880"/>
            <a:ext cx="532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Conector de seta reta 16"/>
          <p:cNvCxnSpPr>
            <a:stCxn id="12" idx="3"/>
            <a:endCxn id="10" idx="1"/>
          </p:cNvCxnSpPr>
          <p:nvPr/>
        </p:nvCxnSpPr>
        <p:spPr>
          <a:xfrm>
            <a:off x="5086192" y="1232607"/>
            <a:ext cx="1440089" cy="6378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Conector de seta reta 17"/>
          <p:cNvCxnSpPr>
            <a:stCxn id="13" idx="3"/>
            <a:endCxn id="10" idx="2"/>
          </p:cNvCxnSpPr>
          <p:nvPr/>
        </p:nvCxnSpPr>
        <p:spPr>
          <a:xfrm>
            <a:off x="5086192" y="1783456"/>
            <a:ext cx="1362029" cy="2754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Conector de seta reta 18"/>
          <p:cNvCxnSpPr>
            <a:stCxn id="15" idx="3"/>
            <a:endCxn id="10" idx="3"/>
          </p:cNvCxnSpPr>
          <p:nvPr/>
        </p:nvCxnSpPr>
        <p:spPr>
          <a:xfrm flipV="1">
            <a:off x="5086192" y="2247331"/>
            <a:ext cx="1440089" cy="6378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7020290" y="1721598"/>
                <a:ext cx="43646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90" y="1721598"/>
                <a:ext cx="436466" cy="33855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8118262" y="1730836"/>
                <a:ext cx="43544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16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262" y="1730836"/>
                <a:ext cx="435440" cy="338554"/>
              </a:xfrm>
              <a:prstGeom prst="rect">
                <a:avLst/>
              </a:prstGeom>
              <a:blipFill rotWithShape="1">
                <a:blip r:embed="rId11"/>
                <a:stretch>
                  <a:fillRect r="-8451" b="-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504383" y="1126555"/>
                <a:ext cx="588751" cy="3532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83" y="1126555"/>
                <a:ext cx="588751" cy="353238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5504383" y="1544530"/>
                <a:ext cx="584006" cy="3532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83" y="1544530"/>
                <a:ext cx="584006" cy="353238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5417872" y="2088440"/>
                <a:ext cx="798104" cy="3532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−1,0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872" y="2088440"/>
                <a:ext cx="798104" cy="353238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tângulo 24"/>
              <p:cNvSpPr/>
              <p:nvPr/>
            </p:nvSpPr>
            <p:spPr>
              <a:xfrm>
                <a:off x="7514041" y="1791834"/>
                <a:ext cx="533020" cy="5330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sz="1600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sz="1600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sz="1600" b="1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5" name="Retângulo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041" y="1791834"/>
                <a:ext cx="533020" cy="533020"/>
              </a:xfrm>
              <a:prstGeom prst="rect">
                <a:avLst/>
              </a:prstGeom>
              <a:blipFill rotWithShape="1">
                <a:blip r:embed="rId15"/>
                <a:stretch>
                  <a:fillRect l="-54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tângulo de cantos arredondados 25"/>
              <p:cNvSpPr/>
              <p:nvPr/>
            </p:nvSpPr>
            <p:spPr>
              <a:xfrm>
                <a:off x="8444592" y="699542"/>
                <a:ext cx="807928" cy="240048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  <m:r>
                        <a:rPr lang="pt-BR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𝐞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26" name="Retângulo de cantos arredondados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592" y="699542"/>
                <a:ext cx="807928" cy="2400481"/>
              </a:xfrm>
              <a:prstGeom prst="round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tângulo 26"/>
          <p:cNvSpPr/>
          <p:nvPr/>
        </p:nvSpPr>
        <p:spPr>
          <a:xfrm>
            <a:off x="5490566" y="1099352"/>
            <a:ext cx="646949" cy="18391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tângulo 27"/>
              <p:cNvSpPr/>
              <p:nvPr/>
            </p:nvSpPr>
            <p:spPr>
              <a:xfrm>
                <a:off x="6465044" y="1099352"/>
                <a:ext cx="533020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8" name="Retângulo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044" y="1099352"/>
                <a:ext cx="533020" cy="266510"/>
              </a:xfrm>
              <a:prstGeom prst="rect">
                <a:avLst/>
              </a:prstGeom>
              <a:blipFill rotWithShape="1">
                <a:blip r:embed="rId17"/>
                <a:stretch>
                  <a:fillRect b="-45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ector de seta reta 28"/>
          <p:cNvCxnSpPr>
            <a:stCxn id="28" idx="2"/>
          </p:cNvCxnSpPr>
          <p:nvPr/>
        </p:nvCxnSpPr>
        <p:spPr>
          <a:xfrm>
            <a:off x="6731554" y="1365862"/>
            <a:ext cx="0" cy="4265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6685430" y="1353164"/>
                <a:ext cx="4303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430" y="1353164"/>
                <a:ext cx="430311" cy="338554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tângulo 30"/>
              <p:cNvSpPr/>
              <p:nvPr/>
            </p:nvSpPr>
            <p:spPr>
              <a:xfrm>
                <a:off x="8596904" y="1148298"/>
                <a:ext cx="533020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1" name="Retângulo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904" y="1148298"/>
                <a:ext cx="533020" cy="266510"/>
              </a:xfrm>
              <a:prstGeom prst="rect">
                <a:avLst/>
              </a:prstGeom>
              <a:blipFill rotWithShape="1">
                <a:blip r:embed="rId19"/>
                <a:stretch>
                  <a:fillRect b="-204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ector de seta reta 31"/>
          <p:cNvCxnSpPr>
            <a:stCxn id="31" idx="2"/>
          </p:cNvCxnSpPr>
          <p:nvPr/>
        </p:nvCxnSpPr>
        <p:spPr>
          <a:xfrm>
            <a:off x="8863414" y="1414808"/>
            <a:ext cx="0" cy="3686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Conector angulado 32"/>
          <p:cNvCxnSpPr>
            <a:stCxn id="34" idx="2"/>
            <a:endCxn id="27" idx="2"/>
          </p:cNvCxnSpPr>
          <p:nvPr/>
        </p:nvCxnSpPr>
        <p:spPr>
          <a:xfrm rot="5400000">
            <a:off x="7031554" y="1106616"/>
            <a:ext cx="614346" cy="3049374"/>
          </a:xfrm>
          <a:prstGeom prst="bentConnector3">
            <a:avLst>
              <a:gd name="adj1" fmla="val 153546"/>
            </a:avLst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8596904" y="1791110"/>
                <a:ext cx="533020" cy="5330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904" y="1791110"/>
                <a:ext cx="533020" cy="533020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tângulo 63"/>
              <p:cNvSpPr/>
              <p:nvPr/>
            </p:nvSpPr>
            <p:spPr>
              <a:xfrm>
                <a:off x="5504382" y="3651870"/>
                <a:ext cx="3625541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200" dirty="0" smtClean="0">
                    <a:solidFill>
                      <a:schemeClr val="tx1"/>
                    </a:solidFill>
                  </a:rPr>
                  <a:t>X : dados de treinamento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200" dirty="0">
                    <a:solidFill>
                      <a:schemeClr val="tx1"/>
                    </a:solidFill>
                  </a:rPr>
                  <a:t>y : </a:t>
                </a:r>
                <a:r>
                  <a:rPr lang="pt-BR" sz="1200" dirty="0" smtClean="0">
                    <a:solidFill>
                      <a:schemeClr val="tx1"/>
                    </a:solidFill>
                  </a:rPr>
                  <a:t>rótulos </a:t>
                </a:r>
                <a:r>
                  <a:rPr lang="pt-BR" sz="1200" dirty="0">
                    <a:solidFill>
                      <a:schemeClr val="tx1"/>
                    </a:solidFill>
                  </a:rPr>
                  <a:t>do conjunto de treinamento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200" b="0" i="1">
                        <a:solidFill>
                          <a:schemeClr val="tx1"/>
                        </a:solidFill>
                        <a:latin typeface="Cambria Math"/>
                      </a:rPr>
                      <m:t>𝜂</m:t>
                    </m:r>
                  </m:oMath>
                </a14:m>
                <a:r>
                  <a:rPr lang="pt-BR" sz="1200" dirty="0">
                    <a:solidFill>
                      <a:schemeClr val="tx1"/>
                    </a:solidFill>
                  </a:rPr>
                  <a:t> : taxa de </a:t>
                </a:r>
                <a:r>
                  <a:rPr lang="pt-BR" sz="1200" dirty="0" smtClean="0">
                    <a:solidFill>
                      <a:schemeClr val="tx1"/>
                    </a:solidFill>
                  </a:rPr>
                  <a:t>aprendizado</a:t>
                </a:r>
                <a:endParaRPr lang="pt-BR" sz="12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200" i="1" dirty="0" err="1">
                    <a:solidFill>
                      <a:schemeClr val="tx1"/>
                    </a:solidFill>
                  </a:rPr>
                  <a:t>max_epocas</a:t>
                </a:r>
                <a:r>
                  <a:rPr lang="pt-BR" sz="1200" dirty="0">
                    <a:solidFill>
                      <a:schemeClr val="tx1"/>
                    </a:solidFill>
                  </a:rPr>
                  <a:t> : Número máximo de épocas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200" i="1" dirty="0">
                    <a:solidFill>
                      <a:schemeClr val="tx1"/>
                    </a:solidFill>
                  </a:rPr>
                  <a:t>w </a:t>
                </a:r>
                <a:r>
                  <a:rPr lang="pt-BR" sz="1200" dirty="0">
                    <a:solidFill>
                      <a:schemeClr val="tx1"/>
                    </a:solidFill>
                  </a:rPr>
                  <a:t>e </a:t>
                </a:r>
                <a:r>
                  <a:rPr lang="pt-BR" sz="1200" i="1" dirty="0">
                    <a:solidFill>
                      <a:schemeClr val="tx1"/>
                    </a:solidFill>
                  </a:rPr>
                  <a:t>b</a:t>
                </a:r>
                <a:r>
                  <a:rPr lang="pt-BR" sz="1200" dirty="0">
                    <a:solidFill>
                      <a:schemeClr val="tx1"/>
                    </a:solidFill>
                  </a:rPr>
                  <a:t> : pesos e bias – iniciados aleatoriamente</a:t>
                </a:r>
              </a:p>
            </p:txBody>
          </p:sp>
        </mc:Choice>
        <mc:Fallback xmlns="">
          <p:sp>
            <p:nvSpPr>
              <p:cNvPr id="64" name="Retângulo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82" y="3651870"/>
                <a:ext cx="3625541" cy="1015663"/>
              </a:xfrm>
              <a:prstGeom prst="rect">
                <a:avLst/>
              </a:prstGeom>
              <a:blipFill rotWithShape="1">
                <a:blip r:embed="rId21"/>
                <a:stretch>
                  <a:fillRect b="-35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668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aprendizado do </a:t>
            </a:r>
            <a:r>
              <a:rPr lang="pt-BR" dirty="0" err="1"/>
              <a:t>Perceptron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/>
                  <a:t>Produto interno:</a:t>
                </a:r>
              </a:p>
              <a:p>
                <a:pPr lvl="1"/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>
                            <a:latin typeface="Cambria Math"/>
                          </a:rPr>
                          <m:t>𝑖</m:t>
                        </m:r>
                        <m:r>
                          <a:rPr lang="pt-BR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pt-BR">
                            <a:latin typeface="Cambria Math"/>
                          </a:rPr>
                          <m:t>𝑛</m:t>
                        </m:r>
                        <m:r>
                          <a:rPr lang="pt-BR">
                            <a:latin typeface="Cambria Math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latin typeface="Cambria Math"/>
                              </a:rPr>
                              <m:t>𝑖</m:t>
                            </m:r>
                            <m:r>
                              <a:rPr lang="pt-BR">
                                <a:latin typeface="Cambria Math"/>
                              </a:rPr>
                              <m:t>,0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nary>
                  </m:oMath>
                </a14:m>
                <a:endParaRPr lang="pt-BR" dirty="0"/>
              </a:p>
              <a:p>
                <a:r>
                  <a:rPr lang="pt-BR" dirty="0"/>
                  <a:t>Função de ativação:</a:t>
                </a:r>
              </a:p>
              <a:p>
                <a:pPr lvl="1"/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pt-BR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pt-BR">
                                <a:latin typeface="Cambria Math"/>
                              </a:rPr>
                              <m:t>1,  </m:t>
                            </m:r>
                            <m:r>
                              <a:rPr lang="pt-BR">
                                <a:latin typeface="Cambria Math"/>
                              </a:rPr>
                              <m:t>𝑣</m:t>
                            </m:r>
                            <m:r>
                              <a:rPr lang="pt-BR">
                                <a:latin typeface="Cambria Math"/>
                              </a:rPr>
                              <m:t>≥0</m:t>
                            </m:r>
                          </m:e>
                          <m:e>
                            <m:r>
                              <a:rPr lang="pt-BR">
                                <a:latin typeface="Cambria Math"/>
                              </a:rPr>
                              <m:t>0,  </m:t>
                            </m:r>
                            <m:r>
                              <a:rPr lang="pt-BR">
                                <a:latin typeface="Cambria Math"/>
                              </a:rPr>
                              <m:t>𝑣</m:t>
                            </m:r>
                            <m:r>
                              <a:rPr lang="pt-BR">
                                <a:latin typeface="Cambria Math"/>
                              </a:rPr>
                              <m:t>&lt;0</m:t>
                            </m:r>
                          </m:e>
                        </m:eqArr>
                      </m:e>
                    </m:d>
                  </m:oMath>
                </a14:m>
                <a:endParaRPr lang="pt-BR" dirty="0"/>
              </a:p>
              <a:p>
                <a:r>
                  <a:rPr lang="pt-BR" dirty="0"/>
                  <a:t>Erro:</a:t>
                </a:r>
              </a:p>
              <a:p>
                <a:pPr lvl="1"/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pt-BR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pt-BR" dirty="0"/>
              </a:p>
              <a:p>
                <a:r>
                  <a:rPr lang="pt-BR" dirty="0"/>
                  <a:t>Valor  utilizado para atualizar os pesos:</a:t>
                </a:r>
              </a:p>
              <a:p>
                <a:pPr lvl="1"/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∆</m:t>
                        </m:r>
                        <m:r>
                          <a:rPr lang="pt-BR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𝑖</m:t>
                        </m:r>
                        <m:r>
                          <a:rPr lang="pt-BR">
                            <a:latin typeface="Cambria Math"/>
                          </a:rPr>
                          <m:t>,0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,  </m:t>
                    </m:r>
                    <m:r>
                      <a:rPr lang="pt-BR">
                        <a:latin typeface="Cambria Math"/>
                      </a:rPr>
                      <m:t>𝑝𝑎𝑟𝑎</m:t>
                    </m:r>
                    <m:r>
                      <a:rPr lang="pt-BR">
                        <a:latin typeface="Cambria Math"/>
                      </a:rPr>
                      <m:t> </m:t>
                    </m:r>
                    <m:r>
                      <a:rPr lang="pt-BR">
                        <a:latin typeface="Cambria Math"/>
                      </a:rPr>
                      <m:t>𝑖</m:t>
                    </m:r>
                    <m:r>
                      <a:rPr lang="pt-BR">
                        <a:latin typeface="Cambria Math"/>
                      </a:rPr>
                      <m:t>=0, 1, …, </m:t>
                    </m:r>
                    <m:r>
                      <a:rPr lang="pt-BR">
                        <a:latin typeface="Cambria Math"/>
                      </a:rPr>
                      <m:t>𝑛</m:t>
                    </m:r>
                    <m:r>
                      <a:rPr lang="pt-BR">
                        <a:latin typeface="Cambria Math"/>
                      </a:rPr>
                      <m:t>−1</m:t>
                    </m:r>
                  </m:oMath>
                </a14:m>
                <a:endParaRPr lang="pt-BR" dirty="0"/>
              </a:p>
              <a:p>
                <a:r>
                  <a:rPr lang="pt-BR" dirty="0"/>
                  <a:t>Atualização dos pesos:</a:t>
                </a:r>
              </a:p>
              <a:p>
                <a:pPr lvl="1"/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𝑖</m:t>
                        </m:r>
                        <m:r>
                          <a:rPr lang="pt-BR">
                            <a:latin typeface="Cambria Math"/>
                          </a:rPr>
                          <m:t>,0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latin typeface="Cambria Math"/>
                              </a:rPr>
                              <m:t>𝑖</m:t>
                            </m:r>
                            <m:r>
                              <a:rPr lang="pt-BR">
                                <a:latin typeface="Cambria Math"/>
                              </a:rPr>
                              <m:t>,0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>
                                <a:latin typeface="Cambria Math"/>
                              </a:rPr>
                              <m:t>𝑡</m:t>
                            </m:r>
                            <m:r>
                              <a:rPr lang="pt-BR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pt-BR">
                            <a:latin typeface="Cambria Math"/>
                          </a:rPr>
                          <m:t>+</m:t>
                        </m:r>
                        <m:r>
                          <a:rPr lang="pt-BR">
                            <a:latin typeface="Cambria Math"/>
                          </a:rPr>
                          <m:t>𝜂</m:t>
                        </m:r>
                        <m:r>
                          <a:rPr lang="pt-BR">
                            <a:latin typeface="Cambria Math"/>
                          </a:rPr>
                          <m:t>∆</m:t>
                        </m:r>
                        <m:r>
                          <a:rPr lang="pt-BR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𝑖</m:t>
                        </m:r>
                        <m:r>
                          <a:rPr lang="pt-BR">
                            <a:latin typeface="Cambria Math"/>
                          </a:rPr>
                          <m:t>,0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,  </m:t>
                    </m:r>
                    <m:r>
                      <a:rPr lang="pt-BR">
                        <a:latin typeface="Cambria Math"/>
                      </a:rPr>
                      <m:t>𝑝𝑎𝑟𝑎</m:t>
                    </m:r>
                    <m:r>
                      <a:rPr lang="pt-BR">
                        <a:latin typeface="Cambria Math"/>
                      </a:rPr>
                      <m:t> </m:t>
                    </m:r>
                    <m:r>
                      <a:rPr lang="pt-BR">
                        <a:latin typeface="Cambria Math"/>
                      </a:rPr>
                      <m:t>𝑖</m:t>
                    </m:r>
                    <m:r>
                      <a:rPr lang="pt-BR">
                        <a:latin typeface="Cambria Math"/>
                      </a:rPr>
                      <m:t>=0, 1, …, </m:t>
                    </m:r>
                    <m:r>
                      <a:rPr lang="pt-BR">
                        <a:latin typeface="Cambria Math"/>
                      </a:rPr>
                      <m:t>𝑛</m:t>
                    </m:r>
                    <m:r>
                      <a:rPr lang="pt-BR">
                        <a:latin typeface="Cambria Math"/>
                      </a:rPr>
                      <m:t>−1</m:t>
                    </m:r>
                  </m:oMath>
                </a14:m>
                <a:endParaRPr lang="pt-BR" dirty="0"/>
              </a:p>
              <a:p>
                <a:r>
                  <a:rPr lang="pt-BR" dirty="0"/>
                  <a:t>Atualização do bias:</a:t>
                </a:r>
              </a:p>
              <a:p>
                <a:pPr lvl="1"/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>
                                <a:latin typeface="Cambria Math"/>
                              </a:rPr>
                              <m:t>𝑡</m:t>
                            </m:r>
                            <m:r>
                              <a:rPr lang="pt-BR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pt-BR">
                            <a:latin typeface="Cambria Math"/>
                          </a:rPr>
                          <m:t>+</m:t>
                        </m:r>
                        <m:r>
                          <a:rPr lang="pt-BR">
                            <a:latin typeface="Cambria Math"/>
                          </a:rPr>
                          <m:t>𝜂</m:t>
                        </m:r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00" t="-20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de cantos arredondados 6"/>
              <p:cNvSpPr/>
              <p:nvPr/>
            </p:nvSpPr>
            <p:spPr>
              <a:xfrm>
                <a:off x="4504095" y="699542"/>
                <a:ext cx="771152" cy="2400481"/>
              </a:xfrm>
              <a:prstGeom prst="roundRect">
                <a:avLst>
                  <a:gd name="adj" fmla="val 2910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tângulo de cantos arredondados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095" y="699542"/>
                <a:ext cx="771152" cy="2400481"/>
              </a:xfrm>
              <a:prstGeom prst="roundRect">
                <a:avLst>
                  <a:gd name="adj" fmla="val 29103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de cantos arredondados 7"/>
              <p:cNvSpPr/>
              <p:nvPr/>
            </p:nvSpPr>
            <p:spPr>
              <a:xfrm>
                <a:off x="5275246" y="699542"/>
                <a:ext cx="1332699" cy="240048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tângulo de cantos arredondados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246" y="699542"/>
                <a:ext cx="1332699" cy="2400481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de cantos arredondados 8"/>
              <p:cNvSpPr/>
              <p:nvPr/>
            </p:nvSpPr>
            <p:spPr>
              <a:xfrm>
                <a:off x="6607947" y="699542"/>
                <a:ext cx="1836645" cy="2400481"/>
              </a:xfrm>
              <a:prstGeom prst="roundRect">
                <a:avLst>
                  <a:gd name="adj" fmla="val 1137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𝐯</m:t>
                      </m:r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tângulo de cantos arredondados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947" y="699542"/>
                <a:ext cx="1836645" cy="2400481"/>
              </a:xfrm>
              <a:prstGeom prst="roundRect">
                <a:avLst>
                  <a:gd name="adj" fmla="val 11376"/>
                </a:avLst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Elipse 9"/>
              <p:cNvSpPr/>
              <p:nvPr/>
            </p:nvSpPr>
            <p:spPr>
              <a:xfrm>
                <a:off x="6448221" y="1792370"/>
                <a:ext cx="533020" cy="5330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Elips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221" y="1792370"/>
                <a:ext cx="533020" cy="533020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de seta reta 10"/>
          <p:cNvCxnSpPr/>
          <p:nvPr/>
        </p:nvCxnSpPr>
        <p:spPr>
          <a:xfrm>
            <a:off x="8047061" y="2058880"/>
            <a:ext cx="5330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4659506" y="1099352"/>
                <a:ext cx="426686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506" y="1099352"/>
                <a:ext cx="426686" cy="266510"/>
              </a:xfrm>
              <a:prstGeom prst="rect">
                <a:avLst/>
              </a:prstGeom>
              <a:blipFill rotWithShape="1">
                <a:blip r:embed="rId7"/>
                <a:stretch>
                  <a:fillRect b="-113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ângulo 12"/>
              <p:cNvSpPr/>
              <p:nvPr/>
            </p:nvSpPr>
            <p:spPr>
              <a:xfrm>
                <a:off x="4659506" y="1650201"/>
                <a:ext cx="426686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3" name="Retâ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506" y="1650201"/>
                <a:ext cx="426686" cy="266510"/>
              </a:xfrm>
              <a:prstGeom prst="rect">
                <a:avLst/>
              </a:prstGeom>
              <a:blipFill rotWithShape="1">
                <a:blip r:embed="rId8"/>
                <a:stretch>
                  <a:fillRect b="-1162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tângulo 13"/>
          <p:cNvSpPr/>
          <p:nvPr/>
        </p:nvSpPr>
        <p:spPr>
          <a:xfrm>
            <a:off x="4659506" y="2201050"/>
            <a:ext cx="426686" cy="266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...</a:t>
            </a:r>
            <a:endParaRPr lang="pt-BR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/>
              <p:cNvSpPr/>
              <p:nvPr/>
            </p:nvSpPr>
            <p:spPr>
              <a:xfrm>
                <a:off x="4659506" y="2751898"/>
                <a:ext cx="426686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5" name="Retâ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506" y="2751898"/>
                <a:ext cx="426686" cy="266510"/>
              </a:xfrm>
              <a:prstGeom prst="rect">
                <a:avLst/>
              </a:prstGeom>
              <a:blipFill rotWithShape="1">
                <a:blip r:embed="rId9"/>
                <a:stretch>
                  <a:fillRect l="-14286" r="-2857" b="-113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 de seta reta 15"/>
          <p:cNvCxnSpPr>
            <a:stCxn id="10" idx="6"/>
          </p:cNvCxnSpPr>
          <p:nvPr/>
        </p:nvCxnSpPr>
        <p:spPr>
          <a:xfrm>
            <a:off x="6981241" y="2058880"/>
            <a:ext cx="532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Conector de seta reta 16"/>
          <p:cNvCxnSpPr>
            <a:stCxn id="12" idx="3"/>
            <a:endCxn id="10" idx="1"/>
          </p:cNvCxnSpPr>
          <p:nvPr/>
        </p:nvCxnSpPr>
        <p:spPr>
          <a:xfrm>
            <a:off x="5086192" y="1232607"/>
            <a:ext cx="1440089" cy="6378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Conector de seta reta 17"/>
          <p:cNvCxnSpPr>
            <a:stCxn id="13" idx="3"/>
            <a:endCxn id="10" idx="2"/>
          </p:cNvCxnSpPr>
          <p:nvPr/>
        </p:nvCxnSpPr>
        <p:spPr>
          <a:xfrm>
            <a:off x="5086192" y="1783456"/>
            <a:ext cx="1362029" cy="2754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Conector de seta reta 18"/>
          <p:cNvCxnSpPr>
            <a:stCxn id="15" idx="3"/>
            <a:endCxn id="10" idx="3"/>
          </p:cNvCxnSpPr>
          <p:nvPr/>
        </p:nvCxnSpPr>
        <p:spPr>
          <a:xfrm flipV="1">
            <a:off x="5086192" y="2247331"/>
            <a:ext cx="1440089" cy="6378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7020290" y="1721598"/>
                <a:ext cx="43646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90" y="1721598"/>
                <a:ext cx="436466" cy="33855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8118262" y="1730836"/>
                <a:ext cx="43544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16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262" y="1730836"/>
                <a:ext cx="435440" cy="338554"/>
              </a:xfrm>
              <a:prstGeom prst="rect">
                <a:avLst/>
              </a:prstGeom>
              <a:blipFill rotWithShape="1">
                <a:blip r:embed="rId11"/>
                <a:stretch>
                  <a:fillRect r="-8451" b="-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504383" y="1126555"/>
                <a:ext cx="588751" cy="3532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83" y="1126555"/>
                <a:ext cx="588751" cy="353238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5504383" y="1544530"/>
                <a:ext cx="584006" cy="3532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83" y="1544530"/>
                <a:ext cx="584006" cy="353238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5417872" y="2088440"/>
                <a:ext cx="798104" cy="3532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−1,0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872" y="2088440"/>
                <a:ext cx="798104" cy="353238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tângulo 24"/>
              <p:cNvSpPr/>
              <p:nvPr/>
            </p:nvSpPr>
            <p:spPr>
              <a:xfrm>
                <a:off x="7514041" y="1791834"/>
                <a:ext cx="533020" cy="5330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sz="1600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sz="1600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sz="1600" b="1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5" name="Retângulo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041" y="1791834"/>
                <a:ext cx="533020" cy="533020"/>
              </a:xfrm>
              <a:prstGeom prst="rect">
                <a:avLst/>
              </a:prstGeom>
              <a:blipFill rotWithShape="1">
                <a:blip r:embed="rId15"/>
                <a:stretch>
                  <a:fillRect l="-54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tângulo de cantos arredondados 25"/>
              <p:cNvSpPr/>
              <p:nvPr/>
            </p:nvSpPr>
            <p:spPr>
              <a:xfrm>
                <a:off x="8444592" y="699542"/>
                <a:ext cx="807928" cy="240048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  <m:r>
                        <a:rPr lang="pt-BR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𝐞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26" name="Retângulo de cantos arredondados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592" y="699542"/>
                <a:ext cx="807928" cy="2400481"/>
              </a:xfrm>
              <a:prstGeom prst="round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tângulo 26"/>
          <p:cNvSpPr/>
          <p:nvPr/>
        </p:nvSpPr>
        <p:spPr>
          <a:xfrm>
            <a:off x="5490566" y="1099352"/>
            <a:ext cx="646949" cy="18391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tângulo 27"/>
              <p:cNvSpPr/>
              <p:nvPr/>
            </p:nvSpPr>
            <p:spPr>
              <a:xfrm>
                <a:off x="6465044" y="1099352"/>
                <a:ext cx="533020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8" name="Retângulo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044" y="1099352"/>
                <a:ext cx="533020" cy="266510"/>
              </a:xfrm>
              <a:prstGeom prst="rect">
                <a:avLst/>
              </a:prstGeom>
              <a:blipFill rotWithShape="1">
                <a:blip r:embed="rId17"/>
                <a:stretch>
                  <a:fillRect b="-45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ector de seta reta 28"/>
          <p:cNvCxnSpPr>
            <a:stCxn id="28" idx="2"/>
          </p:cNvCxnSpPr>
          <p:nvPr/>
        </p:nvCxnSpPr>
        <p:spPr>
          <a:xfrm>
            <a:off x="6731554" y="1365862"/>
            <a:ext cx="0" cy="4265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6685430" y="1353164"/>
                <a:ext cx="4303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430" y="1353164"/>
                <a:ext cx="430311" cy="338554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tângulo 30"/>
              <p:cNvSpPr/>
              <p:nvPr/>
            </p:nvSpPr>
            <p:spPr>
              <a:xfrm>
                <a:off x="8596904" y="1148298"/>
                <a:ext cx="533020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1" name="Retângulo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904" y="1148298"/>
                <a:ext cx="533020" cy="266510"/>
              </a:xfrm>
              <a:prstGeom prst="rect">
                <a:avLst/>
              </a:prstGeom>
              <a:blipFill rotWithShape="1">
                <a:blip r:embed="rId19"/>
                <a:stretch>
                  <a:fillRect b="-204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ector de seta reta 31"/>
          <p:cNvCxnSpPr>
            <a:stCxn id="31" idx="2"/>
          </p:cNvCxnSpPr>
          <p:nvPr/>
        </p:nvCxnSpPr>
        <p:spPr>
          <a:xfrm>
            <a:off x="8863414" y="1414808"/>
            <a:ext cx="0" cy="3686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Conector angulado 32"/>
          <p:cNvCxnSpPr>
            <a:stCxn id="34" idx="2"/>
            <a:endCxn id="27" idx="2"/>
          </p:cNvCxnSpPr>
          <p:nvPr/>
        </p:nvCxnSpPr>
        <p:spPr>
          <a:xfrm rot="5400000">
            <a:off x="7031554" y="1106616"/>
            <a:ext cx="614346" cy="3049374"/>
          </a:xfrm>
          <a:prstGeom prst="bentConnector3">
            <a:avLst>
              <a:gd name="adj1" fmla="val 153546"/>
            </a:avLst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8596904" y="1791110"/>
                <a:ext cx="533020" cy="5330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904" y="1791110"/>
                <a:ext cx="533020" cy="533020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223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</a:t>
            </a:r>
            <a:r>
              <a:rPr lang="pt-BR" dirty="0" err="1"/>
              <a:t>Perceptron</a:t>
            </a:r>
            <a:r>
              <a:rPr lang="pt-BR" dirty="0"/>
              <a:t> de camada simples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732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</a:t>
            </a:r>
            <a:r>
              <a:rPr lang="pt-BR" dirty="0" err="1"/>
              <a:t>Perceptron</a:t>
            </a:r>
            <a:r>
              <a:rPr lang="pt-BR" dirty="0"/>
              <a:t> de camada simples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pt-BR" i="1" dirty="0"/>
                  <a:t>Época 0:</a:t>
                </a:r>
              </a:p>
              <a:p>
                <a:pPr lvl="1"/>
                <a:r>
                  <a:rPr lang="pt-BR" i="1" dirty="0"/>
                  <a:t>Iteração 0:</a:t>
                </a:r>
              </a:p>
              <a:p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𝐱</m:t>
                    </m:r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𝐰</m:t>
                    </m:r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0,0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1,0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.1</m:t>
                              </m:r>
                            </m:e>
                          </m:mr>
                          <m:mr>
                            <m:e>
                              <m:r>
                                <a:rPr lang="pt-BR">
                                  <a:latin typeface="Cambria Math"/>
                                </a:rPr>
                                <m:t>0.2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,  </a:t>
                </a:r>
                <a14:m>
                  <m:oMath xmlns:m="http://schemas.openxmlformats.org/officeDocument/2006/math">
                    <m:r>
                      <a:rPr lang="pt-BR" dirty="0">
                        <a:latin typeface="Cambria Math"/>
                      </a:rPr>
                      <m:t>𝐛</m:t>
                    </m:r>
                    <m:r>
                      <a:rPr lang="pt-BR" dirty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dirty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 dirty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pt-BR" dirty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pt-BR" dirty="0">
                            <a:latin typeface="Cambria Math"/>
                          </a:rPr>
                          <m:t>0.6</m:t>
                        </m:r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𝐱𝐰</m:t>
                    </m:r>
                    <m:r>
                      <a:rPr lang="pt-BR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.1</m:t>
                              </m:r>
                            </m:e>
                          </m:mr>
                          <m:mr>
                            <m:e>
                              <m:r>
                                <a:rPr lang="pt-BR">
                                  <a:latin typeface="Cambria Math"/>
                                </a:rPr>
                                <m:t>0.2</m:t>
                              </m:r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+0.6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=0.0+0.6=0.6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pt-BR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=1.0,     </m:t>
                    </m:r>
                    <m:r>
                      <a:rPr lang="pt-BR">
                        <a:latin typeface="Cambria Math"/>
                      </a:rPr>
                      <m:t>𝑝𝑜𝑖𝑠</m:t>
                    </m:r>
                    <m:r>
                      <a:rPr lang="pt-BR">
                        <a:latin typeface="Cambria Math"/>
                      </a:rPr>
                      <m:t> </m:t>
                    </m:r>
                    <m:r>
                      <a:rPr lang="pt-BR">
                        <a:latin typeface="Cambria Math"/>
                      </a:rPr>
                      <m:t>𝑣</m:t>
                    </m:r>
                    <m:r>
                      <a:rPr lang="pt-BR">
                        <a:latin typeface="Cambria Math"/>
                      </a:rPr>
                      <m:t>&gt;0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𝑦</m:t>
                    </m:r>
                    <m:r>
                      <a:rPr lang="pt-BR">
                        <a:latin typeface="Cambria Math"/>
                      </a:rPr>
                      <m:t>−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/>
                          </a:rPr>
                        </m:ctrlPr>
                      </m:accPr>
                      <m:e>
                        <m:r>
                          <a:rPr lang="pt-BR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pt-BR">
                        <a:latin typeface="Cambria Math"/>
                      </a:rPr>
                      <m:t>=0.0−1.0=−1.0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∆</m:t>
                    </m:r>
                    <m:r>
                      <a:rPr lang="pt-BR">
                        <a:latin typeface="Cambria Math"/>
                      </a:rPr>
                      <m:t>𝐰</m:t>
                    </m:r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𝐞𝐱</m:t>
                    </m:r>
                    <m:r>
                      <a:rPr lang="pt-BR">
                        <a:latin typeface="Cambria Math"/>
                      </a:rPr>
                      <m:t>=−1.0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0.0</m:t>
                              </m:r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𝐰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𝐰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  <m:r>
                          <a:rPr lang="pt-BR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+</m:t>
                    </m:r>
                    <m:r>
                      <a:rPr lang="pt-BR">
                        <a:latin typeface="Cambria Math"/>
                      </a:rPr>
                      <m:t>𝜂</m:t>
                    </m:r>
                    <m:r>
                      <a:rPr lang="pt-BR">
                        <a:latin typeface="Cambria Math"/>
                      </a:rPr>
                      <m:t>∆</m:t>
                    </m:r>
                    <m:r>
                      <a:rPr lang="pt-BR">
                        <a:latin typeface="Cambria Math"/>
                      </a:rPr>
                      <m:t>𝐰</m:t>
                    </m:r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.1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0.2</m:t>
                              </m:r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+0.1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𝐰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.1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  <m:r>
                          <a:rPr lang="pt-BR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+</m:t>
                    </m:r>
                    <m:r>
                      <a:rPr lang="pt-BR">
                        <a:latin typeface="Cambria Math"/>
                      </a:rPr>
                      <m:t>𝜂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=0.6+0.1×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−1.0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=0.</m:t>
                    </m:r>
                  </m:oMath>
                </a14:m>
                <a:r>
                  <a:rPr lang="pt-BR" dirty="0"/>
                  <a:t>5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é</m:t>
                        </m:r>
                        <m:r>
                          <a:rPr lang="pt-BR">
                            <a:latin typeface="Cambria Math"/>
                          </a:rPr>
                          <m:t>𝑝𝑜𝑐𝑎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é</m:t>
                        </m:r>
                        <m:r>
                          <a:rPr lang="pt-BR">
                            <a:latin typeface="Cambria Math"/>
                          </a:rPr>
                          <m:t>𝑝𝑜𝑐𝑎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pt-BR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pt-BR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>
                        <a:latin typeface="Cambria Math"/>
                      </a:rPr>
                      <m:t>=0.0+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>
                                <a:latin typeface="Cambria Math"/>
                              </a:rPr>
                              <m:t>−1.0</m:t>
                            </m:r>
                          </m:e>
                        </m:d>
                      </m:e>
                      <m:sup>
                        <m:r>
                          <a:rPr lang="pt-BR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>
                        <a:latin typeface="Cambria Math"/>
                      </a:rPr>
                      <m:t>=1.0</m:t>
                    </m:r>
                  </m:oMath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" t="-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p:grpSp>
        <p:nvGrpSpPr>
          <p:cNvPr id="6" name="Grupo 5"/>
          <p:cNvGrpSpPr/>
          <p:nvPr/>
        </p:nvGrpSpPr>
        <p:grpSpPr>
          <a:xfrm>
            <a:off x="5994695" y="3581012"/>
            <a:ext cx="2688065" cy="886012"/>
            <a:chOff x="1255267" y="4072765"/>
            <a:chExt cx="2688065" cy="8860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tângulo 6"/>
                <p:cNvSpPr/>
                <p:nvPr/>
              </p:nvSpPr>
              <p:spPr>
                <a:xfrm>
                  <a:off x="1255267" y="4072765"/>
                  <a:ext cx="1099404" cy="8860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𝐗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Retângulo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5267" y="4072765"/>
                  <a:ext cx="912750" cy="715965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tângulo 7"/>
                <p:cNvSpPr/>
                <p:nvPr/>
              </p:nvSpPr>
              <p:spPr>
                <a:xfrm>
                  <a:off x="2324556" y="4299942"/>
                  <a:ext cx="161877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𝐲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Retângulo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4556" y="4299942"/>
                  <a:ext cx="1317990" cy="261610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Elipse 8"/>
          <p:cNvSpPr/>
          <p:nvPr/>
        </p:nvSpPr>
        <p:spPr>
          <a:xfrm>
            <a:off x="6319242" y="3626665"/>
            <a:ext cx="793907" cy="2158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Elipse 9"/>
          <p:cNvSpPr/>
          <p:nvPr/>
        </p:nvSpPr>
        <p:spPr>
          <a:xfrm>
            <a:off x="7462901" y="3810886"/>
            <a:ext cx="324000" cy="32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de cantos arredondados 10"/>
              <p:cNvSpPr/>
              <p:nvPr/>
            </p:nvSpPr>
            <p:spPr>
              <a:xfrm>
                <a:off x="4504095" y="699542"/>
                <a:ext cx="771152" cy="2400481"/>
              </a:xfrm>
              <a:prstGeom prst="roundRect">
                <a:avLst>
                  <a:gd name="adj" fmla="val 2910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tângulo de cantos arredondados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095" y="699542"/>
                <a:ext cx="771152" cy="2400481"/>
              </a:xfrm>
              <a:prstGeom prst="roundRect">
                <a:avLst>
                  <a:gd name="adj" fmla="val 29103"/>
                </a:avLst>
              </a:prstGeom>
              <a:blipFill rotWithShape="1">
                <a:blip r:embed="rId2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de cantos arredondados 11"/>
              <p:cNvSpPr/>
              <p:nvPr/>
            </p:nvSpPr>
            <p:spPr>
              <a:xfrm>
                <a:off x="5275246" y="699542"/>
                <a:ext cx="1332699" cy="240048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tângulo de cantos arredondados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246" y="699542"/>
                <a:ext cx="1332699" cy="2400481"/>
              </a:xfrm>
              <a:prstGeom prst="roundRect">
                <a:avLst/>
              </a:prstGeom>
              <a:blipFill rotWithShape="1">
                <a:blip r:embed="rId2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ângulo de cantos arredondados 12"/>
              <p:cNvSpPr/>
              <p:nvPr/>
            </p:nvSpPr>
            <p:spPr>
              <a:xfrm>
                <a:off x="6607947" y="699542"/>
                <a:ext cx="1836645" cy="2400481"/>
              </a:xfrm>
              <a:prstGeom prst="roundRect">
                <a:avLst>
                  <a:gd name="adj" fmla="val 1137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𝐯</m:t>
                      </m:r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tângulo de cantos arredondados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947" y="699542"/>
                <a:ext cx="1836645" cy="2400481"/>
              </a:xfrm>
              <a:prstGeom prst="roundRect">
                <a:avLst>
                  <a:gd name="adj" fmla="val 11376"/>
                </a:avLst>
              </a:prstGeom>
              <a:blipFill rotWithShape="1">
                <a:blip r:embed="rId2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lipse 13"/>
              <p:cNvSpPr/>
              <p:nvPr/>
            </p:nvSpPr>
            <p:spPr>
              <a:xfrm>
                <a:off x="6448221" y="1792370"/>
                <a:ext cx="533020" cy="5330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Elips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221" y="1792370"/>
                <a:ext cx="533020" cy="533020"/>
              </a:xfrm>
              <a:prstGeom prst="ellipse">
                <a:avLst/>
              </a:prstGeom>
              <a:blipFill rotWithShape="1"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de seta reta 14"/>
          <p:cNvCxnSpPr/>
          <p:nvPr/>
        </p:nvCxnSpPr>
        <p:spPr>
          <a:xfrm>
            <a:off x="8047061" y="2058880"/>
            <a:ext cx="5330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4659506" y="1099352"/>
                <a:ext cx="426686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506" y="1099352"/>
                <a:ext cx="426686" cy="266510"/>
              </a:xfrm>
              <a:prstGeom prst="rect">
                <a:avLst/>
              </a:prstGeom>
              <a:blipFill rotWithShape="1">
                <a:blip r:embed="rId27"/>
                <a:stretch>
                  <a:fillRect b="-113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tângulo 17"/>
          <p:cNvSpPr/>
          <p:nvPr/>
        </p:nvSpPr>
        <p:spPr>
          <a:xfrm>
            <a:off x="4659506" y="2201050"/>
            <a:ext cx="426686" cy="266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...</a:t>
            </a:r>
            <a:endParaRPr lang="pt-BR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ângulo 18"/>
              <p:cNvSpPr/>
              <p:nvPr/>
            </p:nvSpPr>
            <p:spPr>
              <a:xfrm>
                <a:off x="4659506" y="2751898"/>
                <a:ext cx="426686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9" name="Retângulo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506" y="2751898"/>
                <a:ext cx="426686" cy="266510"/>
              </a:xfrm>
              <a:prstGeom prst="rect">
                <a:avLst/>
              </a:prstGeom>
              <a:blipFill rotWithShape="1">
                <a:blip r:embed="rId28"/>
                <a:stretch>
                  <a:fillRect b="-113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 de seta reta 19"/>
          <p:cNvCxnSpPr>
            <a:stCxn id="14" idx="6"/>
          </p:cNvCxnSpPr>
          <p:nvPr/>
        </p:nvCxnSpPr>
        <p:spPr>
          <a:xfrm>
            <a:off x="6981241" y="2058880"/>
            <a:ext cx="532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Conector de seta reta 20"/>
          <p:cNvCxnSpPr>
            <a:stCxn id="16" idx="3"/>
            <a:endCxn id="14" idx="1"/>
          </p:cNvCxnSpPr>
          <p:nvPr/>
        </p:nvCxnSpPr>
        <p:spPr>
          <a:xfrm>
            <a:off x="5086192" y="1232607"/>
            <a:ext cx="1440089" cy="6378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Conector de seta reta 22"/>
          <p:cNvCxnSpPr>
            <a:stCxn id="19" idx="3"/>
            <a:endCxn id="14" idx="3"/>
          </p:cNvCxnSpPr>
          <p:nvPr/>
        </p:nvCxnSpPr>
        <p:spPr>
          <a:xfrm flipV="1">
            <a:off x="5086192" y="2247331"/>
            <a:ext cx="1440089" cy="6378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7020290" y="1721598"/>
                <a:ext cx="43646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90" y="1721598"/>
                <a:ext cx="436466" cy="338554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8118262" y="1730836"/>
                <a:ext cx="43544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16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262" y="1730836"/>
                <a:ext cx="435440" cy="338554"/>
              </a:xfrm>
              <a:prstGeom prst="rect">
                <a:avLst/>
              </a:prstGeom>
              <a:blipFill rotWithShape="1">
                <a:blip r:embed="rId30"/>
                <a:stretch>
                  <a:fillRect r="-8451" b="-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5504383" y="1126555"/>
                <a:ext cx="588751" cy="3532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83" y="1126555"/>
                <a:ext cx="588751" cy="353238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5509128" y="2088440"/>
                <a:ext cx="584006" cy="3532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128" y="2088440"/>
                <a:ext cx="584006" cy="353238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tângulo 28"/>
              <p:cNvSpPr/>
              <p:nvPr/>
            </p:nvSpPr>
            <p:spPr>
              <a:xfrm>
                <a:off x="7514041" y="1791834"/>
                <a:ext cx="533020" cy="5330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sz="1600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sz="1600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sz="1600" b="1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9" name="Retângulo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041" y="1791834"/>
                <a:ext cx="533020" cy="533020"/>
              </a:xfrm>
              <a:prstGeom prst="rect">
                <a:avLst/>
              </a:prstGeom>
              <a:blipFill rotWithShape="1">
                <a:blip r:embed="rId33"/>
                <a:stretch>
                  <a:fillRect l="-54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tângulo de cantos arredondados 29"/>
              <p:cNvSpPr/>
              <p:nvPr/>
            </p:nvSpPr>
            <p:spPr>
              <a:xfrm>
                <a:off x="8444592" y="699542"/>
                <a:ext cx="807928" cy="240048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  <m:r>
                        <a:rPr lang="pt-BR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𝐞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30" name="Retângulo de cantos arredondados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592" y="699542"/>
                <a:ext cx="807928" cy="2400481"/>
              </a:xfrm>
              <a:prstGeom prst="roundRect">
                <a:avLst/>
              </a:prstGeom>
              <a:blipFill rotWithShape="1">
                <a:blip r:embed="rId3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tângulo 30"/>
          <p:cNvSpPr/>
          <p:nvPr/>
        </p:nvSpPr>
        <p:spPr>
          <a:xfrm>
            <a:off x="5490566" y="1099352"/>
            <a:ext cx="646949" cy="18391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tângulo 31"/>
              <p:cNvSpPr/>
              <p:nvPr/>
            </p:nvSpPr>
            <p:spPr>
              <a:xfrm>
                <a:off x="6465044" y="1099352"/>
                <a:ext cx="533020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2" name="Retângulo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044" y="1099352"/>
                <a:ext cx="533020" cy="266510"/>
              </a:xfrm>
              <a:prstGeom prst="rect">
                <a:avLst/>
              </a:prstGeom>
              <a:blipFill rotWithShape="1">
                <a:blip r:embed="rId35"/>
                <a:stretch>
                  <a:fillRect b="-45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>
            <a:stCxn id="32" idx="2"/>
          </p:cNvCxnSpPr>
          <p:nvPr/>
        </p:nvCxnSpPr>
        <p:spPr>
          <a:xfrm>
            <a:off x="6731554" y="1365862"/>
            <a:ext cx="0" cy="4265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6685430" y="1353164"/>
                <a:ext cx="4303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430" y="1353164"/>
                <a:ext cx="430311" cy="338554"/>
              </a:xfrm>
              <a:prstGeom prst="rect">
                <a:avLst/>
              </a:prstGeom>
              <a:blipFill rotWithShape="1">
                <a:blip r:embed="rId3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tângulo 34"/>
              <p:cNvSpPr/>
              <p:nvPr/>
            </p:nvSpPr>
            <p:spPr>
              <a:xfrm>
                <a:off x="8596904" y="1148298"/>
                <a:ext cx="533020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5" name="Retângul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904" y="1148298"/>
                <a:ext cx="533020" cy="266510"/>
              </a:xfrm>
              <a:prstGeom prst="rect">
                <a:avLst/>
              </a:prstGeom>
              <a:blipFill rotWithShape="1">
                <a:blip r:embed="rId37"/>
                <a:stretch>
                  <a:fillRect b="-204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ector de seta reta 35"/>
          <p:cNvCxnSpPr>
            <a:stCxn id="35" idx="2"/>
          </p:cNvCxnSpPr>
          <p:nvPr/>
        </p:nvCxnSpPr>
        <p:spPr>
          <a:xfrm>
            <a:off x="8863414" y="1414808"/>
            <a:ext cx="0" cy="3686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Conector angulado 36"/>
          <p:cNvCxnSpPr>
            <a:stCxn id="38" idx="2"/>
            <a:endCxn id="31" idx="2"/>
          </p:cNvCxnSpPr>
          <p:nvPr/>
        </p:nvCxnSpPr>
        <p:spPr>
          <a:xfrm rot="5400000">
            <a:off x="7031554" y="1106616"/>
            <a:ext cx="614346" cy="3049374"/>
          </a:xfrm>
          <a:prstGeom prst="bentConnector3">
            <a:avLst>
              <a:gd name="adj1" fmla="val 153546"/>
            </a:avLst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tângulo 37"/>
              <p:cNvSpPr/>
              <p:nvPr/>
            </p:nvSpPr>
            <p:spPr>
              <a:xfrm>
                <a:off x="8596904" y="1791110"/>
                <a:ext cx="533020" cy="5330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8" name="Retângulo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904" y="1791110"/>
                <a:ext cx="533020" cy="533020"/>
              </a:xfrm>
              <a:prstGeom prst="rect">
                <a:avLst/>
              </a:prstGeom>
              <a:blipFill rotWithShape="1">
                <a:blip r:embed="rId3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CaixaDeTexto 38"/>
          <p:cNvSpPr txBox="1"/>
          <p:nvPr/>
        </p:nvSpPr>
        <p:spPr>
          <a:xfrm>
            <a:off x="5588534" y="1555696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0.1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5559680" y="2562458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0.2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6981240" y="132238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0.6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4223280" y="2649076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Ink Free" panose="03080402000500000000" pitchFamily="66" charset="0"/>
              </a:rPr>
              <a:t>0</a:t>
            </a:r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.0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4208853" y="99653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0.0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7004499" y="2616101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AND</a:t>
            </a:r>
            <a:endParaRPr lang="pt-BR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9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</a:t>
            </a:r>
            <a:r>
              <a:rPr lang="pt-BR" dirty="0" err="1"/>
              <a:t>Perceptron</a:t>
            </a:r>
            <a:r>
              <a:rPr lang="pt-BR" dirty="0"/>
              <a:t> de camada simples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pt-BR" i="1" dirty="0"/>
                  <a:t>Época 0:</a:t>
                </a:r>
              </a:p>
              <a:p>
                <a:pPr lvl="1"/>
                <a:r>
                  <a:rPr lang="pt-BR" i="1" dirty="0"/>
                  <a:t>Iteração 1:</a:t>
                </a:r>
              </a:p>
              <a:p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𝐱</m:t>
                    </m:r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1.0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𝐰</m:t>
                    </m:r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0,0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1,0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.1</m:t>
                              </m:r>
                            </m:e>
                          </m:mr>
                          <m:mr>
                            <m:e>
                              <m:r>
                                <a:rPr lang="pt-BR">
                                  <a:latin typeface="Cambria Math"/>
                                </a:rPr>
                                <m:t>0.2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,  </a:t>
                </a:r>
                <a14:m>
                  <m:oMath xmlns:m="http://schemas.openxmlformats.org/officeDocument/2006/math">
                    <m:r>
                      <a:rPr lang="pt-BR" dirty="0">
                        <a:latin typeface="Cambria Math"/>
                      </a:rPr>
                      <m:t>𝐛</m:t>
                    </m:r>
                    <m:r>
                      <a:rPr lang="pt-BR" dirty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dirty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 dirty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pt-BR" dirty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pt-BR" dirty="0">
                            <a:latin typeface="Cambria Math"/>
                          </a:rPr>
                          <m:t>0.</m:t>
                        </m:r>
                        <m:r>
                          <a:rPr lang="pt-BR" i="1" dirty="0">
                            <a:latin typeface="Cambria Math"/>
                          </a:rPr>
                          <m:t>5</m:t>
                        </m:r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𝐱𝐰</m:t>
                    </m:r>
                    <m:r>
                      <a:rPr lang="pt-BR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1.0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.1</m:t>
                              </m:r>
                            </m:e>
                          </m:mr>
                          <m:mr>
                            <m:e>
                              <m:r>
                                <a:rPr lang="pt-BR">
                                  <a:latin typeface="Cambria Math"/>
                                </a:rPr>
                                <m:t>0.2</m:t>
                              </m:r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+0.</m:t>
                    </m:r>
                  </m:oMath>
                </a14:m>
                <a:r>
                  <a:rPr lang="pt-BR" dirty="0"/>
                  <a:t>5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=0.2+0.5=0.7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pt-BR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=1.0,     </m:t>
                    </m:r>
                    <m:r>
                      <a:rPr lang="pt-BR">
                        <a:latin typeface="Cambria Math"/>
                      </a:rPr>
                      <m:t>𝑝𝑜𝑖𝑠</m:t>
                    </m:r>
                    <m:r>
                      <a:rPr lang="pt-BR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&gt;0.0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𝑦</m:t>
                    </m:r>
                    <m:r>
                      <a:rPr lang="pt-BR">
                        <a:latin typeface="Cambria Math"/>
                      </a:rPr>
                      <m:t>−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/>
                          </a:rPr>
                        </m:ctrlPr>
                      </m:accPr>
                      <m:e>
                        <m:r>
                          <a:rPr lang="pt-BR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pt-BR">
                        <a:latin typeface="Cambria Math"/>
                      </a:rPr>
                      <m:t>=0.0−1.0=−1.0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∆</m:t>
                    </m:r>
                    <m:r>
                      <a:rPr lang="pt-BR">
                        <a:latin typeface="Cambria Math"/>
                      </a:rPr>
                      <m:t>𝐰</m:t>
                    </m:r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𝐞𝐱</m:t>
                    </m:r>
                    <m:r>
                      <a:rPr lang="pt-BR">
                        <a:latin typeface="Cambria Math"/>
                      </a:rPr>
                      <m:t>=−1.0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1.0</m:t>
                              </m:r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−1.0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𝐰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𝐰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  <m:r>
                          <a:rPr lang="pt-BR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+</m:t>
                    </m:r>
                    <m:r>
                      <a:rPr lang="pt-BR">
                        <a:latin typeface="Cambria Math"/>
                      </a:rPr>
                      <m:t>𝜂</m:t>
                    </m:r>
                    <m:r>
                      <a:rPr lang="pt-BR">
                        <a:latin typeface="Cambria Math"/>
                      </a:rPr>
                      <m:t>∆</m:t>
                    </m:r>
                    <m:r>
                      <a:rPr lang="pt-BR">
                        <a:latin typeface="Cambria Math"/>
                      </a:rPr>
                      <m:t>𝐰</m:t>
                    </m:r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.1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0.2</m:t>
                              </m:r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+0.1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−1.0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𝐰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.1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  <m:r>
                          <a:rPr lang="pt-BR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+</m:t>
                    </m:r>
                    <m:r>
                      <a:rPr lang="pt-BR">
                        <a:latin typeface="Cambria Math"/>
                      </a:rPr>
                      <m:t>𝜂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=0.9+0.1×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−1.0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=0.</m:t>
                    </m:r>
                  </m:oMath>
                </a14:m>
                <a:r>
                  <a:rPr lang="pt-BR" dirty="0"/>
                  <a:t>4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é</m:t>
                        </m:r>
                        <m:r>
                          <a:rPr lang="pt-BR">
                            <a:latin typeface="Cambria Math"/>
                          </a:rPr>
                          <m:t>𝑝𝑜𝑐𝑎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é</m:t>
                        </m:r>
                        <m:r>
                          <a:rPr lang="pt-BR">
                            <a:latin typeface="Cambria Math"/>
                          </a:rPr>
                          <m:t>𝑝𝑜𝑐𝑎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pt-BR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pt-BR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>
                        <a:latin typeface="Cambria Math"/>
                      </a:rPr>
                      <m:t>=1.0+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>
                                <a:latin typeface="Cambria Math"/>
                              </a:rPr>
                              <m:t>−1.0</m:t>
                            </m:r>
                          </m:e>
                        </m:d>
                      </m:e>
                      <m:sup>
                        <m:r>
                          <a:rPr lang="pt-BR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>
                        <a:latin typeface="Cambria Math"/>
                      </a:rPr>
                      <m:t>=2.0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" t="-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p:grpSp>
        <p:nvGrpSpPr>
          <p:cNvPr id="6" name="Grupo 5"/>
          <p:cNvGrpSpPr/>
          <p:nvPr/>
        </p:nvGrpSpPr>
        <p:grpSpPr>
          <a:xfrm>
            <a:off x="5994695" y="3581012"/>
            <a:ext cx="2688065" cy="886012"/>
            <a:chOff x="1255267" y="4072765"/>
            <a:chExt cx="2688065" cy="8860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tângulo 6"/>
                <p:cNvSpPr/>
                <p:nvPr/>
              </p:nvSpPr>
              <p:spPr>
                <a:xfrm>
                  <a:off x="1255267" y="4072765"/>
                  <a:ext cx="1099404" cy="8860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𝐗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Retângulo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5267" y="4072765"/>
                  <a:ext cx="912750" cy="715965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tângulo 7"/>
                <p:cNvSpPr/>
                <p:nvPr/>
              </p:nvSpPr>
              <p:spPr>
                <a:xfrm>
                  <a:off x="2324556" y="4299942"/>
                  <a:ext cx="161877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𝐲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Retângulo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4556" y="4299942"/>
                  <a:ext cx="1317990" cy="261610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de cantos arredondados 10"/>
              <p:cNvSpPr/>
              <p:nvPr/>
            </p:nvSpPr>
            <p:spPr>
              <a:xfrm>
                <a:off x="4504095" y="699542"/>
                <a:ext cx="771152" cy="2400481"/>
              </a:xfrm>
              <a:prstGeom prst="roundRect">
                <a:avLst>
                  <a:gd name="adj" fmla="val 2910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tângulo de cantos arredondados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095" y="699542"/>
                <a:ext cx="771152" cy="2400481"/>
              </a:xfrm>
              <a:prstGeom prst="roundRect">
                <a:avLst>
                  <a:gd name="adj" fmla="val 29103"/>
                </a:avLst>
              </a:prstGeom>
              <a:blipFill rotWithShape="1">
                <a:blip r:embed="rId2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de cantos arredondados 11"/>
              <p:cNvSpPr/>
              <p:nvPr/>
            </p:nvSpPr>
            <p:spPr>
              <a:xfrm>
                <a:off x="5275246" y="699542"/>
                <a:ext cx="1332699" cy="240048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tângulo de cantos arredondados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246" y="699542"/>
                <a:ext cx="1332699" cy="2400481"/>
              </a:xfrm>
              <a:prstGeom prst="roundRect">
                <a:avLst/>
              </a:prstGeom>
              <a:blipFill rotWithShape="1">
                <a:blip r:embed="rId2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ângulo de cantos arredondados 12"/>
              <p:cNvSpPr/>
              <p:nvPr/>
            </p:nvSpPr>
            <p:spPr>
              <a:xfrm>
                <a:off x="6607947" y="699542"/>
                <a:ext cx="1836645" cy="2400481"/>
              </a:xfrm>
              <a:prstGeom prst="roundRect">
                <a:avLst>
                  <a:gd name="adj" fmla="val 1137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𝐯</m:t>
                      </m:r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tângulo de cantos arredondados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947" y="699542"/>
                <a:ext cx="1836645" cy="2400481"/>
              </a:xfrm>
              <a:prstGeom prst="roundRect">
                <a:avLst>
                  <a:gd name="adj" fmla="val 11376"/>
                </a:avLst>
              </a:prstGeom>
              <a:blipFill rotWithShape="1">
                <a:blip r:embed="rId2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lipse 13"/>
              <p:cNvSpPr/>
              <p:nvPr/>
            </p:nvSpPr>
            <p:spPr>
              <a:xfrm>
                <a:off x="6448221" y="1792370"/>
                <a:ext cx="533020" cy="5330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Elips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221" y="1792370"/>
                <a:ext cx="533020" cy="533020"/>
              </a:xfrm>
              <a:prstGeom prst="ellipse">
                <a:avLst/>
              </a:prstGeom>
              <a:blipFill rotWithShape="1"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de seta reta 14"/>
          <p:cNvCxnSpPr/>
          <p:nvPr/>
        </p:nvCxnSpPr>
        <p:spPr>
          <a:xfrm>
            <a:off x="8047061" y="2058880"/>
            <a:ext cx="5330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4659506" y="1099352"/>
                <a:ext cx="426686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506" y="1099352"/>
                <a:ext cx="426686" cy="266510"/>
              </a:xfrm>
              <a:prstGeom prst="rect">
                <a:avLst/>
              </a:prstGeom>
              <a:blipFill rotWithShape="1">
                <a:blip r:embed="rId27"/>
                <a:stretch>
                  <a:fillRect b="-113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tângulo 16"/>
          <p:cNvSpPr/>
          <p:nvPr/>
        </p:nvSpPr>
        <p:spPr>
          <a:xfrm>
            <a:off x="4659506" y="2201050"/>
            <a:ext cx="426686" cy="266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...</a:t>
            </a:r>
            <a:endParaRPr lang="pt-BR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ângulo 17"/>
              <p:cNvSpPr/>
              <p:nvPr/>
            </p:nvSpPr>
            <p:spPr>
              <a:xfrm>
                <a:off x="4659506" y="2751898"/>
                <a:ext cx="426686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8" name="Retâ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506" y="2751898"/>
                <a:ext cx="426686" cy="266510"/>
              </a:xfrm>
              <a:prstGeom prst="rect">
                <a:avLst/>
              </a:prstGeom>
              <a:blipFill rotWithShape="1">
                <a:blip r:embed="rId28"/>
                <a:stretch>
                  <a:fillRect b="-113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ector de seta reta 18"/>
          <p:cNvCxnSpPr>
            <a:stCxn id="14" idx="6"/>
          </p:cNvCxnSpPr>
          <p:nvPr/>
        </p:nvCxnSpPr>
        <p:spPr>
          <a:xfrm>
            <a:off x="6981241" y="2058880"/>
            <a:ext cx="532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Conector de seta reta 19"/>
          <p:cNvCxnSpPr>
            <a:stCxn id="16" idx="3"/>
            <a:endCxn id="14" idx="1"/>
          </p:cNvCxnSpPr>
          <p:nvPr/>
        </p:nvCxnSpPr>
        <p:spPr>
          <a:xfrm>
            <a:off x="5086192" y="1232607"/>
            <a:ext cx="1440089" cy="6378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Conector de seta reta 20"/>
          <p:cNvCxnSpPr>
            <a:stCxn id="18" idx="3"/>
            <a:endCxn id="14" idx="3"/>
          </p:cNvCxnSpPr>
          <p:nvPr/>
        </p:nvCxnSpPr>
        <p:spPr>
          <a:xfrm flipV="1">
            <a:off x="5086192" y="2247331"/>
            <a:ext cx="1440089" cy="6378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7020290" y="1721598"/>
                <a:ext cx="43646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90" y="1721598"/>
                <a:ext cx="436466" cy="338554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8118262" y="1730836"/>
                <a:ext cx="43544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16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262" y="1730836"/>
                <a:ext cx="435440" cy="338554"/>
              </a:xfrm>
              <a:prstGeom prst="rect">
                <a:avLst/>
              </a:prstGeom>
              <a:blipFill rotWithShape="1">
                <a:blip r:embed="rId30"/>
                <a:stretch>
                  <a:fillRect r="-8451" b="-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5504383" y="1126555"/>
                <a:ext cx="588751" cy="3532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83" y="1126555"/>
                <a:ext cx="588751" cy="353238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5509128" y="2088440"/>
                <a:ext cx="584006" cy="3532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128" y="2088440"/>
                <a:ext cx="584006" cy="353238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tângulo 25"/>
              <p:cNvSpPr/>
              <p:nvPr/>
            </p:nvSpPr>
            <p:spPr>
              <a:xfrm>
                <a:off x="7514041" y="1791834"/>
                <a:ext cx="533020" cy="5330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sz="1600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sz="1600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sz="1600" b="1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6" name="Retângulo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041" y="1791834"/>
                <a:ext cx="533020" cy="533020"/>
              </a:xfrm>
              <a:prstGeom prst="rect">
                <a:avLst/>
              </a:prstGeom>
              <a:blipFill rotWithShape="1">
                <a:blip r:embed="rId33"/>
                <a:stretch>
                  <a:fillRect l="-54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ângulo de cantos arredondados 26"/>
              <p:cNvSpPr/>
              <p:nvPr/>
            </p:nvSpPr>
            <p:spPr>
              <a:xfrm>
                <a:off x="8444592" y="699542"/>
                <a:ext cx="807928" cy="240048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  <m:r>
                        <a:rPr lang="pt-BR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𝐞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27" name="Retângulo de cantos arredondados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592" y="699542"/>
                <a:ext cx="807928" cy="2400481"/>
              </a:xfrm>
              <a:prstGeom prst="roundRect">
                <a:avLst/>
              </a:prstGeom>
              <a:blipFill rotWithShape="1">
                <a:blip r:embed="rId3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tângulo 27"/>
          <p:cNvSpPr/>
          <p:nvPr/>
        </p:nvSpPr>
        <p:spPr>
          <a:xfrm>
            <a:off x="5490566" y="1099352"/>
            <a:ext cx="646949" cy="18391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tângulo 28"/>
              <p:cNvSpPr/>
              <p:nvPr/>
            </p:nvSpPr>
            <p:spPr>
              <a:xfrm>
                <a:off x="6465044" y="1099352"/>
                <a:ext cx="533020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9" name="Retângulo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044" y="1099352"/>
                <a:ext cx="533020" cy="266510"/>
              </a:xfrm>
              <a:prstGeom prst="rect">
                <a:avLst/>
              </a:prstGeom>
              <a:blipFill rotWithShape="1">
                <a:blip r:embed="rId35"/>
                <a:stretch>
                  <a:fillRect b="-45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ector de seta reta 29"/>
          <p:cNvCxnSpPr>
            <a:stCxn id="29" idx="2"/>
          </p:cNvCxnSpPr>
          <p:nvPr/>
        </p:nvCxnSpPr>
        <p:spPr>
          <a:xfrm>
            <a:off x="6731554" y="1365862"/>
            <a:ext cx="0" cy="4265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/>
              <p:cNvSpPr txBox="1"/>
              <p:nvPr/>
            </p:nvSpPr>
            <p:spPr>
              <a:xfrm>
                <a:off x="6685430" y="1353164"/>
                <a:ext cx="4303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430" y="1353164"/>
                <a:ext cx="430311" cy="338554"/>
              </a:xfrm>
              <a:prstGeom prst="rect">
                <a:avLst/>
              </a:prstGeom>
              <a:blipFill rotWithShape="1">
                <a:blip r:embed="rId3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tângulo 31"/>
              <p:cNvSpPr/>
              <p:nvPr/>
            </p:nvSpPr>
            <p:spPr>
              <a:xfrm>
                <a:off x="8596904" y="1148298"/>
                <a:ext cx="533020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2" name="Retângulo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904" y="1148298"/>
                <a:ext cx="533020" cy="266510"/>
              </a:xfrm>
              <a:prstGeom prst="rect">
                <a:avLst/>
              </a:prstGeom>
              <a:blipFill rotWithShape="1">
                <a:blip r:embed="rId37"/>
                <a:stretch>
                  <a:fillRect b="-204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>
            <a:stCxn id="32" idx="2"/>
          </p:cNvCxnSpPr>
          <p:nvPr/>
        </p:nvCxnSpPr>
        <p:spPr>
          <a:xfrm>
            <a:off x="8863414" y="1414808"/>
            <a:ext cx="0" cy="3686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ector angulado 33"/>
          <p:cNvCxnSpPr>
            <a:stCxn id="35" idx="2"/>
            <a:endCxn id="28" idx="2"/>
          </p:cNvCxnSpPr>
          <p:nvPr/>
        </p:nvCxnSpPr>
        <p:spPr>
          <a:xfrm rot="5400000">
            <a:off x="7031554" y="1106616"/>
            <a:ext cx="614346" cy="3049374"/>
          </a:xfrm>
          <a:prstGeom prst="bentConnector3">
            <a:avLst>
              <a:gd name="adj1" fmla="val 153546"/>
            </a:avLst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tângulo 34"/>
              <p:cNvSpPr/>
              <p:nvPr/>
            </p:nvSpPr>
            <p:spPr>
              <a:xfrm>
                <a:off x="8596904" y="1791110"/>
                <a:ext cx="533020" cy="5330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5" name="Retângul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904" y="1791110"/>
                <a:ext cx="533020" cy="533020"/>
              </a:xfrm>
              <a:prstGeom prst="rect">
                <a:avLst/>
              </a:prstGeom>
              <a:blipFill rotWithShape="1">
                <a:blip r:embed="rId3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CaixaDeTexto 41"/>
          <p:cNvSpPr txBox="1"/>
          <p:nvPr/>
        </p:nvSpPr>
        <p:spPr>
          <a:xfrm>
            <a:off x="5588534" y="1555696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0.1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5559680" y="2562458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0.2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6981240" y="132238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0.5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4223280" y="2649076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1.0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4208853" y="99653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0.0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7004499" y="2616101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AND</a:t>
            </a:r>
            <a:endParaRPr lang="pt-BR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8" name="Elipse 47"/>
          <p:cNvSpPr/>
          <p:nvPr/>
        </p:nvSpPr>
        <p:spPr>
          <a:xfrm>
            <a:off x="7733749" y="3810886"/>
            <a:ext cx="324000" cy="32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48"/>
          <p:cNvSpPr/>
          <p:nvPr/>
        </p:nvSpPr>
        <p:spPr>
          <a:xfrm>
            <a:off x="6319242" y="3827088"/>
            <a:ext cx="793907" cy="2158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208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</a:t>
            </a:r>
            <a:r>
              <a:rPr lang="pt-BR" dirty="0" err="1"/>
              <a:t>Perceptron</a:t>
            </a:r>
            <a:r>
              <a:rPr lang="pt-BR" dirty="0"/>
              <a:t> de camada simples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pt-BR" i="1" dirty="0"/>
                  <a:t>Época 0:</a:t>
                </a:r>
              </a:p>
              <a:p>
                <a:pPr lvl="1"/>
                <a:r>
                  <a:rPr lang="pt-BR" i="1" dirty="0"/>
                  <a:t>Iteração 2:</a:t>
                </a:r>
              </a:p>
              <a:p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𝐱</m:t>
                    </m:r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1.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𝐰</m:t>
                    </m:r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0,0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1,0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.1</m:t>
                              </m:r>
                            </m:e>
                          </m:mr>
                          <m:mr>
                            <m:e>
                              <m:r>
                                <a:rPr lang="pt-BR">
                                  <a:latin typeface="Cambria Math"/>
                                </a:rPr>
                                <m:t>0.1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,  </a:t>
                </a:r>
                <a14:m>
                  <m:oMath xmlns:m="http://schemas.openxmlformats.org/officeDocument/2006/math">
                    <m:r>
                      <a:rPr lang="pt-BR" dirty="0">
                        <a:latin typeface="Cambria Math"/>
                      </a:rPr>
                      <m:t>𝐛</m:t>
                    </m:r>
                    <m:r>
                      <a:rPr lang="pt-BR" dirty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dirty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 dirty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pt-BR" dirty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pt-BR" dirty="0">
                            <a:latin typeface="Cambria Math"/>
                          </a:rPr>
                          <m:t>0.</m:t>
                        </m:r>
                        <m:r>
                          <a:rPr lang="pt-BR" i="1" dirty="0">
                            <a:latin typeface="Cambria Math"/>
                          </a:rPr>
                          <m:t>4</m:t>
                        </m:r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𝐱𝐰</m:t>
                    </m:r>
                    <m:r>
                      <a:rPr lang="pt-BR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1.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.1</m:t>
                              </m:r>
                            </m:e>
                          </m:mr>
                          <m:mr>
                            <m:e>
                              <m:r>
                                <a:rPr lang="pt-BR">
                                  <a:latin typeface="Cambria Math"/>
                                </a:rPr>
                                <m:t>0.1</m:t>
                              </m:r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+0.4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=0.1+0.4=0.5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pt-BR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=1.0,     </m:t>
                    </m:r>
                    <m:r>
                      <a:rPr lang="pt-BR">
                        <a:latin typeface="Cambria Math"/>
                      </a:rPr>
                      <m:t>𝑝𝑜𝑖𝑠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 </m:t>
                        </m:r>
                        <m:r>
                          <a:rPr lang="pt-BR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&gt;0.0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𝑦</m:t>
                    </m:r>
                    <m:r>
                      <a:rPr lang="pt-BR">
                        <a:latin typeface="Cambria Math"/>
                      </a:rPr>
                      <m:t>−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/>
                          </a:rPr>
                        </m:ctrlPr>
                      </m:accPr>
                      <m:e>
                        <m:r>
                          <a:rPr lang="pt-BR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pt-BR">
                        <a:latin typeface="Cambria Math"/>
                      </a:rPr>
                      <m:t>=0.0−1.0=−1.0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∆</m:t>
                    </m:r>
                    <m:r>
                      <a:rPr lang="pt-BR">
                        <a:latin typeface="Cambria Math"/>
                      </a:rPr>
                      <m:t>𝐰</m:t>
                    </m:r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𝐞𝐱</m:t>
                    </m:r>
                    <m:r>
                      <a:rPr lang="pt-BR">
                        <a:latin typeface="Cambria Math"/>
                      </a:rPr>
                      <m:t>=−1.0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1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0.0</m:t>
                              </m:r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1.0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𝐰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𝐰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  <m:r>
                          <a:rPr lang="pt-BR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+</m:t>
                    </m:r>
                    <m:r>
                      <a:rPr lang="pt-BR">
                        <a:latin typeface="Cambria Math"/>
                      </a:rPr>
                      <m:t>𝜂</m:t>
                    </m:r>
                    <m:r>
                      <a:rPr lang="pt-BR">
                        <a:latin typeface="Cambria Math"/>
                      </a:rPr>
                      <m:t>∆</m:t>
                    </m:r>
                    <m:r>
                      <a:rPr lang="pt-BR">
                        <a:latin typeface="Cambria Math"/>
                      </a:rPr>
                      <m:t>𝐰</m:t>
                    </m:r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.1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0.1</m:t>
                              </m:r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+0.1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1.0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𝐰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  <m:r>
                          <a:rPr lang="pt-BR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+</m:t>
                    </m:r>
                    <m:r>
                      <a:rPr lang="pt-BR">
                        <a:latin typeface="Cambria Math"/>
                      </a:rPr>
                      <m:t>𝜂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=0.4+0.1×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−1.0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=0.3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é</m:t>
                        </m:r>
                        <m:r>
                          <a:rPr lang="pt-BR">
                            <a:latin typeface="Cambria Math"/>
                          </a:rPr>
                          <m:t>𝑝𝑜𝑐𝑎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é</m:t>
                        </m:r>
                        <m:r>
                          <a:rPr lang="pt-BR">
                            <a:latin typeface="Cambria Math"/>
                          </a:rPr>
                          <m:t>𝑝𝑜𝑐𝑎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pt-BR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pt-BR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>
                        <a:latin typeface="Cambria Math"/>
                      </a:rPr>
                      <m:t>=2.0+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>
                                <a:latin typeface="Cambria Math"/>
                              </a:rPr>
                              <m:t>−1.0</m:t>
                            </m:r>
                          </m:e>
                        </m:d>
                      </m:e>
                      <m:sup>
                        <m:r>
                          <a:rPr lang="pt-BR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>
                        <a:latin typeface="Cambria Math"/>
                      </a:rPr>
                      <m:t>=3.0</m:t>
                    </m:r>
                  </m:oMath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" t="-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p:grpSp>
        <p:nvGrpSpPr>
          <p:cNvPr id="6" name="Grupo 5"/>
          <p:cNvGrpSpPr/>
          <p:nvPr/>
        </p:nvGrpSpPr>
        <p:grpSpPr>
          <a:xfrm>
            <a:off x="5994695" y="3581012"/>
            <a:ext cx="2688065" cy="886012"/>
            <a:chOff x="1255267" y="4072765"/>
            <a:chExt cx="2688065" cy="8860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tângulo 6"/>
                <p:cNvSpPr/>
                <p:nvPr/>
              </p:nvSpPr>
              <p:spPr>
                <a:xfrm>
                  <a:off x="1255267" y="4072765"/>
                  <a:ext cx="1099404" cy="8860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𝐗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Retângulo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5267" y="4072765"/>
                  <a:ext cx="912750" cy="715965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tângulo 7"/>
                <p:cNvSpPr/>
                <p:nvPr/>
              </p:nvSpPr>
              <p:spPr>
                <a:xfrm>
                  <a:off x="2324556" y="4299942"/>
                  <a:ext cx="161877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𝐲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Retângulo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4556" y="4299942"/>
                  <a:ext cx="1317990" cy="261610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de cantos arredondados 8"/>
              <p:cNvSpPr/>
              <p:nvPr/>
            </p:nvSpPr>
            <p:spPr>
              <a:xfrm>
                <a:off x="4504095" y="699542"/>
                <a:ext cx="771152" cy="2400481"/>
              </a:xfrm>
              <a:prstGeom prst="roundRect">
                <a:avLst>
                  <a:gd name="adj" fmla="val 2910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tângulo de cantos arredondados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095" y="699542"/>
                <a:ext cx="771152" cy="2400481"/>
              </a:xfrm>
              <a:prstGeom prst="roundRect">
                <a:avLst>
                  <a:gd name="adj" fmla="val 29103"/>
                </a:avLst>
              </a:prstGeom>
              <a:blipFill rotWithShape="1">
                <a:blip r:embed="rId2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ângulo de cantos arredondados 9"/>
              <p:cNvSpPr/>
              <p:nvPr/>
            </p:nvSpPr>
            <p:spPr>
              <a:xfrm>
                <a:off x="5275246" y="699542"/>
                <a:ext cx="1332699" cy="240048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tângulo de cantos arredondados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246" y="699542"/>
                <a:ext cx="1332699" cy="2400481"/>
              </a:xfrm>
              <a:prstGeom prst="roundRect">
                <a:avLst/>
              </a:prstGeom>
              <a:blipFill rotWithShape="1">
                <a:blip r:embed="rId2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de cantos arredondados 10"/>
              <p:cNvSpPr/>
              <p:nvPr/>
            </p:nvSpPr>
            <p:spPr>
              <a:xfrm>
                <a:off x="6607947" y="699542"/>
                <a:ext cx="1836645" cy="2400481"/>
              </a:xfrm>
              <a:prstGeom prst="roundRect">
                <a:avLst>
                  <a:gd name="adj" fmla="val 1137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𝐯</m:t>
                      </m:r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tângulo de cantos arredondados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947" y="699542"/>
                <a:ext cx="1836645" cy="2400481"/>
              </a:xfrm>
              <a:prstGeom prst="roundRect">
                <a:avLst>
                  <a:gd name="adj" fmla="val 11376"/>
                </a:avLst>
              </a:prstGeom>
              <a:blipFill rotWithShape="1">
                <a:blip r:embed="rId2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lipse 11"/>
              <p:cNvSpPr/>
              <p:nvPr/>
            </p:nvSpPr>
            <p:spPr>
              <a:xfrm>
                <a:off x="6448221" y="1792370"/>
                <a:ext cx="533020" cy="5330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Elips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221" y="1792370"/>
                <a:ext cx="533020" cy="533020"/>
              </a:xfrm>
              <a:prstGeom prst="ellipse">
                <a:avLst/>
              </a:prstGeom>
              <a:blipFill rotWithShape="1"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ector de seta reta 12"/>
          <p:cNvCxnSpPr/>
          <p:nvPr/>
        </p:nvCxnSpPr>
        <p:spPr>
          <a:xfrm>
            <a:off x="8047061" y="2058880"/>
            <a:ext cx="5330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/>
              <p:cNvSpPr/>
              <p:nvPr/>
            </p:nvSpPr>
            <p:spPr>
              <a:xfrm>
                <a:off x="4659506" y="1099352"/>
                <a:ext cx="426686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506" y="1099352"/>
                <a:ext cx="426686" cy="266510"/>
              </a:xfrm>
              <a:prstGeom prst="rect">
                <a:avLst/>
              </a:prstGeom>
              <a:blipFill rotWithShape="1">
                <a:blip r:embed="rId27"/>
                <a:stretch>
                  <a:fillRect b="-113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tângulo 14"/>
          <p:cNvSpPr/>
          <p:nvPr/>
        </p:nvSpPr>
        <p:spPr>
          <a:xfrm>
            <a:off x="4659506" y="2201050"/>
            <a:ext cx="426686" cy="266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...</a:t>
            </a:r>
            <a:endParaRPr lang="pt-BR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4659506" y="2751898"/>
                <a:ext cx="426686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506" y="2751898"/>
                <a:ext cx="426686" cy="266510"/>
              </a:xfrm>
              <a:prstGeom prst="rect">
                <a:avLst/>
              </a:prstGeom>
              <a:blipFill rotWithShape="1">
                <a:blip r:embed="rId28"/>
                <a:stretch>
                  <a:fillRect b="-113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de seta reta 16"/>
          <p:cNvCxnSpPr>
            <a:stCxn id="12" idx="6"/>
          </p:cNvCxnSpPr>
          <p:nvPr/>
        </p:nvCxnSpPr>
        <p:spPr>
          <a:xfrm>
            <a:off x="6981241" y="2058880"/>
            <a:ext cx="532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Conector de seta reta 17"/>
          <p:cNvCxnSpPr>
            <a:stCxn id="14" idx="3"/>
            <a:endCxn id="12" idx="1"/>
          </p:cNvCxnSpPr>
          <p:nvPr/>
        </p:nvCxnSpPr>
        <p:spPr>
          <a:xfrm>
            <a:off x="5086192" y="1232607"/>
            <a:ext cx="1440089" cy="6378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Conector de seta reta 18"/>
          <p:cNvCxnSpPr>
            <a:stCxn id="16" idx="3"/>
            <a:endCxn id="12" idx="3"/>
          </p:cNvCxnSpPr>
          <p:nvPr/>
        </p:nvCxnSpPr>
        <p:spPr>
          <a:xfrm flipV="1">
            <a:off x="5086192" y="2247331"/>
            <a:ext cx="1440089" cy="6378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7020290" y="1721598"/>
                <a:ext cx="43646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90" y="1721598"/>
                <a:ext cx="436466" cy="338554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8118262" y="1730836"/>
                <a:ext cx="43544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16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262" y="1730836"/>
                <a:ext cx="435440" cy="338554"/>
              </a:xfrm>
              <a:prstGeom prst="rect">
                <a:avLst/>
              </a:prstGeom>
              <a:blipFill rotWithShape="1">
                <a:blip r:embed="rId30"/>
                <a:stretch>
                  <a:fillRect r="-8451" b="-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504383" y="1126555"/>
                <a:ext cx="588751" cy="3532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83" y="1126555"/>
                <a:ext cx="588751" cy="353238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5509128" y="2088440"/>
                <a:ext cx="584006" cy="3532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128" y="2088440"/>
                <a:ext cx="584006" cy="353238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/>
              <p:cNvSpPr/>
              <p:nvPr/>
            </p:nvSpPr>
            <p:spPr>
              <a:xfrm>
                <a:off x="7514041" y="1791834"/>
                <a:ext cx="533020" cy="5330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sz="1600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sz="1600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sz="1600" b="1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4" name="Retâ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041" y="1791834"/>
                <a:ext cx="533020" cy="533020"/>
              </a:xfrm>
              <a:prstGeom prst="rect">
                <a:avLst/>
              </a:prstGeom>
              <a:blipFill rotWithShape="1">
                <a:blip r:embed="rId33"/>
                <a:stretch>
                  <a:fillRect l="-54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tângulo de cantos arredondados 24"/>
              <p:cNvSpPr/>
              <p:nvPr/>
            </p:nvSpPr>
            <p:spPr>
              <a:xfrm>
                <a:off x="8444592" y="699542"/>
                <a:ext cx="807928" cy="240048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  <m:r>
                        <a:rPr lang="pt-BR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𝐞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25" name="Retângulo de cantos arredondados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592" y="699542"/>
                <a:ext cx="807928" cy="2400481"/>
              </a:xfrm>
              <a:prstGeom prst="roundRect">
                <a:avLst/>
              </a:prstGeom>
              <a:blipFill rotWithShape="1">
                <a:blip r:embed="rId3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tângulo 25"/>
          <p:cNvSpPr/>
          <p:nvPr/>
        </p:nvSpPr>
        <p:spPr>
          <a:xfrm>
            <a:off x="5490566" y="1099352"/>
            <a:ext cx="646949" cy="18391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ângulo 26"/>
              <p:cNvSpPr/>
              <p:nvPr/>
            </p:nvSpPr>
            <p:spPr>
              <a:xfrm>
                <a:off x="6465044" y="1099352"/>
                <a:ext cx="533020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7" name="Retângulo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044" y="1099352"/>
                <a:ext cx="533020" cy="266510"/>
              </a:xfrm>
              <a:prstGeom prst="rect">
                <a:avLst/>
              </a:prstGeom>
              <a:blipFill rotWithShape="1">
                <a:blip r:embed="rId35"/>
                <a:stretch>
                  <a:fillRect b="-45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de seta reta 27"/>
          <p:cNvCxnSpPr>
            <a:stCxn id="27" idx="2"/>
          </p:cNvCxnSpPr>
          <p:nvPr/>
        </p:nvCxnSpPr>
        <p:spPr>
          <a:xfrm>
            <a:off x="6731554" y="1365862"/>
            <a:ext cx="0" cy="4265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6685430" y="1353164"/>
                <a:ext cx="4303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430" y="1353164"/>
                <a:ext cx="430311" cy="338554"/>
              </a:xfrm>
              <a:prstGeom prst="rect">
                <a:avLst/>
              </a:prstGeom>
              <a:blipFill rotWithShape="1">
                <a:blip r:embed="rId3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tângulo 29"/>
              <p:cNvSpPr/>
              <p:nvPr/>
            </p:nvSpPr>
            <p:spPr>
              <a:xfrm>
                <a:off x="8596904" y="1148298"/>
                <a:ext cx="533020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0" name="Retângulo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904" y="1148298"/>
                <a:ext cx="533020" cy="266510"/>
              </a:xfrm>
              <a:prstGeom prst="rect">
                <a:avLst/>
              </a:prstGeom>
              <a:blipFill rotWithShape="1">
                <a:blip r:embed="rId37"/>
                <a:stretch>
                  <a:fillRect b="-204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ector de seta reta 30"/>
          <p:cNvCxnSpPr>
            <a:stCxn id="30" idx="2"/>
          </p:cNvCxnSpPr>
          <p:nvPr/>
        </p:nvCxnSpPr>
        <p:spPr>
          <a:xfrm>
            <a:off x="8863414" y="1414808"/>
            <a:ext cx="0" cy="3686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ector angulado 31"/>
          <p:cNvCxnSpPr>
            <a:stCxn id="33" idx="2"/>
            <a:endCxn id="26" idx="2"/>
          </p:cNvCxnSpPr>
          <p:nvPr/>
        </p:nvCxnSpPr>
        <p:spPr>
          <a:xfrm rot="5400000">
            <a:off x="7031554" y="1106616"/>
            <a:ext cx="614346" cy="3049374"/>
          </a:xfrm>
          <a:prstGeom prst="bentConnector3">
            <a:avLst>
              <a:gd name="adj1" fmla="val 153546"/>
            </a:avLst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tângulo 32"/>
              <p:cNvSpPr/>
              <p:nvPr/>
            </p:nvSpPr>
            <p:spPr>
              <a:xfrm>
                <a:off x="8596904" y="1791110"/>
                <a:ext cx="533020" cy="5330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3" name="Retângulo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904" y="1791110"/>
                <a:ext cx="533020" cy="533020"/>
              </a:xfrm>
              <a:prstGeom prst="rect">
                <a:avLst/>
              </a:prstGeom>
              <a:blipFill rotWithShape="1">
                <a:blip r:embed="rId3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CaixaDeTexto 38"/>
          <p:cNvSpPr txBox="1"/>
          <p:nvPr/>
        </p:nvSpPr>
        <p:spPr>
          <a:xfrm>
            <a:off x="7004499" y="2616101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AND</a:t>
            </a:r>
            <a:endParaRPr lang="pt-BR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5588534" y="1555696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0.1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5559680" y="2562458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0.1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6981240" y="132238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0.4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4223280" y="2649076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Ink Free" panose="03080402000500000000" pitchFamily="66" charset="0"/>
              </a:rPr>
              <a:t>0</a:t>
            </a:r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.0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4208853" y="996530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1.0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7" name="Elipse 46"/>
          <p:cNvSpPr/>
          <p:nvPr/>
        </p:nvSpPr>
        <p:spPr>
          <a:xfrm>
            <a:off x="6319242" y="4027511"/>
            <a:ext cx="793907" cy="2158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8004597" y="3810886"/>
            <a:ext cx="324000" cy="32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868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</a:t>
            </a:r>
            <a:r>
              <a:rPr lang="pt-BR" dirty="0" err="1"/>
              <a:t>Perceptron</a:t>
            </a:r>
            <a:r>
              <a:rPr lang="pt-BR" dirty="0"/>
              <a:t> de camada simples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pt-BR" i="1" dirty="0"/>
                  <a:t>Época 0:</a:t>
                </a:r>
              </a:p>
              <a:p>
                <a:pPr lvl="1"/>
                <a:r>
                  <a:rPr lang="pt-BR" i="1" dirty="0"/>
                  <a:t>Iteração 3:</a:t>
                </a:r>
              </a:p>
              <a:p>
                <a:pPr lvl="1"/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𝐱</m:t>
                    </m:r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1.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1.0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𝐰</m:t>
                    </m:r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0,0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1,0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</m:mr>
                          <m:mr>
                            <m:e>
                              <m:r>
                                <a:rPr lang="pt-BR">
                                  <a:latin typeface="Cambria Math"/>
                                </a:rPr>
                                <m:t>0.1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,  </a:t>
                </a:r>
                <a14:m>
                  <m:oMath xmlns:m="http://schemas.openxmlformats.org/officeDocument/2006/math">
                    <m:r>
                      <a:rPr lang="pt-BR" dirty="0">
                        <a:latin typeface="Cambria Math"/>
                      </a:rPr>
                      <m:t>𝐛</m:t>
                    </m:r>
                    <m:r>
                      <a:rPr lang="pt-BR" dirty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dirty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 dirty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pt-BR" dirty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pt-BR" dirty="0">
                            <a:latin typeface="Cambria Math"/>
                          </a:rPr>
                          <m:t>0.</m:t>
                        </m:r>
                        <m:r>
                          <a:rPr lang="pt-BR" i="1" dirty="0">
                            <a:latin typeface="Cambria Math"/>
                          </a:rPr>
                          <m:t>3</m:t>
                        </m:r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𝐱𝐰</m:t>
                    </m:r>
                    <m:r>
                      <a:rPr lang="pt-BR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1.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1.0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</m:mr>
                          <m:mr>
                            <m:e>
                              <m:r>
                                <a:rPr lang="pt-BR">
                                  <a:latin typeface="Cambria Math"/>
                                </a:rPr>
                                <m:t>0.1</m:t>
                              </m:r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+0.3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=0.1+0.3=0.4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pt-BR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=1.0,     </m:t>
                    </m:r>
                    <m:r>
                      <a:rPr lang="pt-BR">
                        <a:latin typeface="Cambria Math"/>
                      </a:rPr>
                      <m:t>𝑝𝑜𝑖𝑠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 </m:t>
                        </m:r>
                        <m:r>
                          <a:rPr lang="pt-BR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&gt;0.0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𝑦</m:t>
                    </m:r>
                    <m:r>
                      <a:rPr lang="pt-BR">
                        <a:latin typeface="Cambria Math"/>
                      </a:rPr>
                      <m:t>−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/>
                          </a:rPr>
                        </m:ctrlPr>
                      </m:accPr>
                      <m:e>
                        <m:r>
                          <a:rPr lang="pt-BR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pt-BR">
                        <a:latin typeface="Cambria Math"/>
                      </a:rPr>
                      <m:t>=1.0−1.0=0.0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∆</m:t>
                    </m:r>
                    <m:r>
                      <a:rPr lang="pt-BR">
                        <a:latin typeface="Cambria Math"/>
                      </a:rPr>
                      <m:t>𝐰</m:t>
                    </m:r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𝐞𝐱</m:t>
                    </m:r>
                    <m:r>
                      <a:rPr lang="pt-BR">
                        <a:latin typeface="Cambria Math"/>
                      </a:rPr>
                      <m:t>=0.0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1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1.0</m:t>
                              </m:r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𝐰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𝐰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  <m:r>
                          <a:rPr lang="pt-BR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+</m:t>
                    </m:r>
                    <m:r>
                      <a:rPr lang="pt-BR">
                        <a:latin typeface="Cambria Math"/>
                      </a:rPr>
                      <m:t>𝜂</m:t>
                    </m:r>
                    <m:r>
                      <a:rPr lang="pt-BR">
                        <a:latin typeface="Cambria Math"/>
                      </a:rPr>
                      <m:t>∆</m:t>
                    </m:r>
                    <m:r>
                      <a:rPr lang="pt-BR">
                        <a:latin typeface="Cambria Math"/>
                      </a:rPr>
                      <m:t>𝐰</m:t>
                    </m:r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0.1</m:t>
                              </m:r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+0.1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𝐰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  <m:r>
                          <a:rPr lang="pt-BR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+</m:t>
                    </m:r>
                    <m:r>
                      <a:rPr lang="pt-BR">
                        <a:latin typeface="Cambria Math"/>
                      </a:rPr>
                      <m:t>𝜂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=0.3+0.1×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0.0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=0.3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é</m:t>
                        </m:r>
                        <m:r>
                          <a:rPr lang="pt-BR">
                            <a:latin typeface="Cambria Math"/>
                          </a:rPr>
                          <m:t>𝑝𝑜𝑐𝑎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é</m:t>
                        </m:r>
                        <m:r>
                          <a:rPr lang="pt-BR">
                            <a:latin typeface="Cambria Math"/>
                          </a:rPr>
                          <m:t>𝑝𝑜𝑐𝑎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pt-BR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pt-BR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>
                        <a:latin typeface="Cambria Math"/>
                      </a:rPr>
                      <m:t>=3.0+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>
                                <a:latin typeface="Cambria Math"/>
                              </a:rPr>
                              <m:t>0.0</m:t>
                            </m:r>
                          </m:e>
                        </m:d>
                      </m:e>
                      <m:sup>
                        <m:r>
                          <a:rPr lang="pt-BR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>
                        <a:latin typeface="Cambria Math"/>
                      </a:rPr>
                      <m:t>=3.0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" t="-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p:grpSp>
        <p:nvGrpSpPr>
          <p:cNvPr id="6" name="Grupo 5"/>
          <p:cNvGrpSpPr/>
          <p:nvPr/>
        </p:nvGrpSpPr>
        <p:grpSpPr>
          <a:xfrm>
            <a:off x="5994695" y="3581012"/>
            <a:ext cx="2688065" cy="886012"/>
            <a:chOff x="1255267" y="4072765"/>
            <a:chExt cx="2688065" cy="8860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tângulo 6"/>
                <p:cNvSpPr/>
                <p:nvPr/>
              </p:nvSpPr>
              <p:spPr>
                <a:xfrm>
                  <a:off x="1255267" y="4072765"/>
                  <a:ext cx="1099404" cy="8860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𝐗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Retângulo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5267" y="4072765"/>
                  <a:ext cx="912750" cy="715965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tângulo 7"/>
                <p:cNvSpPr/>
                <p:nvPr/>
              </p:nvSpPr>
              <p:spPr>
                <a:xfrm>
                  <a:off x="2324556" y="4299942"/>
                  <a:ext cx="161877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𝐲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Retângulo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4556" y="4299942"/>
                  <a:ext cx="1317990" cy="261610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de cantos arredondados 8"/>
              <p:cNvSpPr/>
              <p:nvPr/>
            </p:nvSpPr>
            <p:spPr>
              <a:xfrm>
                <a:off x="4504095" y="699542"/>
                <a:ext cx="771152" cy="2400481"/>
              </a:xfrm>
              <a:prstGeom prst="roundRect">
                <a:avLst>
                  <a:gd name="adj" fmla="val 2910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tângulo de cantos arredondados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095" y="699542"/>
                <a:ext cx="771152" cy="2400481"/>
              </a:xfrm>
              <a:prstGeom prst="roundRect">
                <a:avLst>
                  <a:gd name="adj" fmla="val 29103"/>
                </a:avLst>
              </a:prstGeom>
              <a:blipFill rotWithShape="1">
                <a:blip r:embed="rId2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ângulo de cantos arredondados 9"/>
              <p:cNvSpPr/>
              <p:nvPr/>
            </p:nvSpPr>
            <p:spPr>
              <a:xfrm>
                <a:off x="5275246" y="699542"/>
                <a:ext cx="1332699" cy="240048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tângulo de cantos arredondados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246" y="699542"/>
                <a:ext cx="1332699" cy="2400481"/>
              </a:xfrm>
              <a:prstGeom prst="roundRect">
                <a:avLst/>
              </a:prstGeom>
              <a:blipFill rotWithShape="1">
                <a:blip r:embed="rId2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de cantos arredondados 10"/>
              <p:cNvSpPr/>
              <p:nvPr/>
            </p:nvSpPr>
            <p:spPr>
              <a:xfrm>
                <a:off x="6607947" y="699542"/>
                <a:ext cx="1836645" cy="2400481"/>
              </a:xfrm>
              <a:prstGeom prst="roundRect">
                <a:avLst>
                  <a:gd name="adj" fmla="val 1137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𝐯</m:t>
                      </m:r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tângulo de cantos arredondados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947" y="699542"/>
                <a:ext cx="1836645" cy="2400481"/>
              </a:xfrm>
              <a:prstGeom prst="roundRect">
                <a:avLst>
                  <a:gd name="adj" fmla="val 11376"/>
                </a:avLst>
              </a:prstGeom>
              <a:blipFill rotWithShape="1">
                <a:blip r:embed="rId2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lipse 11"/>
              <p:cNvSpPr/>
              <p:nvPr/>
            </p:nvSpPr>
            <p:spPr>
              <a:xfrm>
                <a:off x="6448221" y="1792370"/>
                <a:ext cx="533020" cy="5330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Elips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221" y="1792370"/>
                <a:ext cx="533020" cy="533020"/>
              </a:xfrm>
              <a:prstGeom prst="ellipse">
                <a:avLst/>
              </a:prstGeom>
              <a:blipFill rotWithShape="1"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ector de seta reta 12"/>
          <p:cNvCxnSpPr/>
          <p:nvPr/>
        </p:nvCxnSpPr>
        <p:spPr>
          <a:xfrm>
            <a:off x="8047061" y="2058880"/>
            <a:ext cx="5330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/>
              <p:cNvSpPr/>
              <p:nvPr/>
            </p:nvSpPr>
            <p:spPr>
              <a:xfrm>
                <a:off x="4659506" y="1099352"/>
                <a:ext cx="426686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506" y="1099352"/>
                <a:ext cx="426686" cy="266510"/>
              </a:xfrm>
              <a:prstGeom prst="rect">
                <a:avLst/>
              </a:prstGeom>
              <a:blipFill rotWithShape="1">
                <a:blip r:embed="rId27"/>
                <a:stretch>
                  <a:fillRect b="-113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tângulo 14"/>
          <p:cNvSpPr/>
          <p:nvPr/>
        </p:nvSpPr>
        <p:spPr>
          <a:xfrm>
            <a:off x="4659506" y="2201050"/>
            <a:ext cx="426686" cy="266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...</a:t>
            </a:r>
            <a:endParaRPr lang="pt-BR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4659506" y="2751898"/>
                <a:ext cx="426686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506" y="2751898"/>
                <a:ext cx="426686" cy="266510"/>
              </a:xfrm>
              <a:prstGeom prst="rect">
                <a:avLst/>
              </a:prstGeom>
              <a:blipFill rotWithShape="1">
                <a:blip r:embed="rId28"/>
                <a:stretch>
                  <a:fillRect b="-113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de seta reta 16"/>
          <p:cNvCxnSpPr>
            <a:stCxn id="12" idx="6"/>
          </p:cNvCxnSpPr>
          <p:nvPr/>
        </p:nvCxnSpPr>
        <p:spPr>
          <a:xfrm>
            <a:off x="6981241" y="2058880"/>
            <a:ext cx="532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Conector de seta reta 17"/>
          <p:cNvCxnSpPr>
            <a:stCxn id="14" idx="3"/>
            <a:endCxn id="12" idx="1"/>
          </p:cNvCxnSpPr>
          <p:nvPr/>
        </p:nvCxnSpPr>
        <p:spPr>
          <a:xfrm>
            <a:off x="5086192" y="1232607"/>
            <a:ext cx="1440089" cy="6378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Conector de seta reta 18"/>
          <p:cNvCxnSpPr>
            <a:stCxn id="16" idx="3"/>
            <a:endCxn id="12" idx="3"/>
          </p:cNvCxnSpPr>
          <p:nvPr/>
        </p:nvCxnSpPr>
        <p:spPr>
          <a:xfrm flipV="1">
            <a:off x="5086192" y="2247331"/>
            <a:ext cx="1440089" cy="6378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7020290" y="1721598"/>
                <a:ext cx="43646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90" y="1721598"/>
                <a:ext cx="436466" cy="338554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8118262" y="1730836"/>
                <a:ext cx="43544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16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262" y="1730836"/>
                <a:ext cx="435440" cy="338554"/>
              </a:xfrm>
              <a:prstGeom prst="rect">
                <a:avLst/>
              </a:prstGeom>
              <a:blipFill rotWithShape="1">
                <a:blip r:embed="rId30"/>
                <a:stretch>
                  <a:fillRect r="-8451" b="-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504383" y="1126555"/>
                <a:ext cx="588751" cy="3532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83" y="1126555"/>
                <a:ext cx="588751" cy="353238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5509128" y="2088440"/>
                <a:ext cx="584006" cy="3532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128" y="2088440"/>
                <a:ext cx="584006" cy="353238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/>
              <p:cNvSpPr/>
              <p:nvPr/>
            </p:nvSpPr>
            <p:spPr>
              <a:xfrm>
                <a:off x="7514041" y="1791834"/>
                <a:ext cx="533020" cy="5330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sz="1600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sz="1600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sz="1600" b="1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4" name="Retâ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041" y="1791834"/>
                <a:ext cx="533020" cy="533020"/>
              </a:xfrm>
              <a:prstGeom prst="rect">
                <a:avLst/>
              </a:prstGeom>
              <a:blipFill rotWithShape="1">
                <a:blip r:embed="rId33"/>
                <a:stretch>
                  <a:fillRect l="-54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tângulo de cantos arredondados 24"/>
              <p:cNvSpPr/>
              <p:nvPr/>
            </p:nvSpPr>
            <p:spPr>
              <a:xfrm>
                <a:off x="8444592" y="699542"/>
                <a:ext cx="807928" cy="240048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  <m:r>
                        <a:rPr lang="pt-BR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𝐞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25" name="Retângulo de cantos arredondados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592" y="699542"/>
                <a:ext cx="807928" cy="2400481"/>
              </a:xfrm>
              <a:prstGeom prst="roundRect">
                <a:avLst/>
              </a:prstGeom>
              <a:blipFill rotWithShape="1">
                <a:blip r:embed="rId3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tângulo 25"/>
          <p:cNvSpPr/>
          <p:nvPr/>
        </p:nvSpPr>
        <p:spPr>
          <a:xfrm>
            <a:off x="5490566" y="1099352"/>
            <a:ext cx="646949" cy="18391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ângulo 26"/>
              <p:cNvSpPr/>
              <p:nvPr/>
            </p:nvSpPr>
            <p:spPr>
              <a:xfrm>
                <a:off x="6465044" y="1099352"/>
                <a:ext cx="533020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7" name="Retângulo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044" y="1099352"/>
                <a:ext cx="533020" cy="266510"/>
              </a:xfrm>
              <a:prstGeom prst="rect">
                <a:avLst/>
              </a:prstGeom>
              <a:blipFill rotWithShape="1">
                <a:blip r:embed="rId35"/>
                <a:stretch>
                  <a:fillRect b="-45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de seta reta 27"/>
          <p:cNvCxnSpPr>
            <a:stCxn id="27" idx="2"/>
          </p:cNvCxnSpPr>
          <p:nvPr/>
        </p:nvCxnSpPr>
        <p:spPr>
          <a:xfrm>
            <a:off x="6731554" y="1365862"/>
            <a:ext cx="0" cy="4265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6685430" y="1353164"/>
                <a:ext cx="4303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430" y="1353164"/>
                <a:ext cx="430311" cy="338554"/>
              </a:xfrm>
              <a:prstGeom prst="rect">
                <a:avLst/>
              </a:prstGeom>
              <a:blipFill rotWithShape="1">
                <a:blip r:embed="rId3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tângulo 29"/>
              <p:cNvSpPr/>
              <p:nvPr/>
            </p:nvSpPr>
            <p:spPr>
              <a:xfrm>
                <a:off x="8596904" y="1148298"/>
                <a:ext cx="533020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0" name="Retângulo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904" y="1148298"/>
                <a:ext cx="533020" cy="266510"/>
              </a:xfrm>
              <a:prstGeom prst="rect">
                <a:avLst/>
              </a:prstGeom>
              <a:blipFill rotWithShape="1">
                <a:blip r:embed="rId37"/>
                <a:stretch>
                  <a:fillRect b="-204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ector de seta reta 30"/>
          <p:cNvCxnSpPr>
            <a:stCxn id="30" idx="2"/>
          </p:cNvCxnSpPr>
          <p:nvPr/>
        </p:nvCxnSpPr>
        <p:spPr>
          <a:xfrm>
            <a:off x="8863414" y="1414808"/>
            <a:ext cx="0" cy="3686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ector angulado 31"/>
          <p:cNvCxnSpPr>
            <a:stCxn id="33" idx="2"/>
            <a:endCxn id="26" idx="2"/>
          </p:cNvCxnSpPr>
          <p:nvPr/>
        </p:nvCxnSpPr>
        <p:spPr>
          <a:xfrm rot="5400000">
            <a:off x="7031554" y="1106616"/>
            <a:ext cx="614346" cy="3049374"/>
          </a:xfrm>
          <a:prstGeom prst="bentConnector3">
            <a:avLst>
              <a:gd name="adj1" fmla="val 153546"/>
            </a:avLst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tângulo 32"/>
              <p:cNvSpPr/>
              <p:nvPr/>
            </p:nvSpPr>
            <p:spPr>
              <a:xfrm>
                <a:off x="8596904" y="1791110"/>
                <a:ext cx="533020" cy="5330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3" name="Retângulo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904" y="1791110"/>
                <a:ext cx="533020" cy="533020"/>
              </a:xfrm>
              <a:prstGeom prst="rect">
                <a:avLst/>
              </a:prstGeom>
              <a:blipFill rotWithShape="1">
                <a:blip r:embed="rId3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aixaDeTexto 33"/>
          <p:cNvSpPr txBox="1"/>
          <p:nvPr/>
        </p:nvSpPr>
        <p:spPr>
          <a:xfrm>
            <a:off x="7004499" y="2616101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AND</a:t>
            </a:r>
            <a:endParaRPr lang="pt-BR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5588534" y="1555696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0.0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5559680" y="2562458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0.1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6981240" y="1322386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0.3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4223280" y="2649076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1.0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4208853" y="996530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1.0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7" name="Elipse 46"/>
          <p:cNvSpPr/>
          <p:nvPr/>
        </p:nvSpPr>
        <p:spPr>
          <a:xfrm>
            <a:off x="6319242" y="4227934"/>
            <a:ext cx="793907" cy="2158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8275444" y="3810886"/>
            <a:ext cx="324000" cy="32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514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</a:t>
            </a:r>
            <a:r>
              <a:rPr lang="pt-BR" dirty="0" err="1"/>
              <a:t>Perceptron</a:t>
            </a:r>
            <a:r>
              <a:rPr lang="pt-BR" dirty="0"/>
              <a:t> de camada simples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1500" i="1" dirty="0"/>
                  <a:t>Fim da Época 0.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sz="15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 sz="1500" i="1">
                            <a:latin typeface="Cambria Math"/>
                          </a:rPr>
                          <m:t>é</m:t>
                        </m:r>
                        <m:r>
                          <a:rPr lang="pt-BR" sz="1500" i="1">
                            <a:latin typeface="Cambria Math"/>
                          </a:rPr>
                          <m:t>𝑝𝑜𝑐𝑎</m:t>
                        </m:r>
                      </m:sub>
                    </m:sSub>
                    <m:r>
                      <a:rPr lang="pt-BR" sz="15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500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pt-BR" sz="1500" i="1">
                                <a:latin typeface="Cambria Math"/>
                              </a:rPr>
                              <m:t>é</m:t>
                            </m:r>
                            <m:r>
                              <a:rPr lang="pt-BR" sz="1500" i="1">
                                <a:latin typeface="Cambria Math"/>
                              </a:rPr>
                              <m:t>𝑝𝑜𝑐𝑎</m:t>
                            </m:r>
                          </m:sub>
                        </m:sSub>
                      </m:num>
                      <m:den>
                        <m:r>
                          <a:rPr lang="pt-BR" sz="15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pt-BR" sz="15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sz="1500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sz="1500" i="1">
                            <a:latin typeface="Cambria Math"/>
                          </a:rPr>
                          <m:t>3.0</m:t>
                        </m:r>
                      </m:num>
                      <m:den>
                        <m:r>
                          <a:rPr lang="pt-BR" sz="15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pt-BR" sz="1500" i="1">
                        <a:latin typeface="Cambria Math"/>
                      </a:rPr>
                      <m:t>=1.5</m:t>
                    </m:r>
                  </m:oMath>
                </a14:m>
                <a:endParaRPr lang="pt-BR" sz="1500" dirty="0"/>
              </a:p>
              <a:p>
                <a:pPr lvl="1"/>
                <a:endParaRPr lang="pt-BR" sz="1500" dirty="0"/>
              </a:p>
              <a:p>
                <a:r>
                  <a:rPr lang="pt-BR" sz="1500" i="1" dirty="0"/>
                  <a:t>Época 1:</a:t>
                </a:r>
              </a:p>
              <a:p>
                <a:pPr lvl="1"/>
                <a:r>
                  <a:rPr lang="pt-BR" sz="1500" i="1" dirty="0"/>
                  <a:t>Iteração 0:</a:t>
                </a:r>
              </a:p>
              <a:p>
                <a:pPr lvl="2"/>
                <a:r>
                  <a:rPr lang="pt-BR" sz="1500" i="1" dirty="0"/>
                  <a:t>Repetir até atingir o limite de épocas ou </a:t>
                </a:r>
                <a:br>
                  <a:rPr lang="pt-BR" sz="1500" i="1" dirty="0"/>
                </a:br>
                <a:r>
                  <a:rPr lang="pt-BR" sz="1500" i="1" dirty="0"/>
                  <a:t>o erro da época ficar abaixo de um </a:t>
                </a:r>
                <a:br>
                  <a:rPr lang="pt-BR" sz="1500" i="1" dirty="0"/>
                </a:br>
                <a:r>
                  <a:rPr lang="pt-BR" sz="1500" i="1" dirty="0"/>
                  <a:t>limiar pré-definido...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" t="-2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p:grpSp>
        <p:nvGrpSpPr>
          <p:cNvPr id="6" name="Grupo 5"/>
          <p:cNvGrpSpPr/>
          <p:nvPr/>
        </p:nvGrpSpPr>
        <p:grpSpPr>
          <a:xfrm>
            <a:off x="5994695" y="3581012"/>
            <a:ext cx="2688065" cy="886012"/>
            <a:chOff x="1255267" y="4072765"/>
            <a:chExt cx="2688065" cy="8860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tângulo 6"/>
                <p:cNvSpPr/>
                <p:nvPr/>
              </p:nvSpPr>
              <p:spPr>
                <a:xfrm>
                  <a:off x="1255267" y="4072765"/>
                  <a:ext cx="1099404" cy="8860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𝐗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Retângulo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5267" y="4072765"/>
                  <a:ext cx="912750" cy="715965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tângulo 7"/>
                <p:cNvSpPr/>
                <p:nvPr/>
              </p:nvSpPr>
              <p:spPr>
                <a:xfrm>
                  <a:off x="2324556" y="4299942"/>
                  <a:ext cx="161877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𝐲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Retângulo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4556" y="4299942"/>
                  <a:ext cx="1317990" cy="261610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de cantos arredondados 8"/>
              <p:cNvSpPr/>
              <p:nvPr/>
            </p:nvSpPr>
            <p:spPr>
              <a:xfrm>
                <a:off x="4504095" y="699542"/>
                <a:ext cx="771152" cy="2400481"/>
              </a:xfrm>
              <a:prstGeom prst="roundRect">
                <a:avLst>
                  <a:gd name="adj" fmla="val 2910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tângulo de cantos arredondados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095" y="699542"/>
                <a:ext cx="771152" cy="2400481"/>
              </a:xfrm>
              <a:prstGeom prst="roundRect">
                <a:avLst>
                  <a:gd name="adj" fmla="val 29103"/>
                </a:avLst>
              </a:prstGeom>
              <a:blipFill rotWithShape="1">
                <a:blip r:embed="rId2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ângulo de cantos arredondados 9"/>
              <p:cNvSpPr/>
              <p:nvPr/>
            </p:nvSpPr>
            <p:spPr>
              <a:xfrm>
                <a:off x="5275246" y="699542"/>
                <a:ext cx="1332699" cy="240048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tângulo de cantos arredondados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246" y="699542"/>
                <a:ext cx="1332699" cy="2400481"/>
              </a:xfrm>
              <a:prstGeom prst="roundRect">
                <a:avLst/>
              </a:prstGeom>
              <a:blipFill rotWithShape="1">
                <a:blip r:embed="rId2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de cantos arredondados 10"/>
              <p:cNvSpPr/>
              <p:nvPr/>
            </p:nvSpPr>
            <p:spPr>
              <a:xfrm>
                <a:off x="6607947" y="699542"/>
                <a:ext cx="1836645" cy="2400481"/>
              </a:xfrm>
              <a:prstGeom prst="roundRect">
                <a:avLst>
                  <a:gd name="adj" fmla="val 1137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𝐯</m:t>
                      </m:r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tângulo de cantos arredondados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947" y="699542"/>
                <a:ext cx="1836645" cy="2400481"/>
              </a:xfrm>
              <a:prstGeom prst="roundRect">
                <a:avLst>
                  <a:gd name="adj" fmla="val 11376"/>
                </a:avLst>
              </a:prstGeom>
              <a:blipFill rotWithShape="1">
                <a:blip r:embed="rId2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lipse 11"/>
              <p:cNvSpPr/>
              <p:nvPr/>
            </p:nvSpPr>
            <p:spPr>
              <a:xfrm>
                <a:off x="6448221" y="1792370"/>
                <a:ext cx="533020" cy="5330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Elips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221" y="1792370"/>
                <a:ext cx="533020" cy="533020"/>
              </a:xfrm>
              <a:prstGeom prst="ellipse">
                <a:avLst/>
              </a:prstGeom>
              <a:blipFill rotWithShape="1"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ector de seta reta 12"/>
          <p:cNvCxnSpPr/>
          <p:nvPr/>
        </p:nvCxnSpPr>
        <p:spPr>
          <a:xfrm>
            <a:off x="8047061" y="2058880"/>
            <a:ext cx="5330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/>
              <p:cNvSpPr/>
              <p:nvPr/>
            </p:nvSpPr>
            <p:spPr>
              <a:xfrm>
                <a:off x="4659506" y="1099352"/>
                <a:ext cx="426686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506" y="1099352"/>
                <a:ext cx="426686" cy="266510"/>
              </a:xfrm>
              <a:prstGeom prst="rect">
                <a:avLst/>
              </a:prstGeom>
              <a:blipFill rotWithShape="1">
                <a:blip r:embed="rId27"/>
                <a:stretch>
                  <a:fillRect b="-113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tângulo 14"/>
          <p:cNvSpPr/>
          <p:nvPr/>
        </p:nvSpPr>
        <p:spPr>
          <a:xfrm>
            <a:off x="4659506" y="2201050"/>
            <a:ext cx="426686" cy="266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...</a:t>
            </a:r>
            <a:endParaRPr lang="pt-BR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4659506" y="2751898"/>
                <a:ext cx="426686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506" y="2751898"/>
                <a:ext cx="426686" cy="266510"/>
              </a:xfrm>
              <a:prstGeom prst="rect">
                <a:avLst/>
              </a:prstGeom>
              <a:blipFill rotWithShape="1">
                <a:blip r:embed="rId28"/>
                <a:stretch>
                  <a:fillRect b="-113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de seta reta 16"/>
          <p:cNvCxnSpPr>
            <a:stCxn id="12" idx="6"/>
          </p:cNvCxnSpPr>
          <p:nvPr/>
        </p:nvCxnSpPr>
        <p:spPr>
          <a:xfrm>
            <a:off x="6981241" y="2058880"/>
            <a:ext cx="532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Conector de seta reta 17"/>
          <p:cNvCxnSpPr>
            <a:stCxn id="14" idx="3"/>
            <a:endCxn id="12" idx="1"/>
          </p:cNvCxnSpPr>
          <p:nvPr/>
        </p:nvCxnSpPr>
        <p:spPr>
          <a:xfrm>
            <a:off x="5086192" y="1232607"/>
            <a:ext cx="1440089" cy="6378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Conector de seta reta 18"/>
          <p:cNvCxnSpPr>
            <a:stCxn id="16" idx="3"/>
            <a:endCxn id="12" idx="3"/>
          </p:cNvCxnSpPr>
          <p:nvPr/>
        </p:nvCxnSpPr>
        <p:spPr>
          <a:xfrm flipV="1">
            <a:off x="5086192" y="2247331"/>
            <a:ext cx="1440089" cy="6378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7020290" y="1721598"/>
                <a:ext cx="43646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90" y="1721598"/>
                <a:ext cx="436466" cy="338554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8118262" y="1730836"/>
                <a:ext cx="43544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16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262" y="1730836"/>
                <a:ext cx="435440" cy="338554"/>
              </a:xfrm>
              <a:prstGeom prst="rect">
                <a:avLst/>
              </a:prstGeom>
              <a:blipFill rotWithShape="1">
                <a:blip r:embed="rId30"/>
                <a:stretch>
                  <a:fillRect r="-8451" b="-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504383" y="1126555"/>
                <a:ext cx="588751" cy="3532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83" y="1126555"/>
                <a:ext cx="588751" cy="353238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5509128" y="2088440"/>
                <a:ext cx="584006" cy="3532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128" y="2088440"/>
                <a:ext cx="584006" cy="353238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/>
              <p:cNvSpPr/>
              <p:nvPr/>
            </p:nvSpPr>
            <p:spPr>
              <a:xfrm>
                <a:off x="7514041" y="1791834"/>
                <a:ext cx="533020" cy="5330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sz="1600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sz="1600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sz="1600" b="1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4" name="Retâ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041" y="1791834"/>
                <a:ext cx="533020" cy="533020"/>
              </a:xfrm>
              <a:prstGeom prst="rect">
                <a:avLst/>
              </a:prstGeom>
              <a:blipFill rotWithShape="1">
                <a:blip r:embed="rId33"/>
                <a:stretch>
                  <a:fillRect l="-54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tângulo de cantos arredondados 24"/>
              <p:cNvSpPr/>
              <p:nvPr/>
            </p:nvSpPr>
            <p:spPr>
              <a:xfrm>
                <a:off x="8444592" y="699542"/>
                <a:ext cx="807928" cy="240048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  <m:r>
                        <a:rPr lang="pt-BR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𝐞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25" name="Retângulo de cantos arredondados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592" y="699542"/>
                <a:ext cx="807928" cy="2400481"/>
              </a:xfrm>
              <a:prstGeom prst="roundRect">
                <a:avLst/>
              </a:prstGeom>
              <a:blipFill rotWithShape="1">
                <a:blip r:embed="rId3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tângulo 25"/>
          <p:cNvSpPr/>
          <p:nvPr/>
        </p:nvSpPr>
        <p:spPr>
          <a:xfrm>
            <a:off x="5490566" y="1099352"/>
            <a:ext cx="646949" cy="18391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ângulo 26"/>
              <p:cNvSpPr/>
              <p:nvPr/>
            </p:nvSpPr>
            <p:spPr>
              <a:xfrm>
                <a:off x="6465044" y="1099352"/>
                <a:ext cx="533020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7" name="Retângulo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044" y="1099352"/>
                <a:ext cx="533020" cy="266510"/>
              </a:xfrm>
              <a:prstGeom prst="rect">
                <a:avLst/>
              </a:prstGeom>
              <a:blipFill rotWithShape="1">
                <a:blip r:embed="rId35"/>
                <a:stretch>
                  <a:fillRect b="-45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de seta reta 27"/>
          <p:cNvCxnSpPr>
            <a:stCxn id="27" idx="2"/>
          </p:cNvCxnSpPr>
          <p:nvPr/>
        </p:nvCxnSpPr>
        <p:spPr>
          <a:xfrm>
            <a:off x="6731554" y="1365862"/>
            <a:ext cx="0" cy="4265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6685430" y="1353164"/>
                <a:ext cx="4303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430" y="1353164"/>
                <a:ext cx="430311" cy="338554"/>
              </a:xfrm>
              <a:prstGeom prst="rect">
                <a:avLst/>
              </a:prstGeom>
              <a:blipFill rotWithShape="1">
                <a:blip r:embed="rId3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tângulo 29"/>
              <p:cNvSpPr/>
              <p:nvPr/>
            </p:nvSpPr>
            <p:spPr>
              <a:xfrm>
                <a:off x="8596904" y="1148298"/>
                <a:ext cx="533020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0" name="Retângulo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904" y="1148298"/>
                <a:ext cx="533020" cy="266510"/>
              </a:xfrm>
              <a:prstGeom prst="rect">
                <a:avLst/>
              </a:prstGeom>
              <a:blipFill rotWithShape="1">
                <a:blip r:embed="rId37"/>
                <a:stretch>
                  <a:fillRect b="-204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ector de seta reta 30"/>
          <p:cNvCxnSpPr>
            <a:stCxn id="30" idx="2"/>
          </p:cNvCxnSpPr>
          <p:nvPr/>
        </p:nvCxnSpPr>
        <p:spPr>
          <a:xfrm>
            <a:off x="8863414" y="1414808"/>
            <a:ext cx="0" cy="3686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ector angulado 31"/>
          <p:cNvCxnSpPr>
            <a:stCxn id="33" idx="2"/>
            <a:endCxn id="26" idx="2"/>
          </p:cNvCxnSpPr>
          <p:nvPr/>
        </p:nvCxnSpPr>
        <p:spPr>
          <a:xfrm rot="5400000">
            <a:off x="7031554" y="1106616"/>
            <a:ext cx="614346" cy="3049374"/>
          </a:xfrm>
          <a:prstGeom prst="bentConnector3">
            <a:avLst>
              <a:gd name="adj1" fmla="val 153546"/>
            </a:avLst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tângulo 32"/>
              <p:cNvSpPr/>
              <p:nvPr/>
            </p:nvSpPr>
            <p:spPr>
              <a:xfrm>
                <a:off x="8596904" y="1791110"/>
                <a:ext cx="533020" cy="5330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3" name="Retângulo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904" y="1791110"/>
                <a:ext cx="533020" cy="533020"/>
              </a:xfrm>
              <a:prstGeom prst="rect">
                <a:avLst/>
              </a:prstGeom>
              <a:blipFill rotWithShape="1">
                <a:blip r:embed="rId3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aixaDeTexto 33"/>
          <p:cNvSpPr txBox="1"/>
          <p:nvPr/>
        </p:nvSpPr>
        <p:spPr>
          <a:xfrm>
            <a:off x="7004499" y="2616101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AND</a:t>
            </a:r>
            <a:endParaRPr lang="pt-BR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5700224" y="15556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?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5671370" y="25624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?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7092930" y="1322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?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4223280" y="2649076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Ink Free" panose="03080402000500000000" pitchFamily="66" charset="0"/>
              </a:rPr>
              <a:t>0</a:t>
            </a:r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.0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4208853" y="99653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0.0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7" name="Elipse 46"/>
          <p:cNvSpPr/>
          <p:nvPr/>
        </p:nvSpPr>
        <p:spPr>
          <a:xfrm>
            <a:off x="6319242" y="3626665"/>
            <a:ext cx="793907" cy="2158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7462901" y="3810886"/>
            <a:ext cx="324000" cy="32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959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GONZALEZ, R.C.; WOODS, R.E.; </a:t>
            </a:r>
            <a:r>
              <a:rPr lang="pt-BR" b="1" dirty="0"/>
              <a:t>Processamento Digital de Imagens.</a:t>
            </a:r>
            <a:r>
              <a:rPr lang="pt-BR" dirty="0"/>
              <a:t> 3ª edição. Editora Pearson, 2009.</a:t>
            </a:r>
          </a:p>
          <a:p>
            <a:r>
              <a:rPr lang="en-US" dirty="0"/>
              <a:t>Prof. </a:t>
            </a:r>
            <a:r>
              <a:rPr lang="en-US" dirty="0" err="1"/>
              <a:t>Moacir</a:t>
            </a:r>
            <a:r>
              <a:rPr lang="en-US" dirty="0"/>
              <a:t> </a:t>
            </a:r>
            <a:r>
              <a:rPr lang="en-US" dirty="0" err="1"/>
              <a:t>Ponti</a:t>
            </a:r>
            <a:r>
              <a:rPr lang="en-US" dirty="0"/>
              <a:t> (ICMC-USP). </a:t>
            </a:r>
            <a:r>
              <a:rPr lang="pt-BR" b="1" dirty="0"/>
              <a:t>Material para o minicurso </a:t>
            </a:r>
            <a:r>
              <a:rPr lang="pt-BR" b="1" i="1" dirty="0" err="1"/>
              <a:t>Deep</a:t>
            </a:r>
            <a:r>
              <a:rPr lang="pt-BR" b="1" i="1" dirty="0"/>
              <a:t> Learning</a:t>
            </a:r>
            <a:endParaRPr lang="pt-BR" b="1" dirty="0"/>
          </a:p>
          <a:p>
            <a:pPr lvl="1"/>
            <a:r>
              <a:rPr lang="en-US" dirty="0">
                <a:hlinkClick r:id="rId2"/>
              </a:rPr>
              <a:t>https://github.com/maponti/deeplearning_intro_datascience</a:t>
            </a:r>
            <a:r>
              <a:rPr lang="en-US" dirty="0"/>
              <a:t> </a:t>
            </a:r>
          </a:p>
          <a:p>
            <a:r>
              <a:rPr lang="en-US" dirty="0"/>
              <a:t>Learn </a:t>
            </a:r>
            <a:r>
              <a:rPr lang="en-US" dirty="0" err="1"/>
              <a:t>TensorFlow</a:t>
            </a:r>
            <a:r>
              <a:rPr lang="en-US" dirty="0"/>
              <a:t> and deep learning, without a Ph.D.</a:t>
            </a:r>
          </a:p>
          <a:p>
            <a:pPr lvl="1"/>
            <a:r>
              <a:rPr lang="en-US" dirty="0">
                <a:hlinkClick r:id="rId3"/>
              </a:rPr>
              <a:t>https://cloud.google.com/blog/products/gcp/learn-tensorflow-and-deep-learning-without-a-phd</a:t>
            </a:r>
            <a:r>
              <a:rPr lang="en-US" dirty="0"/>
              <a:t> </a:t>
            </a:r>
          </a:p>
          <a:p>
            <a:r>
              <a:rPr lang="en-US" dirty="0"/>
              <a:t> CS231n: Convolutional Neural Networks for Visual Recognition</a:t>
            </a:r>
          </a:p>
          <a:p>
            <a:pPr lvl="1"/>
            <a:r>
              <a:rPr lang="en-US" dirty="0">
                <a:hlinkClick r:id="rId4"/>
              </a:rPr>
              <a:t>http://cs231n.github.io/</a:t>
            </a:r>
            <a:r>
              <a:rPr lang="en-US" dirty="0"/>
              <a:t> </a:t>
            </a:r>
          </a:p>
          <a:p>
            <a:r>
              <a:rPr lang="en-US" dirty="0" err="1"/>
              <a:t>Goodfellow</a:t>
            </a:r>
            <a:r>
              <a:rPr lang="en-US" dirty="0"/>
              <a:t>, </a:t>
            </a:r>
            <a:r>
              <a:rPr lang="en-US" dirty="0" err="1"/>
              <a:t>Bengio</a:t>
            </a:r>
            <a:r>
              <a:rPr lang="en-US" dirty="0"/>
              <a:t> e </a:t>
            </a:r>
            <a:r>
              <a:rPr lang="en-US" dirty="0" err="1"/>
              <a:t>Courville</a:t>
            </a:r>
            <a:r>
              <a:rPr lang="en-US" dirty="0"/>
              <a:t>. Deep Learning. MIT Press, 2016</a:t>
            </a:r>
          </a:p>
          <a:p>
            <a:pPr lvl="1"/>
            <a:r>
              <a:rPr lang="en-US" dirty="0">
                <a:hlinkClick r:id="rId5"/>
              </a:rPr>
              <a:t>https://www.deeplearningbook.org/</a:t>
            </a:r>
            <a:r>
              <a:rPr lang="en-US" dirty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621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FIM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24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neurônio biológico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399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neurônio biológico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p:pic>
        <p:nvPicPr>
          <p:cNvPr id="6" name="Picture 4" descr="https://upload.wikimedia.org/wikipedia/commons/3/36/Components_of_neuron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4" t="5914" r="3584" b="6551"/>
          <a:stretch/>
        </p:blipFill>
        <p:spPr bwMode="auto">
          <a:xfrm>
            <a:off x="1144367" y="547763"/>
            <a:ext cx="6855267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0" y="4698271"/>
            <a:ext cx="4819763" cy="241980"/>
          </a:xfrm>
          <a:prstGeom prst="rect">
            <a:avLst/>
          </a:prstGeom>
        </p:spPr>
        <p:txBody>
          <a:bodyPr wrap="none" lIns="72000" tIns="36000" rIns="72000" bIns="36000">
            <a:spAutoFit/>
          </a:bodyPr>
          <a:lstStyle/>
          <a:p>
            <a:r>
              <a:rPr lang="en-US" sz="1100" i="1" dirty="0" smtClean="0"/>
              <a:t>“</a:t>
            </a:r>
            <a:r>
              <a:rPr lang="en-US" sz="1100" i="1" dirty="0"/>
              <a:t> Diagram of basic neuron and </a:t>
            </a:r>
            <a:r>
              <a:rPr lang="en-US" sz="1100" i="1" dirty="0" smtClean="0"/>
              <a:t>components”. </a:t>
            </a:r>
            <a:r>
              <a:rPr lang="pt-BR" sz="1100" i="1" dirty="0" smtClean="0"/>
              <a:t>Jennifer </a:t>
            </a:r>
            <a:r>
              <a:rPr lang="pt-BR" sz="1100" i="1" dirty="0" err="1" smtClean="0"/>
              <a:t>Walinga</a:t>
            </a:r>
            <a:r>
              <a:rPr lang="pt-BR" sz="1100" i="1" dirty="0" smtClean="0"/>
              <a:t>. Licença </a:t>
            </a:r>
            <a:r>
              <a:rPr lang="pt-BR" sz="1100" b="1" i="1" dirty="0"/>
              <a:t>BY-SA </a:t>
            </a:r>
            <a:r>
              <a:rPr lang="pt-BR" sz="1100" b="1" i="1" dirty="0" smtClean="0"/>
              <a:t>4.0</a:t>
            </a:r>
            <a:r>
              <a:rPr lang="pt-BR" sz="1100" i="1" dirty="0" smtClean="0"/>
              <a:t>.</a:t>
            </a:r>
            <a:endParaRPr lang="pt-BR" sz="1100" i="1" dirty="0"/>
          </a:p>
        </p:txBody>
      </p:sp>
    </p:spTree>
    <p:extLst>
      <p:ext uri="{BB962C8B-B14F-4D97-AF65-F5344CB8AC3E}">
        <p14:creationId xmlns:p14="http://schemas.microsoft.com/office/powerpoint/2010/main" val="28176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neurônio de </a:t>
            </a:r>
            <a:r>
              <a:rPr lang="pt-BR" dirty="0" err="1"/>
              <a:t>McCulloch</a:t>
            </a:r>
            <a:r>
              <a:rPr lang="pt-BR" dirty="0"/>
              <a:t> e </a:t>
            </a:r>
            <a:r>
              <a:rPr lang="pt-BR" dirty="0" err="1"/>
              <a:t>Pitts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077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neurônio de </a:t>
            </a:r>
            <a:r>
              <a:rPr lang="pt-BR" dirty="0" err="1"/>
              <a:t>McCulloch</a:t>
            </a:r>
            <a:r>
              <a:rPr lang="pt-BR" dirty="0"/>
              <a:t> e </a:t>
            </a:r>
            <a:r>
              <a:rPr lang="pt-BR" dirty="0" err="1"/>
              <a:t>Pitts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p:pic>
        <p:nvPicPr>
          <p:cNvPr id="6" name="Picture 2" descr="https://cdn-images-1.medium.com/max/800/1*kwEAIIMOQXMFQNj18sLDWg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603" y="2756917"/>
            <a:ext cx="2277971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cdn-images-1.medium.com/max/800/1*niQ2zeoE2beFlfnp7Wshxg.jpe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6" t="7914" r="6959" b="48398"/>
          <a:stretch/>
        </p:blipFill>
        <p:spPr bwMode="auto">
          <a:xfrm>
            <a:off x="5428603" y="589434"/>
            <a:ext cx="2277971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/>
          <p:cNvSpPr/>
          <p:nvPr/>
        </p:nvSpPr>
        <p:spPr>
          <a:xfrm>
            <a:off x="5940152" y="2434654"/>
            <a:ext cx="17664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400" i="1" dirty="0"/>
              <a:t>Walter </a:t>
            </a:r>
            <a:r>
              <a:rPr lang="pt-BR" sz="1400" i="1" dirty="0" err="1"/>
              <a:t>Pitts</a:t>
            </a:r>
            <a:endParaRPr lang="pt-BR" sz="1400" i="1" dirty="0"/>
          </a:p>
        </p:txBody>
      </p:sp>
      <p:sp>
        <p:nvSpPr>
          <p:cNvPr id="9" name="Retângulo 8"/>
          <p:cNvSpPr/>
          <p:nvPr/>
        </p:nvSpPr>
        <p:spPr>
          <a:xfrm>
            <a:off x="5940153" y="4602137"/>
            <a:ext cx="17664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400" i="1" dirty="0"/>
              <a:t>Warren </a:t>
            </a:r>
            <a:r>
              <a:rPr lang="pt-BR" sz="1400" i="1" dirty="0" err="1"/>
              <a:t>McCulloch</a:t>
            </a:r>
            <a:endParaRPr lang="pt-BR" sz="1400" i="1" dirty="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4" t="16127" r="33524" b="7980"/>
          <a:stretch/>
        </p:blipFill>
        <p:spPr bwMode="auto">
          <a:xfrm>
            <a:off x="1436037" y="589434"/>
            <a:ext cx="3430321" cy="43204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73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neurônio de </a:t>
            </a:r>
            <a:r>
              <a:rPr lang="pt-BR" dirty="0" err="1"/>
              <a:t>McCulloch</a:t>
            </a:r>
            <a:r>
              <a:rPr lang="pt-BR" dirty="0"/>
              <a:t> e </a:t>
            </a:r>
            <a:r>
              <a:rPr lang="pt-BR" dirty="0" err="1"/>
              <a:t>Pitts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de cantos arredondados 5"/>
              <p:cNvSpPr/>
              <p:nvPr/>
            </p:nvSpPr>
            <p:spPr>
              <a:xfrm>
                <a:off x="68936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tângulo de cantos arredondados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6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de cantos arredondados 6"/>
              <p:cNvSpPr/>
              <p:nvPr/>
            </p:nvSpPr>
            <p:spPr>
              <a:xfrm>
                <a:off x="1731030" y="915566"/>
                <a:ext cx="1800201" cy="3242553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tângulo de cantos arredondados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030" y="915566"/>
                <a:ext cx="1800201" cy="3242553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de cantos arredondados 7"/>
              <p:cNvSpPr/>
              <p:nvPr/>
            </p:nvSpPr>
            <p:spPr>
              <a:xfrm>
                <a:off x="3531232" y="915566"/>
                <a:ext cx="2507881" cy="3242553"/>
              </a:xfrm>
              <a:prstGeom prst="roundRect">
                <a:avLst>
                  <a:gd name="adj" fmla="val 1137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𝐯</m:t>
                      </m:r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tângulo de cantos arredondados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232" y="915566"/>
                <a:ext cx="2507881" cy="3242553"/>
              </a:xfrm>
              <a:prstGeom prst="roundRect">
                <a:avLst>
                  <a:gd name="adj" fmla="val 11376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Elipse 8"/>
              <p:cNvSpPr/>
              <p:nvPr/>
            </p:nvSpPr>
            <p:spPr>
              <a:xfrm>
                <a:off x="3315476" y="2391750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Elips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476" y="2391750"/>
                <a:ext cx="720000" cy="720000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de seta reta 9"/>
          <p:cNvCxnSpPr/>
          <p:nvPr/>
        </p:nvCxnSpPr>
        <p:spPr>
          <a:xfrm>
            <a:off x="5475178" y="2751750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/>
              <p:cNvSpPr/>
              <p:nvPr/>
            </p:nvSpPr>
            <p:spPr>
              <a:xfrm>
                <a:off x="899292" y="1455626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1" name="Retâ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92" y="1455626"/>
                <a:ext cx="576364" cy="360000"/>
              </a:xfrm>
              <a:prstGeom prst="rect">
                <a:avLst/>
              </a:prstGeom>
              <a:blipFill rotWithShape="1">
                <a:blip r:embed="rId6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899292" y="2199709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92" y="2199709"/>
                <a:ext cx="576364" cy="360000"/>
              </a:xfrm>
              <a:prstGeom prst="rect">
                <a:avLst/>
              </a:prstGeom>
              <a:blipFill rotWithShape="1">
                <a:blip r:embed="rId7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ângulo 12"/>
          <p:cNvSpPr/>
          <p:nvPr/>
        </p:nvSpPr>
        <p:spPr>
          <a:xfrm>
            <a:off x="899292" y="2943792"/>
            <a:ext cx="57636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...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/>
              <p:cNvSpPr/>
              <p:nvPr/>
            </p:nvSpPr>
            <p:spPr>
              <a:xfrm>
                <a:off x="899292" y="3687874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92" y="3687874"/>
                <a:ext cx="576364" cy="360000"/>
              </a:xfrm>
              <a:prstGeom prst="rect">
                <a:avLst/>
              </a:prstGeom>
              <a:blipFill rotWithShape="1">
                <a:blip r:embed="rId8"/>
                <a:stretch>
                  <a:fillRect l="-4255"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de seta reta 14"/>
          <p:cNvCxnSpPr>
            <a:stCxn id="9" idx="6"/>
          </p:cNvCxnSpPr>
          <p:nvPr/>
        </p:nvCxnSpPr>
        <p:spPr>
          <a:xfrm>
            <a:off x="4035476" y="2751750"/>
            <a:ext cx="7197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Conector de seta reta 15"/>
          <p:cNvCxnSpPr>
            <a:stCxn id="11" idx="3"/>
            <a:endCxn id="9" idx="1"/>
          </p:cNvCxnSpPr>
          <p:nvPr/>
        </p:nvCxnSpPr>
        <p:spPr>
          <a:xfrm>
            <a:off x="1475656" y="1635626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Conector de seta reta 16"/>
          <p:cNvCxnSpPr>
            <a:stCxn id="12" idx="3"/>
            <a:endCxn id="9" idx="2"/>
          </p:cNvCxnSpPr>
          <p:nvPr/>
        </p:nvCxnSpPr>
        <p:spPr>
          <a:xfrm>
            <a:off x="1475656" y="2379709"/>
            <a:ext cx="1839820" cy="3720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Conector de seta reta 17"/>
          <p:cNvCxnSpPr>
            <a:stCxn id="14" idx="3"/>
            <a:endCxn id="9" idx="3"/>
          </p:cNvCxnSpPr>
          <p:nvPr/>
        </p:nvCxnSpPr>
        <p:spPr>
          <a:xfrm flipV="1">
            <a:off x="1475656" y="3006308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4088223" y="2382418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223" y="2382418"/>
                <a:ext cx="46769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5571356" y="2394897"/>
                <a:ext cx="467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356" y="2394897"/>
                <a:ext cx="467757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6667" r="-12987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2116017" y="1632482"/>
                <a:ext cx="640175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017" y="1632482"/>
                <a:ext cx="640175" cy="38593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2116017" y="2197080"/>
                <a:ext cx="634854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017" y="2197080"/>
                <a:ext cx="634854" cy="38593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1999158" y="2931790"/>
                <a:ext cx="873894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158" y="2931790"/>
                <a:ext cx="873894" cy="38593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/>
              <p:cNvSpPr/>
              <p:nvPr/>
            </p:nvSpPr>
            <p:spPr>
              <a:xfrm>
                <a:off x="4755178" y="2391026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b="1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4" name="Retâ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178" y="2391026"/>
                <a:ext cx="720000" cy="72000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upo 24"/>
          <p:cNvGrpSpPr/>
          <p:nvPr/>
        </p:nvGrpSpPr>
        <p:grpSpPr>
          <a:xfrm>
            <a:off x="7382583" y="2121750"/>
            <a:ext cx="1293873" cy="1260000"/>
            <a:chOff x="5620749" y="3034246"/>
            <a:chExt cx="1293873" cy="1260000"/>
          </a:xfrm>
        </p:grpSpPr>
        <p:cxnSp>
          <p:nvCxnSpPr>
            <p:cNvPr id="26" name="Conector de seta reta 25"/>
            <p:cNvCxnSpPr/>
            <p:nvPr/>
          </p:nvCxnSpPr>
          <p:spPr>
            <a:xfrm flipV="1">
              <a:off x="6250749" y="3034246"/>
              <a:ext cx="0" cy="126000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/>
            <p:nvPr/>
          </p:nvCxnSpPr>
          <p:spPr>
            <a:xfrm flipV="1">
              <a:off x="5620749" y="3664246"/>
              <a:ext cx="12600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angulado 27"/>
            <p:cNvCxnSpPr/>
            <p:nvPr/>
          </p:nvCxnSpPr>
          <p:spPr>
            <a:xfrm flipV="1">
              <a:off x="5620749" y="3349246"/>
              <a:ext cx="1293873" cy="315000"/>
            </a:xfrm>
            <a:prstGeom prst="bentConnector3">
              <a:avLst>
                <a:gd name="adj1" fmla="val 70613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7717219" y="2128973"/>
                <a:ext cx="291609" cy="2881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219" y="2128973"/>
                <a:ext cx="291609" cy="288147"/>
              </a:xfrm>
              <a:prstGeom prst="rect">
                <a:avLst/>
              </a:prstGeom>
              <a:blipFill rotWithShape="1">
                <a:blip r:embed="rId15"/>
                <a:stretch>
                  <a:fillRect r="-31250" b="-41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8345967" y="2758973"/>
                <a:ext cx="291609" cy="2881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967" y="2758973"/>
                <a:ext cx="291609" cy="288147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tângulo 30"/>
              <p:cNvSpPr/>
              <p:nvPr/>
            </p:nvSpPr>
            <p:spPr>
              <a:xfrm>
                <a:off x="8113690" y="3115662"/>
                <a:ext cx="3741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tângulo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690" y="3115662"/>
                <a:ext cx="374140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ector de seta reta 31"/>
          <p:cNvCxnSpPr>
            <a:stCxn id="31" idx="0"/>
          </p:cNvCxnSpPr>
          <p:nvPr/>
        </p:nvCxnSpPr>
        <p:spPr>
          <a:xfrm flipV="1">
            <a:off x="8300760" y="2819400"/>
            <a:ext cx="0" cy="29626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56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neurônio de </a:t>
            </a:r>
            <a:r>
              <a:rPr lang="pt-BR" dirty="0" err="1"/>
              <a:t>McCulloch</a:t>
            </a:r>
            <a:r>
              <a:rPr lang="pt-BR" dirty="0"/>
              <a:t> e </a:t>
            </a:r>
            <a:r>
              <a:rPr lang="pt-BR" dirty="0" err="1"/>
              <a:t>Pitts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de cantos arredondados 5"/>
              <p:cNvSpPr/>
              <p:nvPr/>
            </p:nvSpPr>
            <p:spPr>
              <a:xfrm>
                <a:off x="68936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tângulo de cantos arredondados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6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de cantos arredondados 6"/>
              <p:cNvSpPr/>
              <p:nvPr/>
            </p:nvSpPr>
            <p:spPr>
              <a:xfrm>
                <a:off x="1731030" y="915566"/>
                <a:ext cx="1800201" cy="3242553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tângulo de cantos arredondados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030" y="915566"/>
                <a:ext cx="1800201" cy="3242553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de cantos arredondados 7"/>
              <p:cNvSpPr/>
              <p:nvPr/>
            </p:nvSpPr>
            <p:spPr>
              <a:xfrm>
                <a:off x="3531232" y="915566"/>
                <a:ext cx="2507881" cy="3242553"/>
              </a:xfrm>
              <a:prstGeom prst="roundRect">
                <a:avLst>
                  <a:gd name="adj" fmla="val 1137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𝐯</m:t>
                      </m:r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tângulo de cantos arredondados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232" y="915566"/>
                <a:ext cx="2507881" cy="3242553"/>
              </a:xfrm>
              <a:prstGeom prst="roundRect">
                <a:avLst>
                  <a:gd name="adj" fmla="val 11376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Elipse 8"/>
              <p:cNvSpPr/>
              <p:nvPr/>
            </p:nvSpPr>
            <p:spPr>
              <a:xfrm>
                <a:off x="3315476" y="2391750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Elips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476" y="2391750"/>
                <a:ext cx="720000" cy="720000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de seta reta 9"/>
          <p:cNvCxnSpPr/>
          <p:nvPr/>
        </p:nvCxnSpPr>
        <p:spPr>
          <a:xfrm>
            <a:off x="5475178" y="2751750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/>
              <p:cNvSpPr/>
              <p:nvPr/>
            </p:nvSpPr>
            <p:spPr>
              <a:xfrm>
                <a:off x="899292" y="1455626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1" name="Retâ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92" y="1455626"/>
                <a:ext cx="576364" cy="360000"/>
              </a:xfrm>
              <a:prstGeom prst="rect">
                <a:avLst/>
              </a:prstGeom>
              <a:blipFill rotWithShape="1">
                <a:blip r:embed="rId6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899292" y="2199709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92" y="2199709"/>
                <a:ext cx="576364" cy="360000"/>
              </a:xfrm>
              <a:prstGeom prst="rect">
                <a:avLst/>
              </a:prstGeom>
              <a:blipFill rotWithShape="1">
                <a:blip r:embed="rId7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ângulo 12"/>
          <p:cNvSpPr/>
          <p:nvPr/>
        </p:nvSpPr>
        <p:spPr>
          <a:xfrm>
            <a:off x="899292" y="2943792"/>
            <a:ext cx="57636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...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/>
              <p:cNvSpPr/>
              <p:nvPr/>
            </p:nvSpPr>
            <p:spPr>
              <a:xfrm>
                <a:off x="899292" y="3687874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92" y="3687874"/>
                <a:ext cx="576364" cy="360000"/>
              </a:xfrm>
              <a:prstGeom prst="rect">
                <a:avLst/>
              </a:prstGeom>
              <a:blipFill rotWithShape="1">
                <a:blip r:embed="rId8"/>
                <a:stretch>
                  <a:fillRect l="-4255"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de seta reta 14"/>
          <p:cNvCxnSpPr>
            <a:stCxn id="9" idx="6"/>
          </p:cNvCxnSpPr>
          <p:nvPr/>
        </p:nvCxnSpPr>
        <p:spPr>
          <a:xfrm>
            <a:off x="4035476" y="2751750"/>
            <a:ext cx="7197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Conector de seta reta 15"/>
          <p:cNvCxnSpPr>
            <a:stCxn id="11" idx="3"/>
            <a:endCxn id="9" idx="1"/>
          </p:cNvCxnSpPr>
          <p:nvPr/>
        </p:nvCxnSpPr>
        <p:spPr>
          <a:xfrm>
            <a:off x="1475656" y="1635626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Conector de seta reta 16"/>
          <p:cNvCxnSpPr>
            <a:stCxn id="12" idx="3"/>
            <a:endCxn id="9" idx="2"/>
          </p:cNvCxnSpPr>
          <p:nvPr/>
        </p:nvCxnSpPr>
        <p:spPr>
          <a:xfrm>
            <a:off x="1475656" y="2379709"/>
            <a:ext cx="1839820" cy="3720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Conector de seta reta 17"/>
          <p:cNvCxnSpPr>
            <a:stCxn id="14" idx="3"/>
            <a:endCxn id="9" idx="3"/>
          </p:cNvCxnSpPr>
          <p:nvPr/>
        </p:nvCxnSpPr>
        <p:spPr>
          <a:xfrm flipV="1">
            <a:off x="1475656" y="3006308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5571356" y="2394897"/>
                <a:ext cx="467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356" y="2394897"/>
                <a:ext cx="467757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6667" r="-12987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2116017" y="1632482"/>
                <a:ext cx="640175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017" y="1632482"/>
                <a:ext cx="640175" cy="38593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2116017" y="2197080"/>
                <a:ext cx="634854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017" y="2197080"/>
                <a:ext cx="634854" cy="38593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1999158" y="2931790"/>
                <a:ext cx="873894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158" y="2931790"/>
                <a:ext cx="873894" cy="38593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/>
              <p:cNvSpPr/>
              <p:nvPr/>
            </p:nvSpPr>
            <p:spPr>
              <a:xfrm>
                <a:off x="4755178" y="2391026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b="1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4" name="Retâ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178" y="2391026"/>
                <a:ext cx="720000" cy="72000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upo 24"/>
          <p:cNvGrpSpPr/>
          <p:nvPr/>
        </p:nvGrpSpPr>
        <p:grpSpPr>
          <a:xfrm>
            <a:off x="7382583" y="2121750"/>
            <a:ext cx="1293873" cy="1260000"/>
            <a:chOff x="5620749" y="3034246"/>
            <a:chExt cx="1293873" cy="1260000"/>
          </a:xfrm>
        </p:grpSpPr>
        <p:cxnSp>
          <p:nvCxnSpPr>
            <p:cNvPr id="26" name="Conector de seta reta 25"/>
            <p:cNvCxnSpPr/>
            <p:nvPr/>
          </p:nvCxnSpPr>
          <p:spPr>
            <a:xfrm flipV="1">
              <a:off x="6250749" y="3034246"/>
              <a:ext cx="0" cy="126000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/>
            <p:nvPr/>
          </p:nvCxnSpPr>
          <p:spPr>
            <a:xfrm flipV="1">
              <a:off x="5620749" y="3664246"/>
              <a:ext cx="12600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angulado 27"/>
            <p:cNvCxnSpPr/>
            <p:nvPr/>
          </p:nvCxnSpPr>
          <p:spPr>
            <a:xfrm flipV="1">
              <a:off x="5620749" y="3349246"/>
              <a:ext cx="1293873" cy="315000"/>
            </a:xfrm>
            <a:prstGeom prst="bentConnector3">
              <a:avLst>
                <a:gd name="adj1" fmla="val 70613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7717219" y="2128973"/>
                <a:ext cx="291609" cy="2881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219" y="2128973"/>
                <a:ext cx="291609" cy="288147"/>
              </a:xfrm>
              <a:prstGeom prst="rect">
                <a:avLst/>
              </a:prstGeom>
              <a:blipFill rotWithShape="1">
                <a:blip r:embed="rId14"/>
                <a:stretch>
                  <a:fillRect r="-31250" b="-41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8345967" y="2758973"/>
                <a:ext cx="291609" cy="2881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967" y="2758973"/>
                <a:ext cx="291609" cy="288147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tângulo 30"/>
              <p:cNvSpPr/>
              <p:nvPr/>
            </p:nvSpPr>
            <p:spPr>
              <a:xfrm>
                <a:off x="8113690" y="3115662"/>
                <a:ext cx="3741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tângulo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690" y="3115662"/>
                <a:ext cx="374140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ector de seta reta 31"/>
          <p:cNvCxnSpPr>
            <a:stCxn id="31" idx="0"/>
          </p:cNvCxnSpPr>
          <p:nvPr/>
        </p:nvCxnSpPr>
        <p:spPr>
          <a:xfrm flipV="1">
            <a:off x="8300760" y="2819400"/>
            <a:ext cx="0" cy="29626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3950018" y="2382418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018" y="2382418"/>
                <a:ext cx="467692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upo 33"/>
          <p:cNvGrpSpPr/>
          <p:nvPr/>
        </p:nvGrpSpPr>
        <p:grpSpPr>
          <a:xfrm>
            <a:off x="3070196" y="1479479"/>
            <a:ext cx="2543094" cy="2543094"/>
            <a:chOff x="3312796" y="1597917"/>
            <a:chExt cx="2306218" cy="2306218"/>
          </a:xfrm>
        </p:grpSpPr>
        <p:sp>
          <p:nvSpPr>
            <p:cNvPr id="35" name="Elipse 34"/>
            <p:cNvSpPr/>
            <p:nvPr/>
          </p:nvSpPr>
          <p:spPr>
            <a:xfrm>
              <a:off x="3312796" y="1597917"/>
              <a:ext cx="2306218" cy="2306218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36" name="Conector reto 35"/>
            <p:cNvCxnSpPr/>
            <p:nvPr/>
          </p:nvCxnSpPr>
          <p:spPr>
            <a:xfrm>
              <a:off x="4465905" y="1597917"/>
              <a:ext cx="0" cy="230621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tângulo 36"/>
          <p:cNvSpPr/>
          <p:nvPr/>
        </p:nvSpPr>
        <p:spPr>
          <a:xfrm>
            <a:off x="5738361" y="1455626"/>
            <a:ext cx="1569943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BR" sz="2400" b="1" dirty="0" smtClean="0">
                <a:solidFill>
                  <a:schemeClr val="tx1"/>
                </a:solidFill>
              </a:rPr>
              <a:t>NEURÔNIO</a:t>
            </a:r>
            <a:endParaRPr lang="pt-BR" sz="2400" b="1" dirty="0">
              <a:solidFill>
                <a:schemeClr val="tx1"/>
              </a:solidFill>
            </a:endParaRPr>
          </a:p>
        </p:txBody>
      </p:sp>
      <p:cxnSp>
        <p:nvCxnSpPr>
          <p:cNvPr id="38" name="Conector de seta reta 37"/>
          <p:cNvCxnSpPr>
            <a:stCxn id="37" idx="1"/>
            <a:endCxn id="35" idx="7"/>
          </p:cNvCxnSpPr>
          <p:nvPr/>
        </p:nvCxnSpPr>
        <p:spPr>
          <a:xfrm flipH="1">
            <a:off x="5240863" y="1684226"/>
            <a:ext cx="497498" cy="1676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2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neurônio de </a:t>
            </a:r>
            <a:r>
              <a:rPr lang="pt-BR" dirty="0" err="1"/>
              <a:t>McCulloch</a:t>
            </a:r>
            <a:r>
              <a:rPr lang="pt-BR" dirty="0"/>
              <a:t> e </a:t>
            </a:r>
            <a:r>
              <a:rPr lang="pt-BR" dirty="0" err="1"/>
              <a:t>Pitts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de cantos arredondados 5"/>
              <p:cNvSpPr/>
              <p:nvPr/>
            </p:nvSpPr>
            <p:spPr>
              <a:xfrm>
                <a:off x="68936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tângulo de cantos arredondados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6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de cantos arredondados 6"/>
              <p:cNvSpPr/>
              <p:nvPr/>
            </p:nvSpPr>
            <p:spPr>
              <a:xfrm>
                <a:off x="1731030" y="915566"/>
                <a:ext cx="1800201" cy="3242553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tângulo de cantos arredondados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030" y="915566"/>
                <a:ext cx="1800201" cy="3242553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de cantos arredondados 7"/>
              <p:cNvSpPr/>
              <p:nvPr/>
            </p:nvSpPr>
            <p:spPr>
              <a:xfrm>
                <a:off x="3531232" y="915566"/>
                <a:ext cx="2507881" cy="3242553"/>
              </a:xfrm>
              <a:prstGeom prst="roundRect">
                <a:avLst>
                  <a:gd name="adj" fmla="val 1137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𝐯</m:t>
                      </m:r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tângulo de cantos arredondados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232" y="915566"/>
                <a:ext cx="2507881" cy="3242553"/>
              </a:xfrm>
              <a:prstGeom prst="roundRect">
                <a:avLst>
                  <a:gd name="adj" fmla="val 11376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Elipse 8"/>
              <p:cNvSpPr/>
              <p:nvPr/>
            </p:nvSpPr>
            <p:spPr>
              <a:xfrm>
                <a:off x="3315476" y="2391750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Elips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476" y="2391750"/>
                <a:ext cx="720000" cy="720000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de seta reta 9"/>
          <p:cNvCxnSpPr/>
          <p:nvPr/>
        </p:nvCxnSpPr>
        <p:spPr>
          <a:xfrm>
            <a:off x="5475178" y="2751750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/>
              <p:cNvSpPr/>
              <p:nvPr/>
            </p:nvSpPr>
            <p:spPr>
              <a:xfrm>
                <a:off x="899292" y="1455626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1" name="Retâ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92" y="1455626"/>
                <a:ext cx="576364" cy="360000"/>
              </a:xfrm>
              <a:prstGeom prst="rect">
                <a:avLst/>
              </a:prstGeom>
              <a:blipFill rotWithShape="1">
                <a:blip r:embed="rId6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899292" y="2199709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92" y="2199709"/>
                <a:ext cx="576364" cy="360000"/>
              </a:xfrm>
              <a:prstGeom prst="rect">
                <a:avLst/>
              </a:prstGeom>
              <a:blipFill rotWithShape="1">
                <a:blip r:embed="rId7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ângulo 12"/>
          <p:cNvSpPr/>
          <p:nvPr/>
        </p:nvSpPr>
        <p:spPr>
          <a:xfrm>
            <a:off x="899292" y="2943792"/>
            <a:ext cx="57636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...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/>
              <p:cNvSpPr/>
              <p:nvPr/>
            </p:nvSpPr>
            <p:spPr>
              <a:xfrm>
                <a:off x="899292" y="3687874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92" y="3687874"/>
                <a:ext cx="576364" cy="360000"/>
              </a:xfrm>
              <a:prstGeom prst="rect">
                <a:avLst/>
              </a:prstGeom>
              <a:blipFill rotWithShape="1">
                <a:blip r:embed="rId8"/>
                <a:stretch>
                  <a:fillRect l="-4255"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de seta reta 14"/>
          <p:cNvCxnSpPr>
            <a:stCxn id="9" idx="6"/>
          </p:cNvCxnSpPr>
          <p:nvPr/>
        </p:nvCxnSpPr>
        <p:spPr>
          <a:xfrm>
            <a:off x="4035476" y="2751750"/>
            <a:ext cx="7197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Conector de seta reta 15"/>
          <p:cNvCxnSpPr>
            <a:stCxn id="11" idx="3"/>
            <a:endCxn id="9" idx="1"/>
          </p:cNvCxnSpPr>
          <p:nvPr/>
        </p:nvCxnSpPr>
        <p:spPr>
          <a:xfrm>
            <a:off x="1475656" y="1635626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Conector de seta reta 16"/>
          <p:cNvCxnSpPr>
            <a:stCxn id="12" idx="3"/>
            <a:endCxn id="9" idx="2"/>
          </p:cNvCxnSpPr>
          <p:nvPr/>
        </p:nvCxnSpPr>
        <p:spPr>
          <a:xfrm>
            <a:off x="1475656" y="2379709"/>
            <a:ext cx="1839820" cy="3720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Conector de seta reta 17"/>
          <p:cNvCxnSpPr>
            <a:stCxn id="14" idx="3"/>
            <a:endCxn id="9" idx="3"/>
          </p:cNvCxnSpPr>
          <p:nvPr/>
        </p:nvCxnSpPr>
        <p:spPr>
          <a:xfrm flipV="1">
            <a:off x="1475656" y="3006308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4088223" y="2382418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223" y="2382418"/>
                <a:ext cx="46769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5571356" y="2394897"/>
                <a:ext cx="467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356" y="2394897"/>
                <a:ext cx="467757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6667" r="-12987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2116017" y="1632482"/>
                <a:ext cx="640175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017" y="1632482"/>
                <a:ext cx="640175" cy="38593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2116017" y="2197080"/>
                <a:ext cx="634854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017" y="2197080"/>
                <a:ext cx="634854" cy="38593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1999158" y="2931790"/>
                <a:ext cx="873894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158" y="2931790"/>
                <a:ext cx="873894" cy="38593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/>
              <p:cNvSpPr/>
              <p:nvPr/>
            </p:nvSpPr>
            <p:spPr>
              <a:xfrm>
                <a:off x="4755178" y="2391026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b="1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4" name="Retâ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178" y="2391026"/>
                <a:ext cx="720000" cy="72000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upo 24"/>
          <p:cNvGrpSpPr/>
          <p:nvPr/>
        </p:nvGrpSpPr>
        <p:grpSpPr>
          <a:xfrm>
            <a:off x="7382583" y="2121750"/>
            <a:ext cx="1293873" cy="1260000"/>
            <a:chOff x="5620749" y="3034246"/>
            <a:chExt cx="1293873" cy="1260000"/>
          </a:xfrm>
        </p:grpSpPr>
        <p:cxnSp>
          <p:nvCxnSpPr>
            <p:cNvPr id="26" name="Conector de seta reta 25"/>
            <p:cNvCxnSpPr/>
            <p:nvPr/>
          </p:nvCxnSpPr>
          <p:spPr>
            <a:xfrm flipV="1">
              <a:off x="6250749" y="3034246"/>
              <a:ext cx="0" cy="126000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/>
            <p:nvPr/>
          </p:nvCxnSpPr>
          <p:spPr>
            <a:xfrm flipV="1">
              <a:off x="5620749" y="3664246"/>
              <a:ext cx="12600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angulado 27"/>
            <p:cNvCxnSpPr/>
            <p:nvPr/>
          </p:nvCxnSpPr>
          <p:spPr>
            <a:xfrm flipV="1">
              <a:off x="5620749" y="3349246"/>
              <a:ext cx="1293873" cy="315000"/>
            </a:xfrm>
            <a:prstGeom prst="bentConnector3">
              <a:avLst>
                <a:gd name="adj1" fmla="val 70613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7717219" y="2128973"/>
                <a:ext cx="291609" cy="2881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219" y="2128973"/>
                <a:ext cx="291609" cy="288147"/>
              </a:xfrm>
              <a:prstGeom prst="rect">
                <a:avLst/>
              </a:prstGeom>
              <a:blipFill rotWithShape="1">
                <a:blip r:embed="rId15"/>
                <a:stretch>
                  <a:fillRect r="-31250" b="-41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8345967" y="2758973"/>
                <a:ext cx="291609" cy="2881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967" y="2758973"/>
                <a:ext cx="291609" cy="288147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tângulo 30"/>
              <p:cNvSpPr/>
              <p:nvPr/>
            </p:nvSpPr>
            <p:spPr>
              <a:xfrm>
                <a:off x="8113690" y="3115662"/>
                <a:ext cx="3741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tângulo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690" y="3115662"/>
                <a:ext cx="374140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ector de seta reta 31"/>
          <p:cNvCxnSpPr>
            <a:stCxn id="31" idx="0"/>
          </p:cNvCxnSpPr>
          <p:nvPr/>
        </p:nvCxnSpPr>
        <p:spPr>
          <a:xfrm flipV="1">
            <a:off x="8300760" y="2819400"/>
            <a:ext cx="0" cy="29626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/>
          <p:cNvSpPr/>
          <p:nvPr/>
        </p:nvSpPr>
        <p:spPr>
          <a:xfrm>
            <a:off x="3866153" y="3723878"/>
            <a:ext cx="1939081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r>
              <a:rPr lang="pt-BR" sz="2400" b="1" i="1" dirty="0">
                <a:solidFill>
                  <a:srgbClr val="C00000"/>
                </a:solidFill>
              </a:rPr>
              <a:t>p</a:t>
            </a:r>
            <a:r>
              <a:rPr lang="pt-BR" sz="2400" b="1" i="1" dirty="0" smtClean="0">
                <a:solidFill>
                  <a:srgbClr val="C00000"/>
                </a:solidFill>
              </a:rPr>
              <a:t>esos fixos...</a:t>
            </a:r>
            <a:endParaRPr lang="pt-BR" sz="2400" b="1" i="1" dirty="0">
              <a:solidFill>
                <a:srgbClr val="C00000"/>
              </a:solidFill>
            </a:endParaRPr>
          </a:p>
        </p:txBody>
      </p:sp>
      <p:cxnSp>
        <p:nvCxnSpPr>
          <p:cNvPr id="34" name="Conector de seta reta 33"/>
          <p:cNvCxnSpPr>
            <a:stCxn id="33" idx="1"/>
          </p:cNvCxnSpPr>
          <p:nvPr/>
        </p:nvCxnSpPr>
        <p:spPr>
          <a:xfrm flipH="1" flipV="1">
            <a:off x="2631131" y="2903046"/>
            <a:ext cx="1235022" cy="104943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ângulo 34"/>
          <p:cNvSpPr/>
          <p:nvPr/>
        </p:nvSpPr>
        <p:spPr>
          <a:xfrm>
            <a:off x="1999158" y="4322125"/>
            <a:ext cx="311602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ctr"/>
          <a:lstStyle/>
          <a:p>
            <a:r>
              <a:rPr lang="pt-BR" sz="2400" b="1" i="1" dirty="0" smtClean="0">
                <a:solidFill>
                  <a:srgbClr val="C00000"/>
                </a:solidFill>
              </a:rPr>
              <a:t>entradas binárias...</a:t>
            </a:r>
            <a:endParaRPr lang="pt-BR" sz="2400" b="1" i="1" dirty="0">
              <a:solidFill>
                <a:srgbClr val="C00000"/>
              </a:solidFill>
            </a:endParaRPr>
          </a:p>
        </p:txBody>
      </p:sp>
      <p:cxnSp>
        <p:nvCxnSpPr>
          <p:cNvPr id="36" name="Conector de seta reta 35"/>
          <p:cNvCxnSpPr>
            <a:stCxn id="35" idx="1"/>
            <a:endCxn id="14" idx="2"/>
          </p:cNvCxnSpPr>
          <p:nvPr/>
        </p:nvCxnSpPr>
        <p:spPr>
          <a:xfrm flipH="1" flipV="1">
            <a:off x="1187474" y="4047874"/>
            <a:ext cx="811684" cy="50285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09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41514</TotalTime>
  <Words>3349</Words>
  <Application>Microsoft Office PowerPoint</Application>
  <PresentationFormat>Apresentação na tela (16:9)</PresentationFormat>
  <Paragraphs>594</Paragraphs>
  <Slides>29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0" baseType="lpstr">
      <vt:lpstr>Tema do Office</vt:lpstr>
      <vt:lpstr>Aula 05 – Redes neurais artificiais 1</vt:lpstr>
      <vt:lpstr>Roteiro</vt:lpstr>
      <vt:lpstr>O neurônio biológico</vt:lpstr>
      <vt:lpstr>O neurônio biológico</vt:lpstr>
      <vt:lpstr>O neurônio de McCulloch e Pitts</vt:lpstr>
      <vt:lpstr>O neurônio de McCulloch e Pitts</vt:lpstr>
      <vt:lpstr>O neurônio de McCulloch e Pitts</vt:lpstr>
      <vt:lpstr>O neurônio de McCulloch e Pitts</vt:lpstr>
      <vt:lpstr>O neurônio de McCulloch e Pitts</vt:lpstr>
      <vt:lpstr>O neurônio de McCulloch e Pitts</vt:lpstr>
      <vt:lpstr>O neurônio de McCulloch e Pitts</vt:lpstr>
      <vt:lpstr>O neurônio de McCulloch e Pitts</vt:lpstr>
      <vt:lpstr>O Perceptron</vt:lpstr>
      <vt:lpstr>O Perceptron</vt:lpstr>
      <vt:lpstr>O Perceptron</vt:lpstr>
      <vt:lpstr>O Perceptron</vt:lpstr>
      <vt:lpstr>O Perceptron</vt:lpstr>
      <vt:lpstr>O Perceptron</vt:lpstr>
      <vt:lpstr>Algoritmo de aprendizado do Perceptron</vt:lpstr>
      <vt:lpstr>Algoritmo de aprendizado do Perceptron</vt:lpstr>
      <vt:lpstr>Algoritmo de aprendizado do Perceptron</vt:lpstr>
      <vt:lpstr>Exemplo: Perceptron de camada simples</vt:lpstr>
      <vt:lpstr>Exemplo: Perceptron de camada simples</vt:lpstr>
      <vt:lpstr>Exemplo: Perceptron de camada simples</vt:lpstr>
      <vt:lpstr>Exemplo: Perceptron de camada simples</vt:lpstr>
      <vt:lpstr>Exemplo: Perceptron de camada simples</vt:lpstr>
      <vt:lpstr>Exemplo: Perceptron de camada simples</vt:lpstr>
      <vt:lpstr>Bibliografia</vt:lpstr>
      <vt:lpstr>FIM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</dc:creator>
  <cp:lastModifiedBy>.</cp:lastModifiedBy>
  <cp:revision>316</cp:revision>
  <dcterms:created xsi:type="dcterms:W3CDTF">2020-06-26T12:40:46Z</dcterms:created>
  <dcterms:modified xsi:type="dcterms:W3CDTF">2022-10-06T23:45:48Z</dcterms:modified>
</cp:coreProperties>
</file>