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87" r:id="rId2"/>
    <p:sldId id="302" r:id="rId3"/>
    <p:sldId id="306" r:id="rId4"/>
    <p:sldId id="305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9" r:id="rId16"/>
    <p:sldId id="318" r:id="rId17"/>
    <p:sldId id="317" r:id="rId18"/>
    <p:sldId id="320" r:id="rId19"/>
    <p:sldId id="321" r:id="rId20"/>
    <p:sldId id="322" r:id="rId21"/>
    <p:sldId id="323" r:id="rId22"/>
    <p:sldId id="325" r:id="rId23"/>
    <p:sldId id="324" r:id="rId24"/>
    <p:sldId id="326" r:id="rId25"/>
    <p:sldId id="327" r:id="rId26"/>
    <p:sldId id="328" r:id="rId27"/>
    <p:sldId id="329" r:id="rId28"/>
    <p:sldId id="303" r:id="rId29"/>
    <p:sldId id="304" r:id="rId30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FF0000"/>
    <a:srgbClr val="00FFFF"/>
    <a:srgbClr val="00FF00"/>
    <a:srgbClr val="FF00FF"/>
    <a:srgbClr val="006600"/>
    <a:srgbClr val="C3A63B"/>
    <a:srgbClr val="791D1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2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25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6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62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48.png"/><Relationship Id="rId5" Type="http://schemas.openxmlformats.org/officeDocument/2006/relationships/image" Target="../media/image60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59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640.png"/><Relationship Id="rId7" Type="http://schemas.openxmlformats.org/officeDocument/2006/relationships/image" Target="../media/image63.png"/><Relationship Id="rId12" Type="http://schemas.openxmlformats.org/officeDocument/2006/relationships/image" Target="../media/image65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64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5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7.png"/><Relationship Id="rId21" Type="http://schemas.openxmlformats.org/officeDocument/2006/relationships/image" Target="../media/image85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86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0.png"/><Relationship Id="rId21" Type="http://schemas.openxmlformats.org/officeDocument/2006/relationships/image" Target="../media/image423.png"/><Relationship Id="rId34" Type="http://schemas.openxmlformats.org/officeDocument/2006/relationships/image" Target="../media/image80.png"/><Relationship Id="rId25" Type="http://schemas.openxmlformats.org/officeDocument/2006/relationships/image" Target="../media/image69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Relationship Id="rId2" Type="http://schemas.openxmlformats.org/officeDocument/2006/relationships/image" Target="../media/image87.png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68.png"/><Relationship Id="rId32" Type="http://schemas.openxmlformats.org/officeDocument/2006/relationships/image" Target="../media/image89.png"/><Relationship Id="rId37" Type="http://schemas.openxmlformats.org/officeDocument/2006/relationships/image" Target="../media/image83.png"/><Relationship Id="rId23" Type="http://schemas.openxmlformats.org/officeDocument/2006/relationships/image" Target="../media/image67.png"/><Relationship Id="rId28" Type="http://schemas.openxmlformats.org/officeDocument/2006/relationships/image" Target="../media/image88.png"/><Relationship Id="rId36" Type="http://schemas.openxmlformats.org/officeDocument/2006/relationships/image" Target="../media/image82.png"/><Relationship Id="rId31" Type="http://schemas.openxmlformats.org/officeDocument/2006/relationships/image" Target="../media/image76.png"/><Relationship Id="rId22" Type="http://schemas.openxmlformats.org/officeDocument/2006/relationships/image" Target="../media/image431.png"/><Relationship Id="rId27" Type="http://schemas.openxmlformats.org/officeDocument/2006/relationships/image" Target="../media/image71.png"/><Relationship Id="rId30" Type="http://schemas.openxmlformats.org/officeDocument/2006/relationships/image" Target="../media/image75.png"/><Relationship Id="rId35" Type="http://schemas.openxmlformats.org/officeDocument/2006/relationships/image" Target="../media/image81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4.png"/><Relationship Id="rId21" Type="http://schemas.openxmlformats.org/officeDocument/2006/relationships/image" Target="../media/image423.png"/><Relationship Id="rId34" Type="http://schemas.openxmlformats.org/officeDocument/2006/relationships/image" Target="../media/image102.png"/><Relationship Id="rId25" Type="http://schemas.openxmlformats.org/officeDocument/2006/relationships/image" Target="../media/image93.png"/><Relationship Id="rId33" Type="http://schemas.openxmlformats.org/officeDocument/2006/relationships/image" Target="../media/image101.png"/><Relationship Id="rId38" Type="http://schemas.openxmlformats.org/officeDocument/2006/relationships/image" Target="../media/image106.png"/><Relationship Id="rId2" Type="http://schemas.openxmlformats.org/officeDocument/2006/relationships/image" Target="../media/image90.png"/><Relationship Id="rId29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92.png"/><Relationship Id="rId32" Type="http://schemas.openxmlformats.org/officeDocument/2006/relationships/image" Target="../media/image100.png"/><Relationship Id="rId37" Type="http://schemas.openxmlformats.org/officeDocument/2006/relationships/image" Target="../media/image105.png"/><Relationship Id="rId23" Type="http://schemas.openxmlformats.org/officeDocument/2006/relationships/image" Target="../media/image91.png"/><Relationship Id="rId28" Type="http://schemas.openxmlformats.org/officeDocument/2006/relationships/image" Target="../media/image96.png"/><Relationship Id="rId36" Type="http://schemas.openxmlformats.org/officeDocument/2006/relationships/image" Target="../media/image104.png"/><Relationship Id="rId31" Type="http://schemas.openxmlformats.org/officeDocument/2006/relationships/image" Target="../media/image99.png"/><Relationship Id="rId22" Type="http://schemas.openxmlformats.org/officeDocument/2006/relationships/image" Target="../media/image431.png"/><Relationship Id="rId27" Type="http://schemas.openxmlformats.org/officeDocument/2006/relationships/image" Target="../media/image95.png"/><Relationship Id="rId30" Type="http://schemas.openxmlformats.org/officeDocument/2006/relationships/image" Target="../media/image98.png"/><Relationship Id="rId35" Type="http://schemas.openxmlformats.org/officeDocument/2006/relationships/image" Target="../media/image103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4.png"/><Relationship Id="rId21" Type="http://schemas.openxmlformats.org/officeDocument/2006/relationships/image" Target="../media/image423.png"/><Relationship Id="rId34" Type="http://schemas.openxmlformats.org/officeDocument/2006/relationships/image" Target="../media/image102.png"/><Relationship Id="rId25" Type="http://schemas.openxmlformats.org/officeDocument/2006/relationships/image" Target="../media/image93.png"/><Relationship Id="rId33" Type="http://schemas.openxmlformats.org/officeDocument/2006/relationships/image" Target="../media/image101.png"/><Relationship Id="rId38" Type="http://schemas.openxmlformats.org/officeDocument/2006/relationships/image" Target="../media/image106.png"/><Relationship Id="rId2" Type="http://schemas.openxmlformats.org/officeDocument/2006/relationships/image" Target="../media/image107.png"/><Relationship Id="rId29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92.png"/><Relationship Id="rId32" Type="http://schemas.openxmlformats.org/officeDocument/2006/relationships/image" Target="../media/image100.png"/><Relationship Id="rId37" Type="http://schemas.openxmlformats.org/officeDocument/2006/relationships/image" Target="../media/image105.png"/><Relationship Id="rId23" Type="http://schemas.openxmlformats.org/officeDocument/2006/relationships/image" Target="../media/image91.png"/><Relationship Id="rId28" Type="http://schemas.openxmlformats.org/officeDocument/2006/relationships/image" Target="../media/image96.png"/><Relationship Id="rId36" Type="http://schemas.openxmlformats.org/officeDocument/2006/relationships/image" Target="../media/image104.png"/><Relationship Id="rId31" Type="http://schemas.openxmlformats.org/officeDocument/2006/relationships/image" Target="../media/image99.png"/><Relationship Id="rId22" Type="http://schemas.openxmlformats.org/officeDocument/2006/relationships/image" Target="../media/image431.png"/><Relationship Id="rId27" Type="http://schemas.openxmlformats.org/officeDocument/2006/relationships/image" Target="../media/image95.png"/><Relationship Id="rId30" Type="http://schemas.openxmlformats.org/officeDocument/2006/relationships/image" Target="../media/image98.png"/><Relationship Id="rId35" Type="http://schemas.openxmlformats.org/officeDocument/2006/relationships/image" Target="../media/image103.png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2.png"/><Relationship Id="rId21" Type="http://schemas.openxmlformats.org/officeDocument/2006/relationships/image" Target="../media/image423.png"/><Relationship Id="rId34" Type="http://schemas.openxmlformats.org/officeDocument/2006/relationships/image" Target="../media/image120.png"/><Relationship Id="rId25" Type="http://schemas.openxmlformats.org/officeDocument/2006/relationships/image" Target="../media/image111.png"/><Relationship Id="rId33" Type="http://schemas.openxmlformats.org/officeDocument/2006/relationships/image" Target="../media/image119.png"/><Relationship Id="rId38" Type="http://schemas.openxmlformats.org/officeDocument/2006/relationships/image" Target="../media/image124.png"/><Relationship Id="rId2" Type="http://schemas.openxmlformats.org/officeDocument/2006/relationships/image" Target="../media/image108.png"/><Relationship Id="rId29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10.png"/><Relationship Id="rId32" Type="http://schemas.openxmlformats.org/officeDocument/2006/relationships/image" Target="../media/image118.png"/><Relationship Id="rId37" Type="http://schemas.openxmlformats.org/officeDocument/2006/relationships/image" Target="../media/image123.png"/><Relationship Id="rId23" Type="http://schemas.openxmlformats.org/officeDocument/2006/relationships/image" Target="../media/image109.png"/><Relationship Id="rId28" Type="http://schemas.openxmlformats.org/officeDocument/2006/relationships/image" Target="../media/image114.png"/><Relationship Id="rId36" Type="http://schemas.openxmlformats.org/officeDocument/2006/relationships/image" Target="../media/image122.png"/><Relationship Id="rId31" Type="http://schemas.openxmlformats.org/officeDocument/2006/relationships/image" Target="../media/image117.png"/><Relationship Id="rId22" Type="http://schemas.openxmlformats.org/officeDocument/2006/relationships/image" Target="../media/image431.png"/><Relationship Id="rId27" Type="http://schemas.openxmlformats.org/officeDocument/2006/relationships/image" Target="../media/image113.png"/><Relationship Id="rId30" Type="http://schemas.openxmlformats.org/officeDocument/2006/relationships/image" Target="../media/image116.png"/><Relationship Id="rId35" Type="http://schemas.openxmlformats.org/officeDocument/2006/relationships/image" Target="../media/image121.png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2.png"/><Relationship Id="rId21" Type="http://schemas.openxmlformats.org/officeDocument/2006/relationships/image" Target="../media/image423.png"/><Relationship Id="rId34" Type="http://schemas.openxmlformats.org/officeDocument/2006/relationships/image" Target="../media/image120.png"/><Relationship Id="rId25" Type="http://schemas.openxmlformats.org/officeDocument/2006/relationships/image" Target="../media/image111.png"/><Relationship Id="rId33" Type="http://schemas.openxmlformats.org/officeDocument/2006/relationships/image" Target="../media/image119.png"/><Relationship Id="rId38" Type="http://schemas.openxmlformats.org/officeDocument/2006/relationships/image" Target="../media/image124.png"/><Relationship Id="rId2" Type="http://schemas.openxmlformats.org/officeDocument/2006/relationships/image" Target="../media/image125.png"/><Relationship Id="rId29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10.png"/><Relationship Id="rId32" Type="http://schemas.openxmlformats.org/officeDocument/2006/relationships/image" Target="../media/image118.png"/><Relationship Id="rId37" Type="http://schemas.openxmlformats.org/officeDocument/2006/relationships/image" Target="../media/image123.png"/><Relationship Id="rId23" Type="http://schemas.openxmlformats.org/officeDocument/2006/relationships/image" Target="../media/image109.png"/><Relationship Id="rId28" Type="http://schemas.openxmlformats.org/officeDocument/2006/relationships/image" Target="../media/image114.png"/><Relationship Id="rId36" Type="http://schemas.openxmlformats.org/officeDocument/2006/relationships/image" Target="../media/image122.png"/><Relationship Id="rId31" Type="http://schemas.openxmlformats.org/officeDocument/2006/relationships/image" Target="../media/image117.png"/><Relationship Id="rId22" Type="http://schemas.openxmlformats.org/officeDocument/2006/relationships/image" Target="../media/image431.png"/><Relationship Id="rId27" Type="http://schemas.openxmlformats.org/officeDocument/2006/relationships/image" Target="../media/image113.png"/><Relationship Id="rId30" Type="http://schemas.openxmlformats.org/officeDocument/2006/relationships/image" Target="../media/image116.png"/><Relationship Id="rId35" Type="http://schemas.openxmlformats.org/officeDocument/2006/relationships/image" Target="../media/image1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products/gcp/learn-tensorflow-and-deep-learning-without-a-phd" TargetMode="External"/><Relationship Id="rId2" Type="http://schemas.openxmlformats.org/officeDocument/2006/relationships/hyperlink" Target="https://github.com/maponti/deeplearning_intro_datasci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eplearningbook.org/" TargetMode="External"/><Relationship Id="rId4" Type="http://schemas.openxmlformats.org/officeDocument/2006/relationships/hyperlink" Target="http://cs231n.github.io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6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05 – Artificial neural networks 1</a:t>
            </a:r>
            <a:endParaRPr lang="en-US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/>
              <a:t>Prof. João Fernando Mari</a:t>
            </a:r>
          </a:p>
          <a:p>
            <a:r>
              <a:rPr lang="pt-BR" sz="1400" i="1" dirty="0">
                <a:solidFill>
                  <a:srgbClr val="0000FF"/>
                </a:solidFill>
              </a:rPr>
              <a:t>joaofmari.github.io </a:t>
            </a:r>
            <a:endParaRPr lang="pt-BR" sz="1400" i="1" dirty="0" smtClean="0">
              <a:solidFill>
                <a:srgbClr val="0000FF"/>
              </a:solidFill>
            </a:endParaRPr>
          </a:p>
          <a:p>
            <a:r>
              <a:rPr lang="pt-BR" sz="1400" i="1" dirty="0" smtClean="0"/>
              <a:t>joaof.mari@ufv.br</a:t>
            </a:r>
            <a:endParaRPr lang="pt-BR" sz="1400" i="1" dirty="0"/>
          </a:p>
          <a:p>
            <a:pPr algn="l"/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 smtClean="0">
                <a:solidFill>
                  <a:schemeClr val="bg1"/>
                </a:solidFill>
              </a:rPr>
              <a:t>SIN 393 – Introduction to </a:t>
            </a:r>
            <a:r>
              <a:rPr lang="en-US" sz="2200" dirty="0" smtClean="0">
                <a:solidFill>
                  <a:schemeClr val="bg1"/>
                </a:solidFill>
              </a:rPr>
              <a:t>Computer Vision</a:t>
            </a:r>
            <a:r>
              <a:rPr lang="en-US" sz="2200" dirty="0" smtClean="0">
                <a:solidFill>
                  <a:schemeClr val="bg1"/>
                </a:solidFill>
              </a:rPr>
              <a:t> (2022-2)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hlinkClick r:id="rId2"/>
          </p:cNvPr>
          <p:cNvSpPr/>
          <p:nvPr/>
        </p:nvSpPr>
        <p:spPr>
          <a:xfrm>
            <a:off x="0" y="3291830"/>
            <a:ext cx="15476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8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547517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89929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4255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403547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147565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147565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147565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7382583" y="2121750"/>
            <a:ext cx="1293873" cy="1260000"/>
            <a:chOff x="5620749" y="3034246"/>
            <a:chExt cx="1293873" cy="1260000"/>
          </a:xfrm>
        </p:grpSpPr>
        <p:cxnSp>
          <p:nvCxnSpPr>
            <p:cNvPr id="26" name="Conector de seta reta 25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angulado 27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7061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blipFill rotWithShape="1">
                <a:blip r:embed="rId15"/>
                <a:stretch>
                  <a:fillRect r="-31250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1" idx="0"/>
          </p:cNvCxnSpPr>
          <p:nvPr/>
        </p:nvCxnSpPr>
        <p:spPr>
          <a:xfrm flipV="1">
            <a:off x="8300760" y="2819400"/>
            <a:ext cx="0" cy="2962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lipse 5"/>
              <p:cNvSpPr/>
              <p:nvPr/>
            </p:nvSpPr>
            <p:spPr>
              <a:xfrm>
                <a:off x="259569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Elips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696" y="2391750"/>
                <a:ext cx="720000" cy="7200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>
            <a:off x="475539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7951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55626"/>
                <a:ext cx="576364" cy="360000"/>
              </a:xfrm>
              <a:prstGeom prst="rect">
                <a:avLst/>
              </a:prstGeom>
              <a:blipFill rotWithShape="1">
                <a:blip r:embed="rId3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17951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687874"/>
                <a:ext cx="576364" cy="360000"/>
              </a:xfrm>
              <a:prstGeom prst="rect">
                <a:avLst/>
              </a:prstGeom>
              <a:blipFill rotWithShape="1">
                <a:blip r:embed="rId4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>
            <a:stCxn id="6" idx="6"/>
          </p:cNvCxnSpPr>
          <p:nvPr/>
        </p:nvCxnSpPr>
        <p:spPr>
          <a:xfrm>
            <a:off x="331569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Conector de seta reta 10"/>
          <p:cNvCxnSpPr>
            <a:endCxn id="6" idx="1"/>
          </p:cNvCxnSpPr>
          <p:nvPr/>
        </p:nvCxnSpPr>
        <p:spPr>
          <a:xfrm>
            <a:off x="827694" y="1635626"/>
            <a:ext cx="1873444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Conector de seta reta 11"/>
          <p:cNvCxnSpPr>
            <a:stCxn id="9" idx="3"/>
            <a:endCxn id="6" idx="3"/>
          </p:cNvCxnSpPr>
          <p:nvPr/>
        </p:nvCxnSpPr>
        <p:spPr>
          <a:xfrm flipV="1">
            <a:off x="75587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36844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443" y="2382418"/>
                <a:ext cx="46769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85157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576" y="2394897"/>
                <a:ext cx="46775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403539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398" y="2391026"/>
                <a:ext cx="720000" cy="7200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1396237" y="1591386"/>
                <a:ext cx="936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237" y="1591386"/>
                <a:ext cx="93673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401558" y="2890694"/>
                <a:ext cx="931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58" y="2890694"/>
                <a:ext cx="93140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3993525" y="3422334"/>
                <a:ext cx="8037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525" y="3422334"/>
                <a:ext cx="80374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ela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1955102"/>
                  </p:ext>
                </p:extLst>
              </p:nvPr>
            </p:nvGraphicFramePr>
            <p:xfrm>
              <a:off x="6228184" y="1753407"/>
              <a:ext cx="2520000" cy="1981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04000"/>
                    <a:gridCol w="504000"/>
                    <a:gridCol w="504000"/>
                    <a:gridCol w="504000"/>
                    <a:gridCol w="50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ela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1955102"/>
                  </p:ext>
                </p:extLst>
              </p:nvPr>
            </p:nvGraphicFramePr>
            <p:xfrm>
              <a:off x="6228184" y="1753407"/>
              <a:ext cx="2520000" cy="1981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04000"/>
                    <a:gridCol w="504000"/>
                    <a:gridCol w="504000"/>
                    <a:gridCol w="504000"/>
                    <a:gridCol w="504000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205" t="-7692" r="-398795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02439" t="-7692" r="-303659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200000" t="-7692" r="-20000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03659" t="-7692" r="-102439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98795" t="-7692" r="-1205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Retângulo 19"/>
          <p:cNvSpPr/>
          <p:nvPr/>
        </p:nvSpPr>
        <p:spPr>
          <a:xfrm>
            <a:off x="6228184" y="1314025"/>
            <a:ext cx="252028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2400" dirty="0" smtClean="0">
                <a:solidFill>
                  <a:schemeClr val="tx1"/>
                </a:solidFill>
              </a:rPr>
              <a:t>AND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93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lipse 5"/>
              <p:cNvSpPr/>
              <p:nvPr/>
            </p:nvSpPr>
            <p:spPr>
              <a:xfrm>
                <a:off x="259569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Elips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696" y="2391750"/>
                <a:ext cx="720000" cy="7200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>
            <a:off x="475539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7951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55626"/>
                <a:ext cx="576364" cy="360000"/>
              </a:xfrm>
              <a:prstGeom prst="rect">
                <a:avLst/>
              </a:prstGeom>
              <a:blipFill rotWithShape="1">
                <a:blip r:embed="rId3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17951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687874"/>
                <a:ext cx="576364" cy="360000"/>
              </a:xfrm>
              <a:prstGeom prst="rect">
                <a:avLst/>
              </a:prstGeom>
              <a:blipFill rotWithShape="1">
                <a:blip r:embed="rId4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>
            <a:stCxn id="6" idx="6"/>
          </p:cNvCxnSpPr>
          <p:nvPr/>
        </p:nvCxnSpPr>
        <p:spPr>
          <a:xfrm>
            <a:off x="331569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Conector de seta reta 10"/>
          <p:cNvCxnSpPr>
            <a:endCxn id="6" idx="1"/>
          </p:cNvCxnSpPr>
          <p:nvPr/>
        </p:nvCxnSpPr>
        <p:spPr>
          <a:xfrm>
            <a:off x="827694" y="1635626"/>
            <a:ext cx="1873444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Conector de seta reta 11"/>
          <p:cNvCxnSpPr>
            <a:stCxn id="9" idx="3"/>
            <a:endCxn id="6" idx="3"/>
          </p:cNvCxnSpPr>
          <p:nvPr/>
        </p:nvCxnSpPr>
        <p:spPr>
          <a:xfrm flipV="1">
            <a:off x="75587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36844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443" y="2382418"/>
                <a:ext cx="46769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85157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576" y="2394897"/>
                <a:ext cx="46775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403539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398" y="2391026"/>
                <a:ext cx="720000" cy="7200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1396237" y="1591386"/>
                <a:ext cx="936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237" y="1591386"/>
                <a:ext cx="93673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401558" y="2890694"/>
                <a:ext cx="931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58" y="2890694"/>
                <a:ext cx="93140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3993525" y="3422334"/>
                <a:ext cx="8037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525" y="3422334"/>
                <a:ext cx="80374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el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5288291"/>
                  </p:ext>
                </p:extLst>
              </p:nvPr>
            </p:nvGraphicFramePr>
            <p:xfrm>
              <a:off x="6228184" y="1753407"/>
              <a:ext cx="2520000" cy="1981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04000"/>
                    <a:gridCol w="504000"/>
                    <a:gridCol w="504000"/>
                    <a:gridCol w="504000"/>
                    <a:gridCol w="50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el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5288291"/>
                  </p:ext>
                </p:extLst>
              </p:nvPr>
            </p:nvGraphicFramePr>
            <p:xfrm>
              <a:off x="6228184" y="1753407"/>
              <a:ext cx="2520000" cy="1981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04000"/>
                    <a:gridCol w="504000"/>
                    <a:gridCol w="504000"/>
                    <a:gridCol w="504000"/>
                    <a:gridCol w="504000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205" t="-7692" r="-398795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02439" t="-7692" r="-303659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200000" t="-7692" r="-20000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03659" t="-7692" r="-102439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98795" t="-7692" r="-1205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2" name="Retângulo 21"/>
          <p:cNvSpPr/>
          <p:nvPr/>
        </p:nvSpPr>
        <p:spPr>
          <a:xfrm>
            <a:off x="6228184" y="1314025"/>
            <a:ext cx="252028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2400" dirty="0" smtClean="0">
                <a:solidFill>
                  <a:schemeClr val="tx1"/>
                </a:solidFill>
              </a:rPr>
              <a:t>OR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2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8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4" t="12318" r="34518" b="6673"/>
          <a:stretch/>
        </p:blipFill>
        <p:spPr bwMode="auto">
          <a:xfrm>
            <a:off x="1517791" y="621708"/>
            <a:ext cx="3075728" cy="42445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2" descr="Resultado de imagem para rosemblat fran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136" y="1261812"/>
            <a:ext cx="2118412" cy="277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5796136" y="4032838"/>
            <a:ext cx="14784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i="1" dirty="0" smtClean="0"/>
              <a:t>Frank </a:t>
            </a:r>
            <a:r>
              <a:rPr lang="pt-BR" sz="1400" i="1" dirty="0" err="1"/>
              <a:t>Rosenblatt</a:t>
            </a:r>
            <a:endParaRPr lang="pt-BR" sz="1400" i="1" dirty="0"/>
          </a:p>
        </p:txBody>
      </p:sp>
    </p:spTree>
    <p:extLst>
      <p:ext uri="{BB962C8B-B14F-4D97-AF65-F5344CB8AC3E}">
        <p14:creationId xmlns:p14="http://schemas.microsoft.com/office/powerpoint/2010/main" val="185440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7135359" y="2128973"/>
            <a:ext cx="920357" cy="918147"/>
            <a:chOff x="7717219" y="2128973"/>
            <a:chExt cx="920357" cy="918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/>
                <p:cNvSpPr txBox="1"/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ixaDe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33333"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/>
                <p:cNvSpPr txBox="1"/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ixaDe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1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de cantos arredondados 9"/>
              <p:cNvSpPr/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de cantos arredondado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/>
              <p:cNvSpPr/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/>
          <p:cNvCxnSpPr/>
          <p:nvPr/>
        </p:nvCxnSpPr>
        <p:spPr>
          <a:xfrm>
            <a:off x="489331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blipFill rotWithShape="1">
                <a:blip r:embed="rId9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/>
          <p:cNvSpPr/>
          <p:nvPr/>
        </p:nvSpPr>
        <p:spPr>
          <a:xfrm>
            <a:off x="31743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blipFill rotWithShape="1">
                <a:blip r:embed="rId10"/>
                <a:stretch>
                  <a:fillRect l="-4211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de seta reta 17"/>
          <p:cNvCxnSpPr>
            <a:stCxn id="12" idx="6"/>
          </p:cNvCxnSpPr>
          <p:nvPr/>
        </p:nvCxnSpPr>
        <p:spPr>
          <a:xfrm>
            <a:off x="345361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4" idx="3"/>
            <a:endCxn id="12" idx="1"/>
          </p:cNvCxnSpPr>
          <p:nvPr/>
        </p:nvCxnSpPr>
        <p:spPr>
          <a:xfrm>
            <a:off x="89379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Conector de seta reta 19"/>
          <p:cNvCxnSpPr>
            <a:stCxn id="15" idx="3"/>
            <a:endCxn id="12" idx="2"/>
          </p:cNvCxnSpPr>
          <p:nvPr/>
        </p:nvCxnSpPr>
        <p:spPr>
          <a:xfrm>
            <a:off x="89379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Conector de seta reta 20"/>
          <p:cNvCxnSpPr>
            <a:stCxn id="17" idx="3"/>
            <a:endCxn id="12" idx="3"/>
          </p:cNvCxnSpPr>
          <p:nvPr/>
        </p:nvCxnSpPr>
        <p:spPr>
          <a:xfrm flipV="1">
            <a:off x="89379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667" r="-14286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de cantos arredondados 27"/>
              <p:cNvSpPr/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8" name="Retângulo de cantos arredondado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/>
          <p:cNvSpPr/>
          <p:nvPr/>
        </p:nvSpPr>
        <p:spPr>
          <a:xfrm>
            <a:off x="1440022" y="1455627"/>
            <a:ext cx="873894" cy="2484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3116340" y="1815626"/>
            <a:ext cx="0" cy="576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blipFill rotWithShape="1">
                <a:blip r:embed="rId20"/>
                <a:stretch>
                  <a:fillRect b="-8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de seta reta 33"/>
          <p:cNvCxnSpPr>
            <a:stCxn id="33" idx="2"/>
          </p:cNvCxnSpPr>
          <p:nvPr/>
        </p:nvCxnSpPr>
        <p:spPr>
          <a:xfrm>
            <a:off x="5996042" y="1881743"/>
            <a:ext cx="0" cy="497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Conector angulado 34"/>
          <p:cNvCxnSpPr>
            <a:stCxn id="36" idx="2"/>
            <a:endCxn id="29" idx="2"/>
          </p:cNvCxnSpPr>
          <p:nvPr/>
        </p:nvCxnSpPr>
        <p:spPr>
          <a:xfrm rot="5400000">
            <a:off x="3521579" y="1465439"/>
            <a:ext cx="829854" cy="41190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 flipV="1">
            <a:off x="7430723" y="2121750"/>
            <a:ext cx="0" cy="126000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V="1">
            <a:off x="6800723" y="2751750"/>
            <a:ext cx="126000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do 38"/>
          <p:cNvCxnSpPr/>
          <p:nvPr/>
        </p:nvCxnSpPr>
        <p:spPr>
          <a:xfrm flipV="1">
            <a:off x="6800723" y="2436750"/>
            <a:ext cx="1293873" cy="315000"/>
          </a:xfrm>
          <a:prstGeom prst="bentConnector3">
            <a:avLst>
              <a:gd name="adj1" fmla="val 4917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7135359" y="2128973"/>
            <a:ext cx="920357" cy="918147"/>
            <a:chOff x="7717219" y="2128973"/>
            <a:chExt cx="920357" cy="918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/>
                <p:cNvSpPr txBox="1"/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ixaDe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33333"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/>
                <p:cNvSpPr txBox="1"/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ixaDe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1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de cantos arredondados 9"/>
              <p:cNvSpPr/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de cantos arredondado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/>
              <p:cNvSpPr/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/>
          <p:cNvCxnSpPr/>
          <p:nvPr/>
        </p:nvCxnSpPr>
        <p:spPr>
          <a:xfrm>
            <a:off x="489331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blipFill rotWithShape="1">
                <a:blip r:embed="rId9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/>
          <p:cNvSpPr/>
          <p:nvPr/>
        </p:nvSpPr>
        <p:spPr>
          <a:xfrm>
            <a:off x="31743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blipFill rotWithShape="1">
                <a:blip r:embed="rId10"/>
                <a:stretch>
                  <a:fillRect l="-4211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de seta reta 17"/>
          <p:cNvCxnSpPr>
            <a:stCxn id="12" idx="6"/>
          </p:cNvCxnSpPr>
          <p:nvPr/>
        </p:nvCxnSpPr>
        <p:spPr>
          <a:xfrm>
            <a:off x="345361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4" idx="3"/>
            <a:endCxn id="12" idx="1"/>
          </p:cNvCxnSpPr>
          <p:nvPr/>
        </p:nvCxnSpPr>
        <p:spPr>
          <a:xfrm>
            <a:off x="89379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Conector de seta reta 19"/>
          <p:cNvCxnSpPr>
            <a:stCxn id="15" idx="3"/>
            <a:endCxn id="12" idx="2"/>
          </p:cNvCxnSpPr>
          <p:nvPr/>
        </p:nvCxnSpPr>
        <p:spPr>
          <a:xfrm>
            <a:off x="89379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Conector de seta reta 20"/>
          <p:cNvCxnSpPr>
            <a:stCxn id="17" idx="3"/>
            <a:endCxn id="12" idx="3"/>
          </p:cNvCxnSpPr>
          <p:nvPr/>
        </p:nvCxnSpPr>
        <p:spPr>
          <a:xfrm flipV="1">
            <a:off x="89379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667" r="-14286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de cantos arredondados 27"/>
              <p:cNvSpPr/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8" name="Retângulo de cantos arredondado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/>
          <p:cNvSpPr/>
          <p:nvPr/>
        </p:nvSpPr>
        <p:spPr>
          <a:xfrm>
            <a:off x="1440022" y="1455627"/>
            <a:ext cx="873894" cy="2484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3116340" y="1815626"/>
            <a:ext cx="0" cy="576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blipFill rotWithShape="1">
                <a:blip r:embed="rId20"/>
                <a:stretch>
                  <a:fillRect b="-8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de seta reta 33"/>
          <p:cNvCxnSpPr>
            <a:stCxn id="33" idx="2"/>
          </p:cNvCxnSpPr>
          <p:nvPr/>
        </p:nvCxnSpPr>
        <p:spPr>
          <a:xfrm>
            <a:off x="5996042" y="1881743"/>
            <a:ext cx="0" cy="497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Conector angulado 34"/>
          <p:cNvCxnSpPr>
            <a:stCxn id="36" idx="2"/>
            <a:endCxn id="29" idx="2"/>
          </p:cNvCxnSpPr>
          <p:nvPr/>
        </p:nvCxnSpPr>
        <p:spPr>
          <a:xfrm rot="5400000">
            <a:off x="3521579" y="1465439"/>
            <a:ext cx="829854" cy="41190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 flipV="1">
            <a:off x="7430723" y="2121750"/>
            <a:ext cx="0" cy="126000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V="1">
            <a:off x="6800723" y="2751750"/>
            <a:ext cx="126000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do 38"/>
          <p:cNvCxnSpPr/>
          <p:nvPr/>
        </p:nvCxnSpPr>
        <p:spPr>
          <a:xfrm flipV="1">
            <a:off x="6800723" y="2436750"/>
            <a:ext cx="1293873" cy="315000"/>
          </a:xfrm>
          <a:prstGeom prst="bentConnector3">
            <a:avLst>
              <a:gd name="adj1" fmla="val 4917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/>
          <p:cNvSpPr/>
          <p:nvPr/>
        </p:nvSpPr>
        <p:spPr>
          <a:xfrm>
            <a:off x="2949371" y="3507854"/>
            <a:ext cx="284592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pt-BR" sz="2000" b="1" i="1" dirty="0">
                <a:solidFill>
                  <a:srgbClr val="C00000"/>
                </a:solidFill>
              </a:rPr>
              <a:t>p</a:t>
            </a:r>
            <a:r>
              <a:rPr lang="pt-BR" sz="2000" b="1" i="1" dirty="0" smtClean="0">
                <a:solidFill>
                  <a:srgbClr val="C00000"/>
                </a:solidFill>
              </a:rPr>
              <a:t>esos e bias ajustáveis...</a:t>
            </a:r>
            <a:endParaRPr lang="pt-BR" sz="2000" b="1" i="1" dirty="0">
              <a:solidFill>
                <a:srgbClr val="C00000"/>
              </a:solidFill>
            </a:endParaRPr>
          </a:p>
        </p:txBody>
      </p:sp>
      <p:cxnSp>
        <p:nvCxnSpPr>
          <p:cNvPr id="41" name="Conector de seta reta 40"/>
          <p:cNvCxnSpPr>
            <a:stCxn id="40" idx="1"/>
          </p:cNvCxnSpPr>
          <p:nvPr/>
        </p:nvCxnSpPr>
        <p:spPr>
          <a:xfrm flipH="1" flipV="1">
            <a:off x="2049270" y="2903046"/>
            <a:ext cx="900101" cy="83340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H="1" flipV="1">
            <a:off x="3463304" y="2251075"/>
            <a:ext cx="316608" cy="132878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7135359" y="2128973"/>
            <a:ext cx="920357" cy="918147"/>
            <a:chOff x="7717219" y="2128973"/>
            <a:chExt cx="920357" cy="918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/>
                <p:cNvSpPr txBox="1"/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ixaDe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33333"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/>
                <p:cNvSpPr txBox="1"/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ixaDe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1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de cantos arredondados 9"/>
              <p:cNvSpPr/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de cantos arredondado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/>
              <p:cNvSpPr/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/>
          <p:cNvCxnSpPr/>
          <p:nvPr/>
        </p:nvCxnSpPr>
        <p:spPr>
          <a:xfrm>
            <a:off x="489331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blipFill rotWithShape="1">
                <a:blip r:embed="rId9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/>
          <p:cNvSpPr/>
          <p:nvPr/>
        </p:nvSpPr>
        <p:spPr>
          <a:xfrm>
            <a:off x="31743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blipFill rotWithShape="1">
                <a:blip r:embed="rId10"/>
                <a:stretch>
                  <a:fillRect l="-4211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de seta reta 17"/>
          <p:cNvCxnSpPr>
            <a:stCxn id="12" idx="6"/>
          </p:cNvCxnSpPr>
          <p:nvPr/>
        </p:nvCxnSpPr>
        <p:spPr>
          <a:xfrm>
            <a:off x="345361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4" idx="3"/>
            <a:endCxn id="12" idx="1"/>
          </p:cNvCxnSpPr>
          <p:nvPr/>
        </p:nvCxnSpPr>
        <p:spPr>
          <a:xfrm>
            <a:off x="89379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Conector de seta reta 19"/>
          <p:cNvCxnSpPr>
            <a:stCxn id="15" idx="3"/>
            <a:endCxn id="12" idx="2"/>
          </p:cNvCxnSpPr>
          <p:nvPr/>
        </p:nvCxnSpPr>
        <p:spPr>
          <a:xfrm>
            <a:off x="89379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Conector de seta reta 20"/>
          <p:cNvCxnSpPr>
            <a:stCxn id="17" idx="3"/>
            <a:endCxn id="12" idx="3"/>
          </p:cNvCxnSpPr>
          <p:nvPr/>
        </p:nvCxnSpPr>
        <p:spPr>
          <a:xfrm flipV="1">
            <a:off x="89379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667" r="-14286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de cantos arredondados 27"/>
              <p:cNvSpPr/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8" name="Retângulo de cantos arredondado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/>
          <p:cNvSpPr/>
          <p:nvPr/>
        </p:nvSpPr>
        <p:spPr>
          <a:xfrm>
            <a:off x="1440022" y="1455627"/>
            <a:ext cx="873894" cy="2484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3116340" y="1815626"/>
            <a:ext cx="0" cy="576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blipFill rotWithShape="1">
                <a:blip r:embed="rId20"/>
                <a:stretch>
                  <a:fillRect b="-8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de seta reta 33"/>
          <p:cNvCxnSpPr>
            <a:stCxn id="33" idx="2"/>
          </p:cNvCxnSpPr>
          <p:nvPr/>
        </p:nvCxnSpPr>
        <p:spPr>
          <a:xfrm>
            <a:off x="5996042" y="1881743"/>
            <a:ext cx="0" cy="497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Conector angulado 34"/>
          <p:cNvCxnSpPr>
            <a:stCxn id="36" idx="2"/>
            <a:endCxn id="29" idx="2"/>
          </p:cNvCxnSpPr>
          <p:nvPr/>
        </p:nvCxnSpPr>
        <p:spPr>
          <a:xfrm rot="5400000">
            <a:off x="3521579" y="1465439"/>
            <a:ext cx="829854" cy="41190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 flipV="1">
            <a:off x="7430723" y="2121750"/>
            <a:ext cx="0" cy="126000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V="1">
            <a:off x="6800723" y="2751750"/>
            <a:ext cx="126000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do 38"/>
          <p:cNvCxnSpPr/>
          <p:nvPr/>
        </p:nvCxnSpPr>
        <p:spPr>
          <a:xfrm flipV="1">
            <a:off x="6800723" y="2436750"/>
            <a:ext cx="1293873" cy="315000"/>
          </a:xfrm>
          <a:prstGeom prst="bentConnector3">
            <a:avLst>
              <a:gd name="adj1" fmla="val 4917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8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de cantos arredondados 9"/>
              <p:cNvSpPr/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de cantos arredondado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/>
              <p:cNvSpPr/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/>
          <p:cNvCxnSpPr/>
          <p:nvPr/>
        </p:nvCxnSpPr>
        <p:spPr>
          <a:xfrm>
            <a:off x="489331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de seta reta 17"/>
          <p:cNvCxnSpPr>
            <a:stCxn id="12" idx="6"/>
          </p:cNvCxnSpPr>
          <p:nvPr/>
        </p:nvCxnSpPr>
        <p:spPr>
          <a:xfrm>
            <a:off x="345361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4" idx="3"/>
            <a:endCxn id="12" idx="1"/>
          </p:cNvCxnSpPr>
          <p:nvPr/>
        </p:nvCxnSpPr>
        <p:spPr>
          <a:xfrm>
            <a:off x="89379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Conector de seta reta 20"/>
          <p:cNvCxnSpPr>
            <a:stCxn id="17" idx="3"/>
            <a:endCxn id="12" idx="3"/>
          </p:cNvCxnSpPr>
          <p:nvPr/>
        </p:nvCxnSpPr>
        <p:spPr>
          <a:xfrm flipV="1">
            <a:off x="89379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4286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539478" y="2931790"/>
                <a:ext cx="634854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478" y="293179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de cantos arredondados 27"/>
              <p:cNvSpPr/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8" name="Retângulo de cantos arredondado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/>
          <p:cNvSpPr/>
          <p:nvPr/>
        </p:nvSpPr>
        <p:spPr>
          <a:xfrm>
            <a:off x="1440022" y="1455627"/>
            <a:ext cx="873894" cy="2484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3116340" y="1815626"/>
            <a:ext cx="0" cy="576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blipFill rotWithShape="1">
                <a:blip r:embed="rId18"/>
                <a:stretch>
                  <a:fillRect b="-8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de seta reta 33"/>
          <p:cNvCxnSpPr>
            <a:stCxn id="33" idx="2"/>
          </p:cNvCxnSpPr>
          <p:nvPr/>
        </p:nvCxnSpPr>
        <p:spPr>
          <a:xfrm>
            <a:off x="5996042" y="1881743"/>
            <a:ext cx="0" cy="497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Conector angulado 34"/>
          <p:cNvCxnSpPr>
            <a:stCxn id="36" idx="2"/>
            <a:endCxn id="29" idx="2"/>
          </p:cNvCxnSpPr>
          <p:nvPr/>
        </p:nvCxnSpPr>
        <p:spPr>
          <a:xfrm rot="5400000">
            <a:off x="3521579" y="1465439"/>
            <a:ext cx="829854" cy="41190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tângulo 49"/>
          <p:cNvSpPr/>
          <p:nvPr/>
        </p:nvSpPr>
        <p:spPr>
          <a:xfrm>
            <a:off x="7305675" y="1919288"/>
            <a:ext cx="1167306" cy="1169193"/>
          </a:xfrm>
          <a:custGeom>
            <a:avLst/>
            <a:gdLst>
              <a:gd name="connsiteX0" fmla="*/ 0 w 1656184"/>
              <a:gd name="connsiteY0" fmla="*/ 0 h 1660117"/>
              <a:gd name="connsiteX1" fmla="*/ 1656184 w 1656184"/>
              <a:gd name="connsiteY1" fmla="*/ 0 h 1660117"/>
              <a:gd name="connsiteX2" fmla="*/ 1656184 w 1656184"/>
              <a:gd name="connsiteY2" fmla="*/ 1660117 h 1660117"/>
              <a:gd name="connsiteX3" fmla="*/ 0 w 1656184"/>
              <a:gd name="connsiteY3" fmla="*/ 1660117 h 1660117"/>
              <a:gd name="connsiteX4" fmla="*/ 0 w 1656184"/>
              <a:gd name="connsiteY4" fmla="*/ 0 h 1660117"/>
              <a:gd name="connsiteX0" fmla="*/ 0 w 1656184"/>
              <a:gd name="connsiteY0" fmla="*/ 1587 h 1661704"/>
              <a:gd name="connsiteX1" fmla="*/ 488878 w 1656184"/>
              <a:gd name="connsiteY1" fmla="*/ 0 h 1661704"/>
              <a:gd name="connsiteX2" fmla="*/ 1656184 w 1656184"/>
              <a:gd name="connsiteY2" fmla="*/ 1587 h 1661704"/>
              <a:gd name="connsiteX3" fmla="*/ 1656184 w 1656184"/>
              <a:gd name="connsiteY3" fmla="*/ 1661704 h 1661704"/>
              <a:gd name="connsiteX4" fmla="*/ 0 w 1656184"/>
              <a:gd name="connsiteY4" fmla="*/ 1661704 h 1661704"/>
              <a:gd name="connsiteX5" fmla="*/ 0 w 1656184"/>
              <a:gd name="connsiteY5" fmla="*/ 1587 h 1661704"/>
              <a:gd name="connsiteX0" fmla="*/ 0 w 1656184"/>
              <a:gd name="connsiteY0" fmla="*/ 1587 h 1661704"/>
              <a:gd name="connsiteX1" fmla="*/ 488878 w 1656184"/>
              <a:gd name="connsiteY1" fmla="*/ 0 h 1661704"/>
              <a:gd name="connsiteX2" fmla="*/ 1656184 w 1656184"/>
              <a:gd name="connsiteY2" fmla="*/ 1587 h 1661704"/>
              <a:gd name="connsiteX3" fmla="*/ 1655691 w 1656184"/>
              <a:gd name="connsiteY3" fmla="*/ 1169193 h 1661704"/>
              <a:gd name="connsiteX4" fmla="*/ 1656184 w 1656184"/>
              <a:gd name="connsiteY4" fmla="*/ 1661704 h 1661704"/>
              <a:gd name="connsiteX5" fmla="*/ 0 w 1656184"/>
              <a:gd name="connsiteY5" fmla="*/ 1661704 h 1661704"/>
              <a:gd name="connsiteX6" fmla="*/ 0 w 1656184"/>
              <a:gd name="connsiteY6" fmla="*/ 1587 h 1661704"/>
              <a:gd name="connsiteX0" fmla="*/ 0 w 1656184"/>
              <a:gd name="connsiteY0" fmla="*/ 1587 h 1712289"/>
              <a:gd name="connsiteX1" fmla="*/ 488878 w 1656184"/>
              <a:gd name="connsiteY1" fmla="*/ 0 h 1712289"/>
              <a:gd name="connsiteX2" fmla="*/ 1656184 w 1656184"/>
              <a:gd name="connsiteY2" fmla="*/ 1587 h 1712289"/>
              <a:gd name="connsiteX3" fmla="*/ 1655691 w 1656184"/>
              <a:gd name="connsiteY3" fmla="*/ 1169193 h 1712289"/>
              <a:gd name="connsiteX4" fmla="*/ 0 w 1656184"/>
              <a:gd name="connsiteY4" fmla="*/ 1661704 h 1712289"/>
              <a:gd name="connsiteX5" fmla="*/ 0 w 1656184"/>
              <a:gd name="connsiteY5" fmla="*/ 1587 h 1712289"/>
              <a:gd name="connsiteX0" fmla="*/ 0 w 1656184"/>
              <a:gd name="connsiteY0" fmla="*/ 1587 h 1169193"/>
              <a:gd name="connsiteX1" fmla="*/ 488878 w 1656184"/>
              <a:gd name="connsiteY1" fmla="*/ 0 h 1169193"/>
              <a:gd name="connsiteX2" fmla="*/ 1656184 w 1656184"/>
              <a:gd name="connsiteY2" fmla="*/ 1587 h 1169193"/>
              <a:gd name="connsiteX3" fmla="*/ 1655691 w 1656184"/>
              <a:gd name="connsiteY3" fmla="*/ 1169193 h 1169193"/>
              <a:gd name="connsiteX4" fmla="*/ 0 w 1656184"/>
              <a:gd name="connsiteY4" fmla="*/ 1587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4 w 1312943"/>
              <a:gd name="connsiteY0" fmla="*/ 1169193 h 1169193"/>
              <a:gd name="connsiteX1" fmla="*/ 1 w 1312943"/>
              <a:gd name="connsiteY1" fmla="*/ 0 h 1169193"/>
              <a:gd name="connsiteX2" fmla="*/ 1167307 w 1312943"/>
              <a:gd name="connsiteY2" fmla="*/ 1587 h 1169193"/>
              <a:gd name="connsiteX3" fmla="*/ 1166814 w 1312943"/>
              <a:gd name="connsiteY3" fmla="*/ 1169193 h 1169193"/>
              <a:gd name="connsiteX0" fmla="*/ 1166814 w 1253664"/>
              <a:gd name="connsiteY0" fmla="*/ 1169193 h 1169193"/>
              <a:gd name="connsiteX1" fmla="*/ 1 w 1253664"/>
              <a:gd name="connsiteY1" fmla="*/ 0 h 1169193"/>
              <a:gd name="connsiteX2" fmla="*/ 1167307 w 1253664"/>
              <a:gd name="connsiteY2" fmla="*/ 1587 h 1169193"/>
              <a:gd name="connsiteX3" fmla="*/ 1166814 w 1253664"/>
              <a:gd name="connsiteY3" fmla="*/ 1169193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3 w 1167306"/>
              <a:gd name="connsiteY0" fmla="*/ 1169193 h 1169193"/>
              <a:gd name="connsiteX1" fmla="*/ 0 w 1167306"/>
              <a:gd name="connsiteY1" fmla="*/ 0 h 1169193"/>
              <a:gd name="connsiteX2" fmla="*/ 1167306 w 1167306"/>
              <a:gd name="connsiteY2" fmla="*/ 1587 h 1169193"/>
              <a:gd name="connsiteX3" fmla="*/ 1166813 w 1167306"/>
              <a:gd name="connsiteY3" fmla="*/ 1169193 h 1169193"/>
              <a:gd name="connsiteX0" fmla="*/ 1166813 w 1167306"/>
              <a:gd name="connsiteY0" fmla="*/ 1169193 h 1169193"/>
              <a:gd name="connsiteX1" fmla="*/ 0 w 1167306"/>
              <a:gd name="connsiteY1" fmla="*/ 0 h 1169193"/>
              <a:gd name="connsiteX2" fmla="*/ 1167306 w 1167306"/>
              <a:gd name="connsiteY2" fmla="*/ 1587 h 1169193"/>
              <a:gd name="connsiteX3" fmla="*/ 1166813 w 1167306"/>
              <a:gd name="connsiteY3" fmla="*/ 1169193 h 116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306" h="1169193">
                <a:moveTo>
                  <a:pt x="1166813" y="1169193"/>
                </a:moveTo>
                <a:cubicBezTo>
                  <a:pt x="1015126" y="1014149"/>
                  <a:pt x="173749" y="175551"/>
                  <a:pt x="0" y="0"/>
                </a:cubicBezTo>
                <a:lnTo>
                  <a:pt x="1167306" y="1587"/>
                </a:lnTo>
                <a:cubicBezTo>
                  <a:pt x="1167059" y="585390"/>
                  <a:pt x="1167059" y="585390"/>
                  <a:pt x="1166813" y="1169193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6876256" y="856070"/>
                <a:ext cx="2178204" cy="5635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/>
                          </m:sSubSup>
                        </m:num>
                        <m:den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</m:den>
                      </m:f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</m:num>
                        <m:den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</m:den>
                      </m:f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856070"/>
                <a:ext cx="2178204" cy="56355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41"/>
              <p:cNvSpPr/>
              <p:nvPr/>
            </p:nvSpPr>
            <p:spPr>
              <a:xfrm>
                <a:off x="7430632" y="1429385"/>
                <a:ext cx="428515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tângul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632" y="1429385"/>
                <a:ext cx="428515" cy="338554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/>
              <p:cNvSpPr/>
              <p:nvPr/>
            </p:nvSpPr>
            <p:spPr>
              <a:xfrm>
                <a:off x="8629547" y="2580772"/>
                <a:ext cx="433260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tângulo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547" y="2580772"/>
                <a:ext cx="433260" cy="33855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10"/>
          <p:cNvSpPr/>
          <p:nvPr/>
        </p:nvSpPr>
        <p:spPr>
          <a:xfrm>
            <a:off x="6816797" y="1920875"/>
            <a:ext cx="1656184" cy="1660398"/>
          </a:xfrm>
          <a:custGeom>
            <a:avLst/>
            <a:gdLst>
              <a:gd name="connsiteX0" fmla="*/ 0 w 1656184"/>
              <a:gd name="connsiteY0" fmla="*/ 0 h 1657353"/>
              <a:gd name="connsiteX1" fmla="*/ 1656184 w 1656184"/>
              <a:gd name="connsiteY1" fmla="*/ 0 h 1657353"/>
              <a:gd name="connsiteX2" fmla="*/ 1656184 w 1656184"/>
              <a:gd name="connsiteY2" fmla="*/ 1657353 h 1657353"/>
              <a:gd name="connsiteX3" fmla="*/ 0 w 1656184"/>
              <a:gd name="connsiteY3" fmla="*/ 1657353 h 1657353"/>
              <a:gd name="connsiteX4" fmla="*/ 0 w 1656184"/>
              <a:gd name="connsiteY4" fmla="*/ 0 h 1657353"/>
              <a:gd name="connsiteX0" fmla="*/ 0 w 1656184"/>
              <a:gd name="connsiteY0" fmla="*/ 3045 h 1660398"/>
              <a:gd name="connsiteX1" fmla="*/ 492053 w 1656184"/>
              <a:gd name="connsiteY1" fmla="*/ 0 h 1660398"/>
              <a:gd name="connsiteX2" fmla="*/ 1656184 w 1656184"/>
              <a:gd name="connsiteY2" fmla="*/ 3045 h 1660398"/>
              <a:gd name="connsiteX3" fmla="*/ 1656184 w 1656184"/>
              <a:gd name="connsiteY3" fmla="*/ 1660398 h 1660398"/>
              <a:gd name="connsiteX4" fmla="*/ 0 w 1656184"/>
              <a:gd name="connsiteY4" fmla="*/ 1660398 h 1660398"/>
              <a:gd name="connsiteX5" fmla="*/ 0 w 1656184"/>
              <a:gd name="connsiteY5" fmla="*/ 3045 h 1660398"/>
              <a:gd name="connsiteX0" fmla="*/ 0 w 1656184"/>
              <a:gd name="connsiteY0" fmla="*/ 3045 h 1660398"/>
              <a:gd name="connsiteX1" fmla="*/ 492053 w 1656184"/>
              <a:gd name="connsiteY1" fmla="*/ 0 h 1660398"/>
              <a:gd name="connsiteX2" fmla="*/ 1656184 w 1656184"/>
              <a:gd name="connsiteY2" fmla="*/ 3045 h 1660398"/>
              <a:gd name="connsiteX3" fmla="*/ 1654103 w 1656184"/>
              <a:gd name="connsiteY3" fmla="*/ 1165225 h 1660398"/>
              <a:gd name="connsiteX4" fmla="*/ 1656184 w 1656184"/>
              <a:gd name="connsiteY4" fmla="*/ 1660398 h 1660398"/>
              <a:gd name="connsiteX5" fmla="*/ 0 w 1656184"/>
              <a:gd name="connsiteY5" fmla="*/ 1660398 h 1660398"/>
              <a:gd name="connsiteX6" fmla="*/ 0 w 1656184"/>
              <a:gd name="connsiteY6" fmla="*/ 3045 h 1660398"/>
              <a:gd name="connsiteX0" fmla="*/ 0 w 1656184"/>
              <a:gd name="connsiteY0" fmla="*/ 3045 h 1660398"/>
              <a:gd name="connsiteX1" fmla="*/ 492053 w 1656184"/>
              <a:gd name="connsiteY1" fmla="*/ 0 h 1660398"/>
              <a:gd name="connsiteX2" fmla="*/ 1654103 w 1656184"/>
              <a:gd name="connsiteY2" fmla="*/ 1165225 h 1660398"/>
              <a:gd name="connsiteX3" fmla="*/ 1656184 w 1656184"/>
              <a:gd name="connsiteY3" fmla="*/ 1660398 h 1660398"/>
              <a:gd name="connsiteX4" fmla="*/ 0 w 1656184"/>
              <a:gd name="connsiteY4" fmla="*/ 1660398 h 1660398"/>
              <a:gd name="connsiteX5" fmla="*/ 0 w 1656184"/>
              <a:gd name="connsiteY5" fmla="*/ 3045 h 1660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6184" h="1660398">
                <a:moveTo>
                  <a:pt x="0" y="3045"/>
                </a:moveTo>
                <a:lnTo>
                  <a:pt x="492053" y="0"/>
                </a:lnTo>
                <a:lnTo>
                  <a:pt x="1654103" y="1165225"/>
                </a:lnTo>
                <a:cubicBezTo>
                  <a:pt x="1654797" y="1330283"/>
                  <a:pt x="1655490" y="1495340"/>
                  <a:pt x="1656184" y="1660398"/>
                </a:cubicBezTo>
                <a:lnTo>
                  <a:pt x="0" y="1660398"/>
                </a:lnTo>
                <a:lnTo>
                  <a:pt x="0" y="304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46" name="Conector de seta reta 45"/>
          <p:cNvCxnSpPr/>
          <p:nvPr/>
        </p:nvCxnSpPr>
        <p:spPr>
          <a:xfrm flipV="1">
            <a:off x="7644890" y="1767939"/>
            <a:ext cx="0" cy="19693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/>
          <p:nvPr/>
        </p:nvCxnSpPr>
        <p:spPr>
          <a:xfrm rot="5400000" flipV="1">
            <a:off x="7644890" y="1767939"/>
            <a:ext cx="0" cy="19693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7152561" y="1767939"/>
            <a:ext cx="1476987" cy="1476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41" idx="2"/>
          </p:cNvCxnSpPr>
          <p:nvPr/>
        </p:nvCxnSpPr>
        <p:spPr>
          <a:xfrm>
            <a:off x="7965358" y="1419622"/>
            <a:ext cx="0" cy="1082462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aprendizado do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3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biological neuron</a:t>
            </a:r>
          </a:p>
          <a:p>
            <a:r>
              <a:rPr lang="en-US" dirty="0" smtClean="0"/>
              <a:t>The McCulloch e Pitts neuron</a:t>
            </a:r>
          </a:p>
          <a:p>
            <a:r>
              <a:rPr lang="en-US" dirty="0" smtClean="0"/>
              <a:t>The Perceptron</a:t>
            </a:r>
          </a:p>
          <a:p>
            <a:r>
              <a:rPr lang="en-US" dirty="0" smtClean="0"/>
              <a:t>Perceptron learning algorithm</a:t>
            </a:r>
          </a:p>
          <a:p>
            <a:r>
              <a:rPr lang="en-US" dirty="0" smtClean="0"/>
              <a:t>Example: Single layer Perceptron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65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aprendizado do </a:t>
            </a:r>
            <a:r>
              <a:rPr lang="pt-BR" dirty="0" err="1"/>
              <a:t>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Para </a:t>
                </a:r>
                <a:r>
                  <a:rPr lang="pt-BR" i="1" dirty="0"/>
                  <a:t>t</a:t>
                </a:r>
                <a:r>
                  <a:rPr lang="pt-BR" dirty="0"/>
                  <a:t> de </a:t>
                </a:r>
                <a:r>
                  <a:rPr lang="pt-BR" i="1" dirty="0"/>
                  <a:t>1</a:t>
                </a:r>
                <a:r>
                  <a:rPr lang="pt-BR" dirty="0"/>
                  <a:t> até </a:t>
                </a:r>
                <a:r>
                  <a:rPr lang="pt-BR" i="1" dirty="0" err="1"/>
                  <a:t>max_epocas</a:t>
                </a:r>
                <a:r>
                  <a:rPr lang="pt-BR" dirty="0"/>
                  <a:t>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 Para todo </a:t>
                </a:r>
                <a:r>
                  <a:rPr lang="pt-BR" b="1" i="1" dirty="0"/>
                  <a:t>x</a:t>
                </a:r>
                <a:r>
                  <a:rPr lang="pt-BR" dirty="0"/>
                  <a:t>, </a:t>
                </a:r>
                <a:r>
                  <a:rPr lang="pt-BR" i="1" dirty="0"/>
                  <a:t>y</a:t>
                </a:r>
                <a:r>
                  <a:rPr lang="pt-BR" dirty="0"/>
                  <a:t> em (</a:t>
                </a:r>
                <a:r>
                  <a:rPr lang="pt-BR" b="1" i="1" dirty="0"/>
                  <a:t>X</a:t>
                </a:r>
                <a:r>
                  <a:rPr lang="pt-BR" i="1" dirty="0"/>
                  <a:t>, </a:t>
                </a:r>
                <a:r>
                  <a:rPr lang="pt-BR" b="1" i="1" dirty="0"/>
                  <a:t>y</a:t>
                </a:r>
                <a:r>
                  <a:rPr lang="pt-BR" dirty="0"/>
                  <a:t>):</a:t>
                </a:r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>
                            <a:latin typeface="Cambria Math"/>
                          </a:rPr>
                          <m:t>𝑛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  <m:r>
                              <a:rPr lang="pt-BR">
                                <a:latin typeface="Cambria Math"/>
                              </a:rPr>
                              <m:t>,0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>
                                <a:latin typeface="Cambria Math"/>
                              </a:rPr>
                              <m:t>1,  </m:t>
                            </m:r>
                            <m:r>
                              <a:rPr lang="pt-BR">
                                <a:latin typeface="Cambria Math"/>
                              </a:rPr>
                              <m:t>𝑣</m:t>
                            </m:r>
                            <m:r>
                              <a:rPr lang="pt-BR">
                                <a:latin typeface="Cambria Math"/>
                              </a:rPr>
                              <m:t>≥0</m:t>
                            </m:r>
                          </m:e>
                          <m:e>
                            <m:r>
                              <a:rPr lang="pt-BR">
                                <a:latin typeface="Cambria Math"/>
                              </a:rPr>
                              <m:t>0,  </m:t>
                            </m:r>
                            <m:r>
                              <a:rPr lang="pt-BR">
                                <a:latin typeface="Cambria Math"/>
                              </a:rPr>
                              <m:t>𝑣</m:t>
                            </m:r>
                            <m:r>
                              <a:rPr lang="pt-BR">
                                <a:latin typeface="Cambria Math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∆</m:t>
                        </m:r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,  </m:t>
                    </m:r>
                  </m:oMath>
                </a14:m>
                <a:endParaRPr lang="pt-BR" dirty="0"/>
              </a:p>
              <a:p>
                <a:pPr lvl="3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𝑝𝑎𝑟𝑎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𝑖</m:t>
                    </m:r>
                    <m:r>
                      <a:rPr lang="pt-BR">
                        <a:latin typeface="Cambria Math"/>
                      </a:rPr>
                      <m:t>=0, 1, …, </m:t>
                    </m:r>
                    <m:r>
                      <a:rPr lang="pt-BR">
                        <a:latin typeface="Cambria Math"/>
                      </a:rPr>
                      <m:t>𝑛</m:t>
                    </m:r>
                    <m:r>
                      <a:rPr lang="pt-BR">
                        <a:latin typeface="Cambria Math"/>
                      </a:rPr>
                      <m:t>−1</m:t>
                    </m:r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  <m:r>
                              <a:rPr lang="pt-BR">
                                <a:latin typeface="Cambria Math"/>
                              </a:rPr>
                              <m:t>,0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𝑡</m:t>
                            </m:r>
                            <m:r>
                              <a:rPr lang="pt-BR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𝜂</m:t>
                        </m:r>
                        <m:r>
                          <a:rPr lang="pt-BR">
                            <a:latin typeface="Cambria Math"/>
                          </a:rPr>
                          <m:t>∆</m:t>
                        </m:r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,  </m:t>
                    </m:r>
                  </m:oMath>
                </a14:m>
                <a:endParaRPr lang="pt-BR" dirty="0"/>
              </a:p>
              <a:p>
                <a:pPr lvl="3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𝑝𝑎𝑟𝑎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𝑖</m:t>
                    </m:r>
                    <m:r>
                      <a:rPr lang="pt-BR">
                        <a:latin typeface="Cambria Math"/>
                      </a:rPr>
                      <m:t>=0, 1, …, </m:t>
                    </m:r>
                    <m:r>
                      <a:rPr lang="pt-BR">
                        <a:latin typeface="Cambria Math"/>
                      </a:rPr>
                      <m:t>𝑛</m:t>
                    </m:r>
                    <m:r>
                      <a:rPr lang="pt-BR">
                        <a:latin typeface="Cambria Math"/>
                      </a:rPr>
                      <m:t>−1</m:t>
                    </m:r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𝑡</m:t>
                            </m:r>
                            <m:r>
                              <a:rPr lang="pt-BR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𝜂</m:t>
                        </m:r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é</m:t>
                            </m:r>
                            <m:r>
                              <a:rPr lang="pt-BR" i="1">
                                <a:latin typeface="Cambria Math"/>
                              </a:rPr>
                              <m:t>𝑝𝑜𝑐𝑎</m:t>
                            </m:r>
                          </m:sub>
                        </m:sSub>
                        <m:r>
                          <a:rPr lang="pt-BR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/2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𝑚</m:t>
                        </m:r>
                        <m:r>
                          <a:rPr lang="pt-BR">
                            <a:latin typeface="Cambria Math"/>
                          </a:rPr>
                          <m:t>í</m:t>
                        </m:r>
                        <m:r>
                          <a:rPr lang="pt-BR">
                            <a:latin typeface="Cambria Math"/>
                          </a:rPr>
                          <m:t>𝑛𝑖𝑚𝑜</m:t>
                        </m:r>
                      </m:sub>
                    </m:sSub>
                  </m:oMath>
                </a14:m>
                <a:r>
                  <a:rPr lang="pt-BR" dirty="0"/>
                  <a:t>, interromper o laço.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67" t="-13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lipse 9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Elips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4659506" y="1650201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650201"/>
                <a:ext cx="426686" cy="266510"/>
              </a:xfrm>
              <a:prstGeom prst="rect">
                <a:avLst/>
              </a:prstGeom>
              <a:blipFill rotWithShape="1">
                <a:blip r:embed="rId8"/>
                <a:stretch>
                  <a:fillRect b="-116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/>
          <p:cNvSpPr/>
          <p:nvPr/>
        </p:nvSpPr>
        <p:spPr>
          <a:xfrm>
            <a:off x="4659506" y="2201050"/>
            <a:ext cx="426686" cy="26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...</a:t>
            </a:r>
            <a:endParaRPr lang="pt-B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9"/>
                <a:stretch>
                  <a:fillRect l="-14286" r="-2857"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de seta reta 15"/>
          <p:cNvCxnSpPr>
            <a:stCxn id="10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10" idx="1"/>
          </p:cNvCxnSpPr>
          <p:nvPr/>
        </p:nvCxnSpPr>
        <p:spPr>
          <a:xfrm>
            <a:off x="5086192" y="1232607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3" idx="3"/>
            <a:endCxn id="10" idx="2"/>
          </p:cNvCxnSpPr>
          <p:nvPr/>
        </p:nvCxnSpPr>
        <p:spPr>
          <a:xfrm>
            <a:off x="5086192" y="1783456"/>
            <a:ext cx="1362029" cy="275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5" idx="3"/>
            <a:endCxn id="10" idx="3"/>
          </p:cNvCxnSpPr>
          <p:nvPr/>
        </p:nvCxnSpPr>
        <p:spPr>
          <a:xfrm flipV="1">
            <a:off x="5086192" y="2247331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11"/>
                <a:stretch>
                  <a:fillRect r="-8451" b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5504383" y="1544530"/>
                <a:ext cx="584006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544530"/>
                <a:ext cx="584006" cy="35323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15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de cantos arredondados 25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6" name="Retângulo de cantos arredondados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tângulo 26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8" name="Retâ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17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de seta reta 28"/>
          <p:cNvCxnSpPr>
            <a:stCxn id="28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19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1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ector angulado 32"/>
          <p:cNvCxnSpPr>
            <a:stCxn id="34" idx="2"/>
            <a:endCxn id="27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5504382" y="3651870"/>
                <a:ext cx="3625541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 smtClean="0">
                    <a:solidFill>
                      <a:schemeClr val="tx1"/>
                    </a:solidFill>
                  </a:rPr>
                  <a:t>X : dados de treinamento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>
                    <a:solidFill>
                      <a:schemeClr val="tx1"/>
                    </a:solidFill>
                  </a:rPr>
                  <a:t>y : </a:t>
                </a:r>
                <a:r>
                  <a:rPr lang="pt-BR" sz="1200" dirty="0" smtClean="0">
                    <a:solidFill>
                      <a:schemeClr val="tx1"/>
                    </a:solidFill>
                  </a:rPr>
                  <a:t>rótulos </a:t>
                </a:r>
                <a:r>
                  <a:rPr lang="pt-BR" sz="1200" dirty="0">
                    <a:solidFill>
                      <a:schemeClr val="tx1"/>
                    </a:solidFill>
                  </a:rPr>
                  <a:t>do conjunto de treinamento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>
                        <a:solidFill>
                          <a:schemeClr val="tx1"/>
                        </a:solidFill>
                        <a:latin typeface="Cambria Math"/>
                      </a:rPr>
                      <m:t>𝜂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</a:rPr>
                  <a:t> : taxa de </a:t>
                </a:r>
                <a:r>
                  <a:rPr lang="pt-BR" sz="1200" dirty="0" smtClean="0">
                    <a:solidFill>
                      <a:schemeClr val="tx1"/>
                    </a:solidFill>
                  </a:rPr>
                  <a:t>aprendizado</a:t>
                </a:r>
                <a:endParaRPr lang="pt-BR" sz="12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i="1" dirty="0" err="1">
                    <a:solidFill>
                      <a:schemeClr val="tx1"/>
                    </a:solidFill>
                  </a:rPr>
                  <a:t>max_epocas</a:t>
                </a:r>
                <a:r>
                  <a:rPr lang="pt-BR" sz="1200" dirty="0">
                    <a:solidFill>
                      <a:schemeClr val="tx1"/>
                    </a:solidFill>
                  </a:rPr>
                  <a:t> : Número máximo de épocas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i="1" dirty="0">
                    <a:solidFill>
                      <a:schemeClr val="tx1"/>
                    </a:solidFill>
                  </a:rPr>
                  <a:t>w </a:t>
                </a:r>
                <a:r>
                  <a:rPr lang="pt-BR" sz="1200" dirty="0">
                    <a:solidFill>
                      <a:schemeClr val="tx1"/>
                    </a:solidFill>
                  </a:rPr>
                  <a:t>e </a:t>
                </a:r>
                <a:r>
                  <a:rPr lang="pt-BR" sz="1200" i="1" dirty="0">
                    <a:solidFill>
                      <a:schemeClr val="tx1"/>
                    </a:solidFill>
                  </a:rPr>
                  <a:t>b</a:t>
                </a:r>
                <a:r>
                  <a:rPr lang="pt-BR" sz="1200" dirty="0">
                    <a:solidFill>
                      <a:schemeClr val="tx1"/>
                    </a:solidFill>
                  </a:rPr>
                  <a:t> : pesos e bias – iniciados aleatoriamente</a:t>
                </a:r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2" y="3651870"/>
                <a:ext cx="3625541" cy="1015663"/>
              </a:xfrm>
              <a:prstGeom prst="rect">
                <a:avLst/>
              </a:prstGeom>
              <a:blipFill rotWithShape="1">
                <a:blip r:embed="rId21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6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aprendizado do </a:t>
            </a:r>
            <a:r>
              <a:rPr lang="pt-BR" dirty="0" err="1"/>
              <a:t>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Produto interno: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>
                            <a:latin typeface="Cambria Math"/>
                          </a:rPr>
                          <m:t>𝑛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  <m:r>
                              <a:rPr lang="pt-BR">
                                <a:latin typeface="Cambria Math"/>
                              </a:rPr>
                              <m:t>,0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r>
                  <a:rPr lang="pt-BR" dirty="0"/>
                  <a:t>Função de ativação: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>
                                <a:latin typeface="Cambria Math"/>
                              </a:rPr>
                              <m:t>1,  </m:t>
                            </m:r>
                            <m:r>
                              <a:rPr lang="pt-BR">
                                <a:latin typeface="Cambria Math"/>
                              </a:rPr>
                              <m:t>𝑣</m:t>
                            </m:r>
                            <m:r>
                              <a:rPr lang="pt-BR">
                                <a:latin typeface="Cambria Math"/>
                              </a:rPr>
                              <m:t>≥0</m:t>
                            </m:r>
                          </m:e>
                          <m:e>
                            <m:r>
                              <a:rPr lang="pt-BR">
                                <a:latin typeface="Cambria Math"/>
                              </a:rPr>
                              <m:t>0,  </m:t>
                            </m:r>
                            <m:r>
                              <a:rPr lang="pt-BR">
                                <a:latin typeface="Cambria Math"/>
                              </a:rPr>
                              <m:t>𝑣</m:t>
                            </m:r>
                            <m:r>
                              <a:rPr lang="pt-BR">
                                <a:latin typeface="Cambria Math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  <a:p>
                <a:r>
                  <a:rPr lang="pt-BR" dirty="0"/>
                  <a:t>Erro: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:r>
                  <a:rPr lang="pt-BR" dirty="0"/>
                  <a:t>Valor  utilizado para atualizar os pesos: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∆</m:t>
                        </m:r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,  </m:t>
                    </m:r>
                    <m:r>
                      <a:rPr lang="pt-BR">
                        <a:latin typeface="Cambria Math"/>
                      </a:rPr>
                      <m:t>𝑝𝑎𝑟𝑎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𝑖</m:t>
                    </m:r>
                    <m:r>
                      <a:rPr lang="pt-BR">
                        <a:latin typeface="Cambria Math"/>
                      </a:rPr>
                      <m:t>=0, 1, …, </m:t>
                    </m:r>
                    <m:r>
                      <a:rPr lang="pt-BR">
                        <a:latin typeface="Cambria Math"/>
                      </a:rPr>
                      <m:t>𝑛</m:t>
                    </m:r>
                    <m:r>
                      <a:rPr lang="pt-BR">
                        <a:latin typeface="Cambria Math"/>
                      </a:rPr>
                      <m:t>−1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Atualização dos pesos: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  <m:r>
                              <a:rPr lang="pt-BR">
                                <a:latin typeface="Cambria Math"/>
                              </a:rPr>
                              <m:t>,0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𝑡</m:t>
                            </m:r>
                            <m:r>
                              <a:rPr lang="pt-BR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𝜂</m:t>
                        </m:r>
                        <m:r>
                          <a:rPr lang="pt-BR">
                            <a:latin typeface="Cambria Math"/>
                          </a:rPr>
                          <m:t>∆</m:t>
                        </m:r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,  </m:t>
                    </m:r>
                    <m:r>
                      <a:rPr lang="pt-BR">
                        <a:latin typeface="Cambria Math"/>
                      </a:rPr>
                      <m:t>𝑝𝑎𝑟𝑎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𝑖</m:t>
                    </m:r>
                    <m:r>
                      <a:rPr lang="pt-BR">
                        <a:latin typeface="Cambria Math"/>
                      </a:rPr>
                      <m:t>=0, 1, …, </m:t>
                    </m:r>
                    <m:r>
                      <a:rPr lang="pt-BR">
                        <a:latin typeface="Cambria Math"/>
                      </a:rPr>
                      <m:t>𝑛</m:t>
                    </m:r>
                    <m:r>
                      <a:rPr lang="pt-BR">
                        <a:latin typeface="Cambria Math"/>
                      </a:rPr>
                      <m:t>−1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Atualização do bias: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𝑡</m:t>
                            </m:r>
                            <m:r>
                              <a:rPr lang="pt-BR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𝜂</m:t>
                        </m:r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20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lipse 9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Elips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4659506" y="1650201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650201"/>
                <a:ext cx="426686" cy="266510"/>
              </a:xfrm>
              <a:prstGeom prst="rect">
                <a:avLst/>
              </a:prstGeom>
              <a:blipFill rotWithShape="1">
                <a:blip r:embed="rId8"/>
                <a:stretch>
                  <a:fillRect b="-116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/>
          <p:cNvSpPr/>
          <p:nvPr/>
        </p:nvSpPr>
        <p:spPr>
          <a:xfrm>
            <a:off x="4659506" y="2201050"/>
            <a:ext cx="426686" cy="26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...</a:t>
            </a:r>
            <a:endParaRPr lang="pt-B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9"/>
                <a:stretch>
                  <a:fillRect l="-14286" r="-2857"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de seta reta 15"/>
          <p:cNvCxnSpPr>
            <a:stCxn id="10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10" idx="1"/>
          </p:cNvCxnSpPr>
          <p:nvPr/>
        </p:nvCxnSpPr>
        <p:spPr>
          <a:xfrm>
            <a:off x="5086192" y="1232607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3" idx="3"/>
            <a:endCxn id="10" idx="2"/>
          </p:cNvCxnSpPr>
          <p:nvPr/>
        </p:nvCxnSpPr>
        <p:spPr>
          <a:xfrm>
            <a:off x="5086192" y="1783456"/>
            <a:ext cx="1362029" cy="275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5" idx="3"/>
            <a:endCxn id="10" idx="3"/>
          </p:cNvCxnSpPr>
          <p:nvPr/>
        </p:nvCxnSpPr>
        <p:spPr>
          <a:xfrm flipV="1">
            <a:off x="5086192" y="2247331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11"/>
                <a:stretch>
                  <a:fillRect r="-8451" b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5504383" y="1544530"/>
                <a:ext cx="584006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544530"/>
                <a:ext cx="584006" cy="35323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15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de cantos arredondados 25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6" name="Retângulo de cantos arredondados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tângulo 26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8" name="Retâ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17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de seta reta 28"/>
          <p:cNvCxnSpPr>
            <a:stCxn id="28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19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1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ector angulado 32"/>
          <p:cNvCxnSpPr>
            <a:stCxn id="34" idx="2"/>
            <a:endCxn id="27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2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Example</a:t>
            </a:r>
            <a:r>
              <a:rPr lang="pt-BR" dirty="0" smtClean="0"/>
              <a:t>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32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pt-BR" i="1" dirty="0"/>
                  <a:t>Época 0:</a:t>
                </a:r>
              </a:p>
              <a:p>
                <a:pPr lvl="1"/>
                <a:r>
                  <a:rPr lang="pt-BR" i="1" dirty="0"/>
                  <a:t>Iteração 0:</a:t>
                </a:r>
              </a:p>
              <a:p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𝐱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1,0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 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/>
                      </a:rPr>
                      <m:t>𝐛</m:t>
                    </m:r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pt-BR" dirty="0">
                            <a:latin typeface="Cambria Math"/>
                          </a:rPr>
                          <m:t>0.6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𝐱𝐰</m:t>
                    </m:r>
                    <m:r>
                      <a:rPr lang="pt-B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+0.6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=0.0+0.6=0.6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=1.0,     </m:t>
                    </m:r>
                    <m:r>
                      <a:rPr lang="pt-BR">
                        <a:latin typeface="Cambria Math"/>
                      </a:rPr>
                      <m:t>𝑝𝑜𝑖𝑠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𝑣</m:t>
                    </m:r>
                    <m:r>
                      <a:rPr lang="pt-BR">
                        <a:latin typeface="Cambria Math"/>
                      </a:rPr>
                      <m:t>&gt;0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𝑦</m:t>
                    </m:r>
                    <m:r>
                      <a:rPr lang="pt-BR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>
                        <a:latin typeface="Cambria Math"/>
                      </a:rPr>
                      <m:t>=0.0−1.0=−1.0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𝐞𝐱</m:t>
                    </m:r>
                    <m:r>
                      <a:rPr lang="pt-BR">
                        <a:latin typeface="Cambria Math"/>
                      </a:rPr>
                      <m:t>=−1.0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=0.6+0.1×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−1.0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=0.</m:t>
                    </m:r>
                  </m:oMath>
                </a14:m>
                <a:r>
                  <a:rPr lang="pt-BR" dirty="0"/>
                  <a:t>5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=0.0+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−1.0</m:t>
                            </m:r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=1.0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" t="-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Elipse 8"/>
          <p:cNvSpPr/>
          <p:nvPr/>
        </p:nvSpPr>
        <p:spPr>
          <a:xfrm>
            <a:off x="6319242" y="3626665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7462901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de cantos arredondados 11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tângulo de cantos arredondados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de cantos arredondados 12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tângulo de cantos arredondados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13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Elips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2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tângulo 17"/>
          <p:cNvSpPr/>
          <p:nvPr/>
        </p:nvSpPr>
        <p:spPr>
          <a:xfrm>
            <a:off x="4659506" y="2201050"/>
            <a:ext cx="426686" cy="26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...</a:t>
            </a:r>
            <a:endParaRPr lang="pt-B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28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/>
          <p:cNvCxnSpPr>
            <a:stCxn id="14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Conector de seta reta 20"/>
          <p:cNvCxnSpPr>
            <a:stCxn id="16" idx="3"/>
            <a:endCxn id="14" idx="1"/>
          </p:cNvCxnSpPr>
          <p:nvPr/>
        </p:nvCxnSpPr>
        <p:spPr>
          <a:xfrm>
            <a:off x="5086192" y="1232607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Conector de seta reta 22"/>
          <p:cNvCxnSpPr>
            <a:stCxn id="19" idx="3"/>
            <a:endCxn id="14" idx="3"/>
          </p:cNvCxnSpPr>
          <p:nvPr/>
        </p:nvCxnSpPr>
        <p:spPr>
          <a:xfrm flipV="1">
            <a:off x="5086192" y="2247331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30"/>
                <a:stretch>
                  <a:fillRect r="-8451" b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ângulo 28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9" name="Retângul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33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de cantos arredondados 29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0" name="Retângulo de cantos arredondados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tângulo 30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2" name="Retâ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35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>
            <a:stCxn id="32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37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de seta reta 35"/>
          <p:cNvCxnSpPr>
            <a:stCxn id="35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Conector angulado 36"/>
          <p:cNvCxnSpPr>
            <a:stCxn id="38" idx="2"/>
            <a:endCxn id="31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8" name="Retângu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aixaDeTexto 38"/>
          <p:cNvSpPr txBox="1"/>
          <p:nvPr/>
        </p:nvSpPr>
        <p:spPr>
          <a:xfrm>
            <a:off x="5588534" y="155569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559680" y="256245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6981240" y="132238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0.6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4223280" y="264907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Ink Free" panose="03080402000500000000" pitchFamily="66" charset="0"/>
              </a:rPr>
              <a:t>0</a:t>
            </a:r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4208853" y="99653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pt-BR" i="1" dirty="0"/>
                  <a:t>Época 0:</a:t>
                </a:r>
              </a:p>
              <a:p>
                <a:pPr lvl="1"/>
                <a:r>
                  <a:rPr lang="pt-BR" i="1" dirty="0"/>
                  <a:t>Iteração 1:</a:t>
                </a:r>
              </a:p>
              <a:p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𝐱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1,0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 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/>
                      </a:rPr>
                      <m:t>𝐛</m:t>
                    </m:r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pt-BR" dirty="0">
                            <a:latin typeface="Cambria Math"/>
                          </a:rPr>
                          <m:t>0.</m:t>
                        </m:r>
                        <m:r>
                          <a:rPr lang="pt-BR" i="1" dirty="0">
                            <a:latin typeface="Cambria Math"/>
                          </a:rPr>
                          <m:t>5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𝐱𝐰</m:t>
                    </m:r>
                    <m:r>
                      <a:rPr lang="pt-B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</m:t>
                    </m:r>
                  </m:oMath>
                </a14:m>
                <a:r>
                  <a:rPr lang="pt-BR" dirty="0"/>
                  <a:t>5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=0.2+0.5=0.7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=1.0,     </m:t>
                    </m:r>
                    <m:r>
                      <a:rPr lang="pt-BR">
                        <a:latin typeface="Cambria Math"/>
                      </a:rPr>
                      <m:t>𝑝𝑜𝑖𝑠</m:t>
                    </m:r>
                    <m:r>
                      <a:rPr lang="pt-BR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&gt;0.0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𝑦</m:t>
                    </m:r>
                    <m:r>
                      <a:rPr lang="pt-BR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>
                        <a:latin typeface="Cambria Math"/>
                      </a:rPr>
                      <m:t>=0.0−1.0=−1.0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𝐞𝐱</m:t>
                    </m:r>
                    <m:r>
                      <a:rPr lang="pt-BR">
                        <a:latin typeface="Cambria Math"/>
                      </a:rPr>
                      <m:t>=−1.0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−1.0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−1.0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=0.9+0.1×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−1.0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=0.</m:t>
                    </m:r>
                  </m:oMath>
                </a14:m>
                <a:r>
                  <a:rPr lang="pt-BR" dirty="0"/>
                  <a:t>4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=1.0+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−1.0</m:t>
                            </m:r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=2.0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" t="-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de cantos arredondados 11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tângulo de cantos arredondados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de cantos arredondados 12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tângulo de cantos arredondados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13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Elips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2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/>
          <p:cNvSpPr/>
          <p:nvPr/>
        </p:nvSpPr>
        <p:spPr>
          <a:xfrm>
            <a:off x="4659506" y="2201050"/>
            <a:ext cx="426686" cy="26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...</a:t>
            </a:r>
            <a:endParaRPr lang="pt-B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28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>
            <a:stCxn id="14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Conector de seta reta 19"/>
          <p:cNvCxnSpPr>
            <a:stCxn id="16" idx="3"/>
            <a:endCxn id="14" idx="1"/>
          </p:cNvCxnSpPr>
          <p:nvPr/>
        </p:nvCxnSpPr>
        <p:spPr>
          <a:xfrm>
            <a:off x="5086192" y="1232607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Conector de seta reta 20"/>
          <p:cNvCxnSpPr>
            <a:stCxn id="18" idx="3"/>
            <a:endCxn id="14" idx="3"/>
          </p:cNvCxnSpPr>
          <p:nvPr/>
        </p:nvCxnSpPr>
        <p:spPr>
          <a:xfrm flipV="1">
            <a:off x="5086192" y="2247331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30"/>
                <a:stretch>
                  <a:fillRect r="-8451" b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6" name="Retâ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33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de cantos arredondados 26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7" name="Retângulo de cantos arredondados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ângulo 28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9" name="Retângul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35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de seta reta 29"/>
          <p:cNvCxnSpPr>
            <a:stCxn id="29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2" name="Retâ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37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>
            <a:stCxn id="32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ector angulado 33"/>
          <p:cNvCxnSpPr>
            <a:stCxn id="35" idx="2"/>
            <a:endCxn id="28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ixaDeTexto 41"/>
          <p:cNvSpPr txBox="1"/>
          <p:nvPr/>
        </p:nvSpPr>
        <p:spPr>
          <a:xfrm>
            <a:off x="5588534" y="155569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559680" y="256245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981240" y="13223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0.5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223280" y="264907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208853" y="99653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8" name="Elipse 47"/>
          <p:cNvSpPr/>
          <p:nvPr/>
        </p:nvSpPr>
        <p:spPr>
          <a:xfrm>
            <a:off x="7733749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6319242" y="3827088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08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pt-BR" i="1" dirty="0"/>
                  <a:t>Época 0:</a:t>
                </a:r>
              </a:p>
              <a:p>
                <a:pPr lvl="1"/>
                <a:r>
                  <a:rPr lang="pt-BR" i="1" dirty="0"/>
                  <a:t>Iteração 2:</a:t>
                </a:r>
              </a:p>
              <a:p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𝐱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1.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1,0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 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/>
                      </a:rPr>
                      <m:t>𝐛</m:t>
                    </m:r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pt-BR" dirty="0">
                            <a:latin typeface="Cambria Math"/>
                          </a:rPr>
                          <m:t>0.</m:t>
                        </m:r>
                        <m:r>
                          <a:rPr lang="pt-BR" i="1" dirty="0">
                            <a:latin typeface="Cambria Math"/>
                          </a:rPr>
                          <m:t>4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𝐱𝐰</m:t>
                    </m:r>
                    <m:r>
                      <a:rPr lang="pt-B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1.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+0.4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=0.1+0.4=0.5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=1.0,     </m:t>
                    </m:r>
                    <m:r>
                      <a:rPr lang="pt-BR">
                        <a:latin typeface="Cambria Math"/>
                      </a:rPr>
                      <m:t>𝑝𝑜𝑖𝑠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 </m:t>
                        </m:r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&gt;0.0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𝑦</m:t>
                    </m:r>
                    <m:r>
                      <a:rPr lang="pt-BR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>
                        <a:latin typeface="Cambria Math"/>
                      </a:rPr>
                      <m:t>=0.0−1.0=−1.0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𝐞𝐱</m:t>
                    </m:r>
                    <m:r>
                      <a:rPr lang="pt-BR">
                        <a:latin typeface="Cambria Math"/>
                      </a:rPr>
                      <m:t>=−1.0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=0.4+0.1×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−1.0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=0.3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=2.0+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−1.0</m:t>
                            </m:r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=3.0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" t="-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de cantos arredondados 9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de cantos arredondado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2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ângulo 14"/>
          <p:cNvSpPr/>
          <p:nvPr/>
        </p:nvSpPr>
        <p:spPr>
          <a:xfrm>
            <a:off x="4659506" y="2201050"/>
            <a:ext cx="426686" cy="26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...</a:t>
            </a:r>
            <a:endParaRPr lang="pt-B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28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/>
          <p:cNvCxnSpPr>
            <a:stCxn id="12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12" idx="1"/>
          </p:cNvCxnSpPr>
          <p:nvPr/>
        </p:nvCxnSpPr>
        <p:spPr>
          <a:xfrm>
            <a:off x="5086192" y="1232607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6" idx="3"/>
            <a:endCxn id="12" idx="3"/>
          </p:cNvCxnSpPr>
          <p:nvPr/>
        </p:nvCxnSpPr>
        <p:spPr>
          <a:xfrm flipV="1">
            <a:off x="5086192" y="2247331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30"/>
                <a:stretch>
                  <a:fillRect r="-8451" b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33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de cantos arredondados 24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5" name="Retângulo de cantos arredondado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35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/>
          <p:cNvCxnSpPr>
            <a:stCxn id="27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37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ector angulado 31"/>
          <p:cNvCxnSpPr>
            <a:stCxn id="33" idx="2"/>
            <a:endCxn id="26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aixaDeTexto 38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588534" y="155569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559680" y="256245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981240" y="132238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0.4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223280" y="264907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Ink Free" panose="03080402000500000000" pitchFamily="66" charset="0"/>
              </a:rPr>
              <a:t>0</a:t>
            </a:r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208853" y="99653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7" name="Elipse 46"/>
          <p:cNvSpPr/>
          <p:nvPr/>
        </p:nvSpPr>
        <p:spPr>
          <a:xfrm>
            <a:off x="6319242" y="4027511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8004597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68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pt-BR" i="1" dirty="0"/>
                  <a:t>Época 0:</a:t>
                </a:r>
              </a:p>
              <a:p>
                <a:pPr lvl="1"/>
                <a:r>
                  <a:rPr lang="pt-BR" i="1" dirty="0"/>
                  <a:t>Iteração 3:</a:t>
                </a:r>
              </a:p>
              <a:p>
                <a:pPr lvl="1"/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𝐱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1.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1,0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 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/>
                      </a:rPr>
                      <m:t>𝐛</m:t>
                    </m:r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pt-BR" dirty="0">
                            <a:latin typeface="Cambria Math"/>
                          </a:rPr>
                          <m:t>0.</m:t>
                        </m:r>
                        <m:r>
                          <a:rPr lang="pt-BR" i="1" dirty="0"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𝐱𝐰</m:t>
                    </m:r>
                    <m:r>
                      <a:rPr lang="pt-B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1.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+0.3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=0.1+0.3=0.4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=1.0,     </m:t>
                    </m:r>
                    <m:r>
                      <a:rPr lang="pt-BR">
                        <a:latin typeface="Cambria Math"/>
                      </a:rPr>
                      <m:t>𝑝𝑜𝑖𝑠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 </m:t>
                        </m:r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&gt;0.0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𝑦</m:t>
                    </m:r>
                    <m:r>
                      <a:rPr lang="pt-BR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>
                        <a:latin typeface="Cambria Math"/>
                      </a:rPr>
                      <m:t>=1.0−1.0=0.0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𝐞𝐱</m:t>
                    </m:r>
                    <m:r>
                      <a:rPr lang="pt-BR">
                        <a:latin typeface="Cambria Math"/>
                      </a:rPr>
                      <m:t>=0.0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=0.3+0.1×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0.0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=0.3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=3.0+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0.0</m:t>
                            </m:r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=3.0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" t="-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de cantos arredondados 9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de cantos arredondado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2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ângulo 14"/>
          <p:cNvSpPr/>
          <p:nvPr/>
        </p:nvSpPr>
        <p:spPr>
          <a:xfrm>
            <a:off x="4659506" y="2201050"/>
            <a:ext cx="426686" cy="26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...</a:t>
            </a:r>
            <a:endParaRPr lang="pt-B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28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/>
          <p:cNvCxnSpPr>
            <a:stCxn id="12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12" idx="1"/>
          </p:cNvCxnSpPr>
          <p:nvPr/>
        </p:nvCxnSpPr>
        <p:spPr>
          <a:xfrm>
            <a:off x="5086192" y="1232607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6" idx="3"/>
            <a:endCxn id="12" idx="3"/>
          </p:cNvCxnSpPr>
          <p:nvPr/>
        </p:nvCxnSpPr>
        <p:spPr>
          <a:xfrm flipV="1">
            <a:off x="5086192" y="2247331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30"/>
                <a:stretch>
                  <a:fillRect r="-8451" b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33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de cantos arredondados 24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5" name="Retângulo de cantos arredondado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35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/>
          <p:cNvCxnSpPr>
            <a:stCxn id="27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37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ector angulado 31"/>
          <p:cNvCxnSpPr>
            <a:stCxn id="33" idx="2"/>
            <a:endCxn id="26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588534" y="155569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559680" y="256245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981240" y="132238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223280" y="264907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208853" y="99653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7" name="Elipse 46"/>
          <p:cNvSpPr/>
          <p:nvPr/>
        </p:nvSpPr>
        <p:spPr>
          <a:xfrm>
            <a:off x="6319242" y="4227934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8275444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1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Example</a:t>
            </a:r>
            <a:r>
              <a:rPr lang="pt-BR" dirty="0" smtClean="0"/>
              <a:t>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1500" i="1" dirty="0"/>
                  <a:t>Fim da Época 0.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5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sz="1500" i="1">
                            <a:latin typeface="Cambria Math"/>
                          </a:rPr>
                          <m:t>é</m:t>
                        </m:r>
                        <m:r>
                          <a:rPr lang="pt-BR" sz="1500" i="1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 sz="15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500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sz="1500" i="1">
                                <a:latin typeface="Cambria Math"/>
                              </a:rPr>
                              <m:t>é</m:t>
                            </m:r>
                            <m:r>
                              <a:rPr lang="pt-BR" sz="1500" i="1">
                                <a:latin typeface="Cambria Math"/>
                              </a:rPr>
                              <m:t>𝑝𝑜𝑐𝑎</m:t>
                            </m:r>
                          </m:sub>
                        </m:sSub>
                      </m:num>
                      <m:den>
                        <m:r>
                          <a:rPr lang="pt-BR" sz="15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sz="15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1500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sz="1500" i="1">
                            <a:latin typeface="Cambria Math"/>
                          </a:rPr>
                          <m:t>3.0</m:t>
                        </m:r>
                      </m:num>
                      <m:den>
                        <m:r>
                          <a:rPr lang="pt-BR" sz="15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sz="1500" i="1">
                        <a:latin typeface="Cambria Math"/>
                      </a:rPr>
                      <m:t>=1.5</m:t>
                    </m:r>
                  </m:oMath>
                </a14:m>
                <a:endParaRPr lang="pt-BR" sz="1500" dirty="0"/>
              </a:p>
              <a:p>
                <a:pPr lvl="1"/>
                <a:endParaRPr lang="pt-BR" sz="1500" dirty="0"/>
              </a:p>
              <a:p>
                <a:r>
                  <a:rPr lang="pt-BR" sz="1500" i="1" dirty="0"/>
                  <a:t>Época 1:</a:t>
                </a:r>
              </a:p>
              <a:p>
                <a:pPr lvl="1"/>
                <a:r>
                  <a:rPr lang="pt-BR" sz="1500" i="1" dirty="0"/>
                  <a:t>Iteração 0:</a:t>
                </a:r>
              </a:p>
              <a:p>
                <a:pPr lvl="2"/>
                <a:r>
                  <a:rPr lang="pt-BR" sz="1500" i="1" dirty="0"/>
                  <a:t>Repetir até atingir o limite de épocas ou </a:t>
                </a:r>
                <a:br>
                  <a:rPr lang="pt-BR" sz="1500" i="1" dirty="0"/>
                </a:br>
                <a:r>
                  <a:rPr lang="pt-BR" sz="1500" i="1" dirty="0"/>
                  <a:t>o erro da época ficar abaixo de um </a:t>
                </a:r>
                <a:br>
                  <a:rPr lang="pt-BR" sz="1500" i="1" dirty="0"/>
                </a:br>
                <a:r>
                  <a:rPr lang="pt-BR" sz="1500" i="1" dirty="0"/>
                  <a:t>limiar pré-definido...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" t="-2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de cantos arredondados 9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de cantos arredondado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2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ângulo 14"/>
          <p:cNvSpPr/>
          <p:nvPr/>
        </p:nvSpPr>
        <p:spPr>
          <a:xfrm>
            <a:off x="4659506" y="2201050"/>
            <a:ext cx="426686" cy="26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...</a:t>
            </a:r>
            <a:endParaRPr lang="pt-B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28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/>
          <p:cNvCxnSpPr>
            <a:stCxn id="12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12" idx="1"/>
          </p:cNvCxnSpPr>
          <p:nvPr/>
        </p:nvCxnSpPr>
        <p:spPr>
          <a:xfrm>
            <a:off x="5086192" y="1232607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6" idx="3"/>
            <a:endCxn id="12" idx="3"/>
          </p:cNvCxnSpPr>
          <p:nvPr/>
        </p:nvCxnSpPr>
        <p:spPr>
          <a:xfrm flipV="1">
            <a:off x="5086192" y="2247331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30"/>
                <a:stretch>
                  <a:fillRect r="-8451" b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33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de cantos arredondados 24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5" name="Retângulo de cantos arredondado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35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/>
          <p:cNvCxnSpPr>
            <a:stCxn id="27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37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ector angulado 31"/>
          <p:cNvCxnSpPr>
            <a:stCxn id="33" idx="2"/>
            <a:endCxn id="26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700224" y="15556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?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671370" y="25624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?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092930" y="132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?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223280" y="264907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Ink Free" panose="03080402000500000000" pitchFamily="66" charset="0"/>
              </a:rPr>
              <a:t>0</a:t>
            </a:r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208853" y="99653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7" name="Elipse 46"/>
          <p:cNvSpPr/>
          <p:nvPr/>
        </p:nvSpPr>
        <p:spPr>
          <a:xfrm>
            <a:off x="6319242" y="3626665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7462901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5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Bibliography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GONZALEZ, R.C.; WOODS, R.E.; </a:t>
            </a:r>
            <a:r>
              <a:rPr lang="pt-BR" b="1" dirty="0"/>
              <a:t>Processamento Digital de Imagens.</a:t>
            </a:r>
            <a:r>
              <a:rPr lang="pt-BR" dirty="0"/>
              <a:t> 3ª edição. Editora Pearson, 2009.</a:t>
            </a:r>
          </a:p>
          <a:p>
            <a:r>
              <a:rPr lang="en-US" dirty="0"/>
              <a:t>Prof. </a:t>
            </a:r>
            <a:r>
              <a:rPr lang="en-US" dirty="0" err="1"/>
              <a:t>Moacir</a:t>
            </a:r>
            <a:r>
              <a:rPr lang="en-US" dirty="0"/>
              <a:t> </a:t>
            </a:r>
            <a:r>
              <a:rPr lang="en-US" dirty="0" err="1"/>
              <a:t>Ponti</a:t>
            </a:r>
            <a:r>
              <a:rPr lang="en-US" dirty="0"/>
              <a:t> (ICMC-USP). </a:t>
            </a:r>
            <a:r>
              <a:rPr lang="pt-BR" b="1" dirty="0"/>
              <a:t>Material para o minicurso </a:t>
            </a:r>
            <a:r>
              <a:rPr lang="pt-BR" b="1" i="1" dirty="0" err="1"/>
              <a:t>Deep</a:t>
            </a:r>
            <a:r>
              <a:rPr lang="pt-BR" b="1" i="1" dirty="0"/>
              <a:t> Learning</a:t>
            </a:r>
            <a:endParaRPr lang="pt-BR" b="1" dirty="0"/>
          </a:p>
          <a:p>
            <a:pPr lvl="1"/>
            <a:r>
              <a:rPr lang="en-US" dirty="0">
                <a:hlinkClick r:id="rId2"/>
              </a:rPr>
              <a:t>https://github.com/maponti/deeplearning_intro_datascience</a:t>
            </a:r>
            <a:r>
              <a:rPr lang="en-US" dirty="0"/>
              <a:t> </a:t>
            </a:r>
          </a:p>
          <a:p>
            <a:r>
              <a:rPr lang="en-US" dirty="0"/>
              <a:t>Learn </a:t>
            </a:r>
            <a:r>
              <a:rPr lang="en-US" dirty="0" err="1"/>
              <a:t>TensorFlow</a:t>
            </a:r>
            <a:r>
              <a:rPr lang="en-US" dirty="0"/>
              <a:t> and deep learning, without a Ph.D.</a:t>
            </a:r>
          </a:p>
          <a:p>
            <a:pPr lvl="1"/>
            <a:r>
              <a:rPr lang="en-US" dirty="0">
                <a:hlinkClick r:id="rId3"/>
              </a:rPr>
              <a:t>https://cloud.google.com/blog/products/gcp/learn-tensorflow-and-deep-learning-without-a-phd</a:t>
            </a:r>
            <a:r>
              <a:rPr lang="en-US" dirty="0"/>
              <a:t> </a:t>
            </a:r>
          </a:p>
          <a:p>
            <a:r>
              <a:rPr lang="en-US" dirty="0"/>
              <a:t> CS231n: Convolutional Neural Networks for Visual Recognition</a:t>
            </a:r>
          </a:p>
          <a:p>
            <a:pPr lvl="1"/>
            <a:r>
              <a:rPr lang="en-US" dirty="0">
                <a:hlinkClick r:id="rId4"/>
              </a:rPr>
              <a:t>http://cs231n.github.io/</a:t>
            </a:r>
            <a:r>
              <a:rPr lang="en-US" dirty="0"/>
              <a:t> </a:t>
            </a:r>
          </a:p>
          <a:p>
            <a:r>
              <a:rPr lang="en-US" dirty="0" err="1"/>
              <a:t>Goodfellow</a:t>
            </a:r>
            <a:r>
              <a:rPr lang="en-US" dirty="0"/>
              <a:t>, </a:t>
            </a:r>
            <a:r>
              <a:rPr lang="en-US" dirty="0" err="1"/>
              <a:t>Bengio</a:t>
            </a:r>
            <a:r>
              <a:rPr lang="en-US" dirty="0"/>
              <a:t> e </a:t>
            </a:r>
            <a:r>
              <a:rPr lang="en-US" dirty="0" err="1"/>
              <a:t>Courville</a:t>
            </a:r>
            <a:r>
              <a:rPr lang="en-US" dirty="0"/>
              <a:t>. Deep Learning. MIT Press, 2016</a:t>
            </a:r>
          </a:p>
          <a:p>
            <a:pPr lvl="1"/>
            <a:r>
              <a:rPr lang="en-US" dirty="0">
                <a:hlinkClick r:id="rId5"/>
              </a:rPr>
              <a:t>https://www.deeplearningbook.org/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21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END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2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biological</a:t>
            </a:r>
            <a:r>
              <a:rPr lang="pt-BR" dirty="0" smtClean="0"/>
              <a:t> </a:t>
            </a:r>
            <a:r>
              <a:rPr lang="pt-BR" dirty="0" err="1" smtClean="0"/>
              <a:t>neuron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9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</a:t>
            </a:r>
            <a:r>
              <a:rPr lang="pt-BR" dirty="0" err="1"/>
              <a:t>biological</a:t>
            </a:r>
            <a:r>
              <a:rPr lang="pt-BR" dirty="0"/>
              <a:t> </a:t>
            </a:r>
            <a:r>
              <a:rPr lang="pt-BR" dirty="0" err="1"/>
              <a:t>neuron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pic>
        <p:nvPicPr>
          <p:cNvPr id="6" name="Picture 4" descr="https://upload.wikimedia.org/wikipedia/commons/3/36/Components_of_neuro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" t="5914" r="3584" b="6551"/>
          <a:stretch/>
        </p:blipFill>
        <p:spPr bwMode="auto">
          <a:xfrm>
            <a:off x="1144367" y="547763"/>
            <a:ext cx="6855267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0" y="4698271"/>
            <a:ext cx="4819763" cy="241980"/>
          </a:xfrm>
          <a:prstGeom prst="rect">
            <a:avLst/>
          </a:prstGeom>
        </p:spPr>
        <p:txBody>
          <a:bodyPr wrap="none" lIns="72000" tIns="36000" rIns="72000" bIns="36000">
            <a:spAutoFit/>
          </a:bodyPr>
          <a:lstStyle/>
          <a:p>
            <a:r>
              <a:rPr lang="en-US" sz="1100" i="1" dirty="0" smtClean="0"/>
              <a:t>“</a:t>
            </a:r>
            <a:r>
              <a:rPr lang="en-US" sz="1100" i="1" dirty="0"/>
              <a:t> Diagram of basic neuron and </a:t>
            </a:r>
            <a:r>
              <a:rPr lang="en-US" sz="1100" i="1" dirty="0" smtClean="0"/>
              <a:t>components”. </a:t>
            </a:r>
            <a:r>
              <a:rPr lang="pt-BR" sz="1100" i="1" dirty="0" smtClean="0"/>
              <a:t>Jennifer </a:t>
            </a:r>
            <a:r>
              <a:rPr lang="pt-BR" sz="1100" i="1" dirty="0" err="1" smtClean="0"/>
              <a:t>Walinga</a:t>
            </a:r>
            <a:r>
              <a:rPr lang="pt-BR" sz="1100" i="1" dirty="0" smtClean="0"/>
              <a:t>. Licença </a:t>
            </a:r>
            <a:r>
              <a:rPr lang="pt-BR" sz="1100" b="1" i="1" dirty="0"/>
              <a:t>BY-SA </a:t>
            </a:r>
            <a:r>
              <a:rPr lang="pt-BR" sz="1100" b="1" i="1" dirty="0" smtClean="0"/>
              <a:t>4.0</a:t>
            </a:r>
            <a:r>
              <a:rPr lang="pt-BR" sz="1100" i="1" dirty="0" smtClean="0"/>
              <a:t>.</a:t>
            </a:r>
            <a:endParaRPr lang="pt-BR" sz="1100" i="1" dirty="0"/>
          </a:p>
        </p:txBody>
      </p:sp>
    </p:spTree>
    <p:extLst>
      <p:ext uri="{BB962C8B-B14F-4D97-AF65-F5344CB8AC3E}">
        <p14:creationId xmlns:p14="http://schemas.microsoft.com/office/powerpoint/2010/main" val="2817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7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pic>
        <p:nvPicPr>
          <p:cNvPr id="6" name="Picture 2" descr="https://cdn-images-1.medium.com/max/800/1*kwEAIIMOQXMFQNj18sLDW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603" y="2756917"/>
            <a:ext cx="227797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cdn-images-1.medium.com/max/800/1*niQ2zeoE2beFlfnp7Wshxg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6" t="7914" r="6959" b="48398"/>
          <a:stretch/>
        </p:blipFill>
        <p:spPr bwMode="auto">
          <a:xfrm>
            <a:off x="5428603" y="589434"/>
            <a:ext cx="227797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5940152" y="2434654"/>
            <a:ext cx="17664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i="1" dirty="0"/>
              <a:t>Walter </a:t>
            </a:r>
            <a:r>
              <a:rPr lang="pt-BR" sz="1400" i="1" dirty="0" err="1"/>
              <a:t>Pitts</a:t>
            </a:r>
            <a:endParaRPr lang="pt-BR" sz="1400" i="1" dirty="0"/>
          </a:p>
        </p:txBody>
      </p:sp>
      <p:sp>
        <p:nvSpPr>
          <p:cNvPr id="9" name="Retângulo 8"/>
          <p:cNvSpPr/>
          <p:nvPr/>
        </p:nvSpPr>
        <p:spPr>
          <a:xfrm>
            <a:off x="5940153" y="4602137"/>
            <a:ext cx="17664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i="1" dirty="0"/>
              <a:t>Warren </a:t>
            </a:r>
            <a:r>
              <a:rPr lang="pt-BR" sz="1400" i="1" dirty="0" err="1"/>
              <a:t>McCulloch</a:t>
            </a:r>
            <a:endParaRPr lang="pt-BR" sz="1400" i="1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4" t="16127" r="33524" b="7980"/>
          <a:stretch/>
        </p:blipFill>
        <p:spPr bwMode="auto">
          <a:xfrm>
            <a:off x="1436037" y="589434"/>
            <a:ext cx="3430321" cy="4320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7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547517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89929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4255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403547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147565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147565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147565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7382583" y="2121750"/>
            <a:ext cx="1293873" cy="1260000"/>
            <a:chOff x="5620749" y="3034246"/>
            <a:chExt cx="1293873" cy="1260000"/>
          </a:xfrm>
        </p:grpSpPr>
        <p:cxnSp>
          <p:nvCxnSpPr>
            <p:cNvPr id="26" name="Conector de seta reta 25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angulado 27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7061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blipFill rotWithShape="1">
                <a:blip r:embed="rId15"/>
                <a:stretch>
                  <a:fillRect r="-31250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1" idx="0"/>
          </p:cNvCxnSpPr>
          <p:nvPr/>
        </p:nvCxnSpPr>
        <p:spPr>
          <a:xfrm flipV="1">
            <a:off x="8300760" y="2819400"/>
            <a:ext cx="0" cy="2962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6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547517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89929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4255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403547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147565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147565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147565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7382583" y="2121750"/>
            <a:ext cx="1293873" cy="1260000"/>
            <a:chOff x="5620749" y="3034246"/>
            <a:chExt cx="1293873" cy="1260000"/>
          </a:xfrm>
        </p:grpSpPr>
        <p:cxnSp>
          <p:nvCxnSpPr>
            <p:cNvPr id="26" name="Conector de seta reta 25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angulado 27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7061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blipFill rotWithShape="1">
                <a:blip r:embed="rId14"/>
                <a:stretch>
                  <a:fillRect r="-31250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1" idx="0"/>
          </p:cNvCxnSpPr>
          <p:nvPr/>
        </p:nvCxnSpPr>
        <p:spPr>
          <a:xfrm flipV="1">
            <a:off x="8300760" y="2819400"/>
            <a:ext cx="0" cy="2962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3950018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18" y="2382418"/>
                <a:ext cx="467692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upo 33"/>
          <p:cNvGrpSpPr/>
          <p:nvPr/>
        </p:nvGrpSpPr>
        <p:grpSpPr>
          <a:xfrm>
            <a:off x="3070196" y="1479479"/>
            <a:ext cx="2543094" cy="2543094"/>
            <a:chOff x="3312796" y="1597917"/>
            <a:chExt cx="2306218" cy="2306218"/>
          </a:xfrm>
        </p:grpSpPr>
        <p:sp>
          <p:nvSpPr>
            <p:cNvPr id="35" name="Elipse 34"/>
            <p:cNvSpPr/>
            <p:nvPr/>
          </p:nvSpPr>
          <p:spPr>
            <a:xfrm>
              <a:off x="3312796" y="1597917"/>
              <a:ext cx="2306218" cy="2306218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36" name="Conector reto 35"/>
            <p:cNvCxnSpPr/>
            <p:nvPr/>
          </p:nvCxnSpPr>
          <p:spPr>
            <a:xfrm>
              <a:off x="4465905" y="1597917"/>
              <a:ext cx="0" cy="230621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ângulo 36"/>
          <p:cNvSpPr/>
          <p:nvPr/>
        </p:nvSpPr>
        <p:spPr>
          <a:xfrm>
            <a:off x="5738361" y="1455626"/>
            <a:ext cx="156994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2400" b="1" dirty="0" smtClean="0">
                <a:solidFill>
                  <a:schemeClr val="tx1"/>
                </a:solidFill>
              </a:rPr>
              <a:t>NEURON</a:t>
            </a:r>
            <a:endParaRPr lang="pt-BR" sz="2400" b="1" dirty="0">
              <a:solidFill>
                <a:schemeClr val="tx1"/>
              </a:solidFill>
            </a:endParaRPr>
          </a:p>
        </p:txBody>
      </p:sp>
      <p:cxnSp>
        <p:nvCxnSpPr>
          <p:cNvPr id="38" name="Conector de seta reta 37"/>
          <p:cNvCxnSpPr>
            <a:stCxn id="37" idx="1"/>
            <a:endCxn id="35" idx="7"/>
          </p:cNvCxnSpPr>
          <p:nvPr/>
        </p:nvCxnSpPr>
        <p:spPr>
          <a:xfrm flipH="1">
            <a:off x="5240863" y="1684226"/>
            <a:ext cx="497498" cy="167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2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547517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89929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4255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403547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147565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147565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147565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7382583" y="2121750"/>
            <a:ext cx="1293873" cy="1260000"/>
            <a:chOff x="5620749" y="3034246"/>
            <a:chExt cx="1293873" cy="1260000"/>
          </a:xfrm>
        </p:grpSpPr>
        <p:cxnSp>
          <p:nvCxnSpPr>
            <p:cNvPr id="26" name="Conector de seta reta 25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angulado 27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7061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blipFill rotWithShape="1">
                <a:blip r:embed="rId15"/>
                <a:stretch>
                  <a:fillRect r="-31250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1" idx="0"/>
          </p:cNvCxnSpPr>
          <p:nvPr/>
        </p:nvCxnSpPr>
        <p:spPr>
          <a:xfrm flipV="1">
            <a:off x="8300760" y="2819400"/>
            <a:ext cx="0" cy="2962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3866153" y="3723878"/>
            <a:ext cx="232902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n-US" sz="2400" b="1" i="1" dirty="0" smtClean="0">
                <a:solidFill>
                  <a:srgbClr val="C00000"/>
                </a:solidFill>
              </a:rPr>
              <a:t>fixed weights...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  <p:cxnSp>
        <p:nvCxnSpPr>
          <p:cNvPr id="34" name="Conector de seta reta 33"/>
          <p:cNvCxnSpPr>
            <a:stCxn id="33" idx="1"/>
          </p:cNvCxnSpPr>
          <p:nvPr/>
        </p:nvCxnSpPr>
        <p:spPr>
          <a:xfrm flipH="1" flipV="1">
            <a:off x="2631131" y="2903046"/>
            <a:ext cx="1235022" cy="10494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1999158" y="4322125"/>
            <a:ext cx="311602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binary inputs</a:t>
            </a:r>
            <a:r>
              <a:rPr lang="en-US" sz="2400" b="1" i="1" dirty="0" smtClean="0">
                <a:solidFill>
                  <a:srgbClr val="C00000"/>
                </a:solidFill>
              </a:rPr>
              <a:t>...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  <p:cxnSp>
        <p:nvCxnSpPr>
          <p:cNvPr id="36" name="Conector de seta reta 35"/>
          <p:cNvCxnSpPr>
            <a:stCxn id="35" idx="1"/>
            <a:endCxn id="14" idx="2"/>
          </p:cNvCxnSpPr>
          <p:nvPr/>
        </p:nvCxnSpPr>
        <p:spPr>
          <a:xfrm flipH="1" flipV="1">
            <a:off x="1187474" y="4047874"/>
            <a:ext cx="811684" cy="50285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0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41519</TotalTime>
  <Words>3346</Words>
  <Application>Microsoft Office PowerPoint</Application>
  <PresentationFormat>Apresentação na tela (16:9)</PresentationFormat>
  <Paragraphs>594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Lecture 05 – Artificial neural networks 1</vt:lpstr>
      <vt:lpstr>Agenda</vt:lpstr>
      <vt:lpstr>The biological neuron</vt:lpstr>
      <vt:lpstr>The biological neuron</vt:lpstr>
      <vt:lpstr>O neurônio de McCulloch e Pitts</vt:lpstr>
      <vt:lpstr>O neurônio de McCulloch e Pitts</vt:lpstr>
      <vt:lpstr>O neurônio de McCulloch e Pitts</vt:lpstr>
      <vt:lpstr>O neurônio de McCulloch e Pitts</vt:lpstr>
      <vt:lpstr>O neurônio de McCulloch e Pitts</vt:lpstr>
      <vt:lpstr>O neurônio de McCulloch e Pitts</vt:lpstr>
      <vt:lpstr>O neurônio de McCulloch e Pitts</vt:lpstr>
      <vt:lpstr>O neurônio de McCulloch e Pitts</vt:lpstr>
      <vt:lpstr>The Perceptron</vt:lpstr>
      <vt:lpstr>The Perceptron</vt:lpstr>
      <vt:lpstr>The Perceptron</vt:lpstr>
      <vt:lpstr>The Perceptron</vt:lpstr>
      <vt:lpstr>The Perceptron</vt:lpstr>
      <vt:lpstr>The Perceptron</vt:lpstr>
      <vt:lpstr>Algoritmo de aprendizado do Perceptron</vt:lpstr>
      <vt:lpstr>Algoritmo de aprendizado do Perceptron</vt:lpstr>
      <vt:lpstr>Algoritmo de aprendizado do Perceptron</vt:lpstr>
      <vt:lpstr>Example: Perceptron de camada simples</vt:lpstr>
      <vt:lpstr>Exemplo: Perceptron de camada simples</vt:lpstr>
      <vt:lpstr>Exemplo: Perceptron de camada simples</vt:lpstr>
      <vt:lpstr>Exemplo: Perceptron de camada simples</vt:lpstr>
      <vt:lpstr>Exemplo: Perceptron de camada simples</vt:lpstr>
      <vt:lpstr>Example: Perceptron de camada simples</vt:lpstr>
      <vt:lpstr>Bibliography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317</cp:revision>
  <dcterms:created xsi:type="dcterms:W3CDTF">2020-06-26T12:40:46Z</dcterms:created>
  <dcterms:modified xsi:type="dcterms:W3CDTF">2023-02-28T22:56:26Z</dcterms:modified>
</cp:coreProperties>
</file>