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87" r:id="rId2"/>
    <p:sldId id="302" r:id="rId3"/>
    <p:sldId id="306" r:id="rId4"/>
    <p:sldId id="305" r:id="rId5"/>
    <p:sldId id="307" r:id="rId6"/>
    <p:sldId id="308" r:id="rId7"/>
    <p:sldId id="330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35" r:id="rId17"/>
    <p:sldId id="319" r:id="rId18"/>
    <p:sldId id="338" r:id="rId19"/>
    <p:sldId id="318" r:id="rId20"/>
    <p:sldId id="317" r:id="rId21"/>
    <p:sldId id="320" r:id="rId22"/>
    <p:sldId id="334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28" r:id="rId31"/>
    <p:sldId id="329" r:id="rId32"/>
    <p:sldId id="332" r:id="rId33"/>
    <p:sldId id="333" r:id="rId34"/>
    <p:sldId id="336" r:id="rId35"/>
    <p:sldId id="303" r:id="rId36"/>
    <p:sldId id="331" r:id="rId37"/>
    <p:sldId id="337" r:id="rId38"/>
    <p:sldId id="304" r:id="rId3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FF"/>
    <a:srgbClr val="00FF00"/>
    <a:srgbClr val="FF00FF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1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3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cornell.edu/stories/2019/09/professors-perceptron-paved-way-ai-60-years-too-so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nkowitz.blogspot.com/2017/11/perceptron.html" TargetMode="External"/><Relationship Id="rId4" Type="http://schemas.openxmlformats.org/officeDocument/2006/relationships/hyperlink" Target="https://flickr.com/photos/127906254@N06/20897323365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620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48.png"/><Relationship Id="rId5" Type="http://schemas.openxmlformats.org/officeDocument/2006/relationships/image" Target="../media/image600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590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40.png"/><Relationship Id="rId7" Type="http://schemas.openxmlformats.org/officeDocument/2006/relationships/image" Target="../media/image631.png"/><Relationship Id="rId12" Type="http://schemas.openxmlformats.org/officeDocument/2006/relationships/image" Target="../media/image65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4.png"/><Relationship Id="rId24" Type="http://schemas.openxmlformats.org/officeDocument/2006/relationships/image" Target="../media/image67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6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18" Type="http://schemas.openxmlformats.org/officeDocument/2006/relationships/image" Target="../media/image820.png"/><Relationship Id="rId3" Type="http://schemas.openxmlformats.org/officeDocument/2006/relationships/image" Target="../media/image670.png"/><Relationship Id="rId21" Type="http://schemas.openxmlformats.org/officeDocument/2006/relationships/image" Target="../media/image87.png"/><Relationship Id="rId7" Type="http://schemas.openxmlformats.org/officeDocument/2006/relationships/image" Target="../media/image710.png"/><Relationship Id="rId12" Type="http://schemas.openxmlformats.org/officeDocument/2006/relationships/image" Target="../media/image760.png"/><Relationship Id="rId17" Type="http://schemas.openxmlformats.org/officeDocument/2006/relationships/image" Target="../media/image810.png"/><Relationship Id="rId2" Type="http://schemas.openxmlformats.org/officeDocument/2006/relationships/image" Target="../media/image660.png"/><Relationship Id="rId16" Type="http://schemas.openxmlformats.org/officeDocument/2006/relationships/image" Target="../media/image800.png"/><Relationship Id="rId20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830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18" Type="http://schemas.openxmlformats.org/officeDocument/2006/relationships/image" Target="../media/image820.png"/><Relationship Id="rId3" Type="http://schemas.openxmlformats.org/officeDocument/2006/relationships/image" Target="../media/image670.png"/><Relationship Id="rId7" Type="http://schemas.openxmlformats.org/officeDocument/2006/relationships/image" Target="../media/image710.png"/><Relationship Id="rId12" Type="http://schemas.openxmlformats.org/officeDocument/2006/relationships/image" Target="../media/image760.png"/><Relationship Id="rId17" Type="http://schemas.openxmlformats.org/officeDocument/2006/relationships/image" Target="../media/image810.png"/><Relationship Id="rId2" Type="http://schemas.openxmlformats.org/officeDocument/2006/relationships/image" Target="../media/image860.png"/><Relationship Id="rId16" Type="http://schemas.openxmlformats.org/officeDocument/2006/relationships/image" Target="../media/image800.png"/><Relationship Id="rId20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830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21" Type="http://schemas.openxmlformats.org/officeDocument/2006/relationships/image" Target="../media/image423.png"/><Relationship Id="rId34" Type="http://schemas.openxmlformats.org/officeDocument/2006/relationships/image" Target="../media/image800.png"/><Relationship Id="rId25" Type="http://schemas.openxmlformats.org/officeDocument/2006/relationships/image" Target="../media/image690.png"/><Relationship Id="rId33" Type="http://schemas.openxmlformats.org/officeDocument/2006/relationships/image" Target="../media/image790.png"/><Relationship Id="rId38" Type="http://schemas.openxmlformats.org/officeDocument/2006/relationships/image" Target="../media/image840.png"/><Relationship Id="rId2" Type="http://schemas.openxmlformats.org/officeDocument/2006/relationships/image" Target="../media/image88.png"/><Relationship Id="rId29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80.png"/><Relationship Id="rId32" Type="http://schemas.openxmlformats.org/officeDocument/2006/relationships/image" Target="../media/image89.png"/><Relationship Id="rId37" Type="http://schemas.openxmlformats.org/officeDocument/2006/relationships/image" Target="../media/image830.png"/><Relationship Id="rId23" Type="http://schemas.openxmlformats.org/officeDocument/2006/relationships/image" Target="../media/image670.png"/><Relationship Id="rId28" Type="http://schemas.openxmlformats.org/officeDocument/2006/relationships/image" Target="../media/image880.png"/><Relationship Id="rId36" Type="http://schemas.openxmlformats.org/officeDocument/2006/relationships/image" Target="../media/image820.png"/><Relationship Id="rId31" Type="http://schemas.openxmlformats.org/officeDocument/2006/relationships/image" Target="../media/image760.png"/><Relationship Id="rId22" Type="http://schemas.openxmlformats.org/officeDocument/2006/relationships/image" Target="../media/image431.png"/><Relationship Id="rId27" Type="http://schemas.openxmlformats.org/officeDocument/2006/relationships/image" Target="../media/image710.png"/><Relationship Id="rId30" Type="http://schemas.openxmlformats.org/officeDocument/2006/relationships/image" Target="../media/image750.png"/><Relationship Id="rId35" Type="http://schemas.openxmlformats.org/officeDocument/2006/relationships/image" Target="../media/image810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90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107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08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25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sites.icmc.usp.br/moacir/p17sibgrapi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h0042519" TargetMode="External"/><Relationship Id="rId2" Type="http://schemas.openxmlformats.org/officeDocument/2006/relationships/hyperlink" Target="https://doi.org/10.1007/BF024782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506-022-09309-8" TargetMode="External"/><Relationship Id="rId4" Type="http://schemas.openxmlformats.org/officeDocument/2006/relationships/hyperlink" Target="https://doi.org/10.7551/mitpress/11301.001.0001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history-of-a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emf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0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04 </a:t>
            </a:r>
            <a:r>
              <a:rPr lang="pt-BR" dirty="0"/>
              <a:t>– </a:t>
            </a:r>
            <a:r>
              <a:rPr lang="pt-BR" dirty="0" smtClean="0"/>
              <a:t>Redes neurais </a:t>
            </a:r>
            <a:r>
              <a:rPr lang="pt-BR" dirty="0" smtClean="0"/>
              <a:t>artificiais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</a:t>
            </a:r>
            <a:r>
              <a:rPr lang="pt-BR" sz="2200" dirty="0" smtClean="0">
                <a:solidFill>
                  <a:schemeClr val="bg1"/>
                </a:solidFill>
              </a:rPr>
              <a:t>393 </a:t>
            </a:r>
            <a:r>
              <a:rPr lang="pt-BR" sz="2200" dirty="0">
                <a:solidFill>
                  <a:schemeClr val="bg1"/>
                </a:solidFill>
              </a:rPr>
              <a:t>– Introdução </a:t>
            </a:r>
            <a:r>
              <a:rPr lang="pt-BR" sz="2200" dirty="0" smtClean="0">
                <a:solidFill>
                  <a:schemeClr val="bg1"/>
                </a:solidFill>
              </a:rPr>
              <a:t>à Visão Computacional (2023)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866153" y="3723878"/>
            <a:ext cx="193908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</a:rPr>
              <a:t>p</a:t>
            </a:r>
            <a:r>
              <a:rPr lang="pt-BR" sz="2400" b="1" i="1" dirty="0" smtClean="0">
                <a:solidFill>
                  <a:srgbClr val="C00000"/>
                </a:solidFill>
              </a:rPr>
              <a:t>esos fixos...</a:t>
            </a:r>
            <a:endParaRPr lang="pt-BR" sz="2400" b="1" i="1" dirty="0">
              <a:solidFill>
                <a:srgbClr val="C00000"/>
              </a:solidFill>
            </a:endParaRPr>
          </a:p>
        </p:txBody>
      </p:sp>
      <p:cxnSp>
        <p:nvCxnSpPr>
          <p:cNvPr id="34" name="Conector de seta reta 33"/>
          <p:cNvCxnSpPr>
            <a:stCxn id="33" idx="1"/>
          </p:cNvCxnSpPr>
          <p:nvPr/>
        </p:nvCxnSpPr>
        <p:spPr>
          <a:xfrm flipH="1" flipV="1">
            <a:off x="2631131" y="2903046"/>
            <a:ext cx="1235022" cy="10494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999158" y="4322125"/>
            <a:ext cx="31160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pt-BR" sz="2400" b="1" i="1" dirty="0" smtClean="0">
                <a:solidFill>
                  <a:srgbClr val="C00000"/>
                </a:solidFill>
              </a:rPr>
              <a:t>entradas binárias...</a:t>
            </a:r>
            <a:endParaRPr lang="pt-BR" sz="2400" b="1" i="1" dirty="0">
              <a:solidFill>
                <a:srgbClr val="C00000"/>
              </a:solidFill>
            </a:endParaRPr>
          </a:p>
        </p:txBody>
      </p:sp>
      <p:cxnSp>
        <p:nvCxnSpPr>
          <p:cNvPr id="36" name="Conector de seta reta 35"/>
          <p:cNvCxnSpPr>
            <a:stCxn id="35" idx="1"/>
            <a:endCxn id="14" idx="2"/>
          </p:cNvCxnSpPr>
          <p:nvPr/>
        </p:nvCxnSpPr>
        <p:spPr>
          <a:xfrm flipH="1" flipV="1">
            <a:off x="1187474" y="4047874"/>
            <a:ext cx="811684" cy="5028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697362" y="4158118"/>
            <a:ext cx="1041667" cy="5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1"/>
                </a:solidFill>
              </a:rPr>
              <a:t>Camada de entrada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739028" y="4158119"/>
            <a:ext cx="1792203" cy="5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1"/>
                </a:solidFill>
              </a:rPr>
              <a:t>Pesos sinápticos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531231" y="4158119"/>
            <a:ext cx="2507882" cy="5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1"/>
                </a:solidFill>
              </a:rPr>
              <a:t>Neurônio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AND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etângulo 21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OR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8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12318" r="34518" b="6673"/>
          <a:stretch/>
        </p:blipFill>
        <p:spPr bwMode="auto">
          <a:xfrm>
            <a:off x="1331640" y="621708"/>
            <a:ext cx="3075728" cy="4244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 descr="Resultado de imagem para rosemblat fr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08" y="1131590"/>
            <a:ext cx="2118412" cy="2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5973908" y="3902616"/>
            <a:ext cx="1478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i="1" dirty="0" smtClean="0"/>
              <a:t>Frank </a:t>
            </a:r>
            <a:r>
              <a:rPr lang="pt-BR" sz="1200" i="1" dirty="0" err="1" smtClean="0"/>
              <a:t>Rosenblatt</a:t>
            </a:r>
            <a:endParaRPr lang="pt-BR" sz="1200" i="1" dirty="0" smtClean="0"/>
          </a:p>
          <a:p>
            <a:pPr algn="r"/>
            <a:r>
              <a:rPr lang="pt-BR" sz="1200" i="1" dirty="0" smtClean="0"/>
              <a:t>(1928 – 1971)</a:t>
            </a:r>
          </a:p>
          <a:p>
            <a:pPr algn="r"/>
            <a:r>
              <a:rPr lang="pt-BR" sz="1200" i="1" dirty="0" smtClean="0"/>
              <a:t>Psicologia</a:t>
            </a:r>
            <a:endParaRPr lang="pt-BR" sz="1200" i="1" dirty="0"/>
          </a:p>
        </p:txBody>
      </p:sp>
      <p:sp>
        <p:nvSpPr>
          <p:cNvPr id="3" name="Retângulo 2"/>
          <p:cNvSpPr/>
          <p:nvPr/>
        </p:nvSpPr>
        <p:spPr>
          <a:xfrm>
            <a:off x="4074241" y="4709428"/>
            <a:ext cx="5069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i="1" dirty="0">
                <a:hlinkClick r:id="rId4"/>
              </a:rPr>
              <a:t>https://</a:t>
            </a:r>
            <a:r>
              <a:rPr lang="pt-BR" sz="900" i="1" dirty="0" smtClean="0">
                <a:hlinkClick r:id="rId4"/>
              </a:rPr>
              <a:t>news.cornell.edu/stories/2019/09/professors-perceptron-paved-way-ai-60-years-too-soon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18544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r>
              <a:rPr lang="pt-BR" dirty="0"/>
              <a:t> Mark I </a:t>
            </a:r>
            <a:r>
              <a:rPr lang="pt-BR" dirty="0" err="1"/>
              <a:t>Perceptron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314864" y="1432378"/>
            <a:ext cx="8514272" cy="2608118"/>
            <a:chOff x="323528" y="1432378"/>
            <a:chExt cx="8514272" cy="2608118"/>
          </a:xfrm>
        </p:grpSpPr>
        <p:pic>
          <p:nvPicPr>
            <p:cNvPr id="4098" name="Picture 2" descr="Mark I Perceptron at the Smithsonian museum 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32378"/>
              <a:ext cx="4892130" cy="260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File:330-PSA-80-60 (USN 710739) (20897323365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432379"/>
              <a:ext cx="3329696" cy="260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tângulo 7"/>
          <p:cNvSpPr/>
          <p:nvPr/>
        </p:nvSpPr>
        <p:spPr>
          <a:xfrm>
            <a:off x="6200567" y="4569528"/>
            <a:ext cx="294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/>
              <a:t>National Museum of the U.S. </a:t>
            </a:r>
            <a:r>
              <a:rPr lang="en-US" sz="900" dirty="0" smtClean="0"/>
              <a:t>Navy</a:t>
            </a:r>
            <a:r>
              <a:rPr lang="en-US" sz="900" dirty="0"/>
              <a:t>. </a:t>
            </a:r>
            <a:r>
              <a:rPr lang="en-US" sz="900" dirty="0" err="1"/>
              <a:t>Domínio</a:t>
            </a:r>
            <a:r>
              <a:rPr lang="en-US" sz="900" dirty="0"/>
              <a:t> </a:t>
            </a:r>
            <a:r>
              <a:rPr lang="en-US" sz="900" dirty="0" err="1" smtClean="0"/>
              <a:t>público</a:t>
            </a:r>
            <a:r>
              <a:rPr lang="en-US" sz="900" dirty="0" smtClean="0"/>
              <a:t>.</a:t>
            </a:r>
          </a:p>
          <a:p>
            <a:pPr algn="r"/>
            <a:r>
              <a:rPr lang="pt-BR" sz="900" dirty="0">
                <a:hlinkClick r:id="rId4"/>
              </a:rPr>
              <a:t>https://</a:t>
            </a:r>
            <a:r>
              <a:rPr lang="pt-BR" sz="900" dirty="0" smtClean="0">
                <a:hlinkClick r:id="rId4"/>
              </a:rPr>
              <a:t>flickr.com/photos/127906254@N06/20897323365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0" name="Retângulo 9"/>
          <p:cNvSpPr/>
          <p:nvPr/>
        </p:nvSpPr>
        <p:spPr>
          <a:xfrm>
            <a:off x="0" y="4723417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i="1" dirty="0">
                <a:hlinkClick r:id="rId5"/>
              </a:rPr>
              <a:t>https://</a:t>
            </a:r>
            <a:r>
              <a:rPr lang="pt-BR" sz="900" i="1" dirty="0" smtClean="0">
                <a:hlinkClick r:id="rId5"/>
              </a:rPr>
              <a:t>ronkowitz.blogspot.com/2017/11/perceptron.html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372978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866874" y="3282290"/>
                <a:ext cx="1981312" cy="78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>
                              <a:latin typeface="Cambria Math"/>
                            </a:rPr>
                            <m:t>𝑖</m:t>
                          </m:r>
                          <m:r>
                            <a:rPr lang="pt-BR" sz="160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600">
                              <a:latin typeface="Cambria Math"/>
                            </a:rPr>
                            <m:t>𝑛</m:t>
                          </m:r>
                          <m:r>
                            <a:rPr lang="pt-BR" sz="160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,0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74" y="3282290"/>
                <a:ext cx="1981312" cy="7842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6163364" y="1295557"/>
                <a:ext cx="2578462" cy="531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=</m:t>
                      </m:r>
                      <m:r>
                        <a:rPr lang="pt-BR" sz="160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pt-BR" sz="160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64" y="1295557"/>
                <a:ext cx="2578462" cy="531364"/>
              </a:xfrm>
              <a:prstGeom prst="rect">
                <a:avLst/>
              </a:prstGeom>
              <a:blipFill rotWithShape="1">
                <a:blip r:embed="rId23"/>
                <a:stretch>
                  <a:fillRect t="-170115" b="-254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6163364" y="3598263"/>
                <a:ext cx="13566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64" y="3598263"/>
                <a:ext cx="1356648" cy="338554"/>
              </a:xfrm>
              <a:prstGeom prst="rect">
                <a:avLst/>
              </a:prstGeom>
              <a:blipFill rotWithShape="1">
                <a:blip r:embed="rId24"/>
                <a:stretch>
                  <a:fillRect r="-6726" b="-17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3242227" y="1512411"/>
                <a:ext cx="2314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16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pt-BR" sz="1600">
                              <a:latin typeface="Cambria Math"/>
                            </a:rPr>
                            <m:t>+</m:t>
                          </m:r>
                          <m:r>
                            <a:rPr lang="pt-BR" sz="1600">
                              <a:latin typeface="Cambria Math"/>
                            </a:rPr>
                            <m:t>𝜂</m:t>
                          </m:r>
                          <m:r>
                            <a:rPr lang="pt-BR" sz="160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227" y="1512411"/>
                <a:ext cx="2314480" cy="338554"/>
              </a:xfrm>
              <a:prstGeom prst="rect">
                <a:avLst/>
              </a:prstGeom>
              <a:blipFill rotWithShape="1">
                <a:blip r:embed="rId2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ângulo 43"/>
              <p:cNvSpPr/>
              <p:nvPr/>
            </p:nvSpPr>
            <p:spPr>
              <a:xfrm>
                <a:off x="1980607" y="4454672"/>
                <a:ext cx="4004430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  <m:r>
                          <a:rPr lang="pt-BR" sz="1600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𝜂</m:t>
                        </m:r>
                        <m:r>
                          <a:rPr lang="pt-BR" sz="1600">
                            <a:latin typeface="Cambria Math"/>
                          </a:rPr>
                          <m:t>∆</m:t>
                        </m:r>
                        <m:r>
                          <a:rPr lang="pt-BR" sz="16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  <m:r>
                          <a:rPr lang="pt-BR" sz="1600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pt-B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0" smtClean="0">
                            <a:latin typeface="Cambria Math"/>
                          </a:rPr>
                          <m:t> </m:t>
                        </m:r>
                        <m:r>
                          <a:rPr lang="pt-BR" sz="1600">
                            <a:latin typeface="Cambria Math"/>
                          </a:rPr>
                          <m:t>∆</m:t>
                        </m:r>
                        <m:r>
                          <a:rPr lang="pt-BR" sz="16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  <m:r>
                          <a:rPr lang="pt-BR" sz="1600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 sz="1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</p:txBody>
          </p:sp>
        </mc:Choice>
        <mc:Fallback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07" y="4454672"/>
                <a:ext cx="4004430" cy="349326"/>
              </a:xfrm>
              <a:prstGeom prst="rect">
                <a:avLst/>
              </a:prstGeom>
              <a:blipFill rotWithShape="1">
                <a:blip r:embed="rId27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949371" y="3507854"/>
            <a:ext cx="284592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000" b="1" i="1" dirty="0">
                <a:solidFill>
                  <a:srgbClr val="C00000"/>
                </a:solidFill>
              </a:rPr>
              <a:t>p</a:t>
            </a:r>
            <a:r>
              <a:rPr lang="pt-BR" sz="2000" b="1" i="1" dirty="0" smtClean="0">
                <a:solidFill>
                  <a:srgbClr val="C00000"/>
                </a:solidFill>
              </a:rPr>
              <a:t>esos e bias ajustáveis...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2049270" y="2903046"/>
            <a:ext cx="900101" cy="833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 flipV="1">
            <a:off x="3463304" y="2251075"/>
            <a:ext cx="316608" cy="13287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neurônio </a:t>
            </a:r>
            <a:r>
              <a:rPr lang="pt-BR" dirty="0" smtClean="0"/>
              <a:t>biológico</a:t>
            </a:r>
          </a:p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 smtClean="0"/>
              <a:t>Pitts</a:t>
            </a: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/>
              <a:t>Algoritmo de aprendizado do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</a:t>
            </a:r>
            <a:r>
              <a:rPr lang="pt-BR" dirty="0" smtClean="0"/>
              <a:t>simples</a:t>
            </a:r>
          </a:p>
          <a:p>
            <a:r>
              <a:rPr lang="pt-BR" dirty="0"/>
              <a:t>Histórico das redes neurais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49"/>
          <p:cNvSpPr/>
          <p:nvPr/>
        </p:nvSpPr>
        <p:spPr>
          <a:xfrm>
            <a:off x="7305675" y="1919288"/>
            <a:ext cx="1167306" cy="1169193"/>
          </a:xfrm>
          <a:custGeom>
            <a:avLst/>
            <a:gdLst>
              <a:gd name="connsiteX0" fmla="*/ 0 w 1656184"/>
              <a:gd name="connsiteY0" fmla="*/ 0 h 1660117"/>
              <a:gd name="connsiteX1" fmla="*/ 1656184 w 1656184"/>
              <a:gd name="connsiteY1" fmla="*/ 0 h 1660117"/>
              <a:gd name="connsiteX2" fmla="*/ 1656184 w 1656184"/>
              <a:gd name="connsiteY2" fmla="*/ 1660117 h 1660117"/>
              <a:gd name="connsiteX3" fmla="*/ 0 w 1656184"/>
              <a:gd name="connsiteY3" fmla="*/ 1660117 h 1660117"/>
              <a:gd name="connsiteX4" fmla="*/ 0 w 1656184"/>
              <a:gd name="connsiteY4" fmla="*/ 0 h 1660117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6184 w 1656184"/>
              <a:gd name="connsiteY3" fmla="*/ 1661704 h 1661704"/>
              <a:gd name="connsiteX4" fmla="*/ 0 w 1656184"/>
              <a:gd name="connsiteY4" fmla="*/ 1661704 h 1661704"/>
              <a:gd name="connsiteX5" fmla="*/ 0 w 1656184"/>
              <a:gd name="connsiteY5" fmla="*/ 1587 h 1661704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5691 w 1656184"/>
              <a:gd name="connsiteY3" fmla="*/ 1169193 h 1661704"/>
              <a:gd name="connsiteX4" fmla="*/ 1656184 w 1656184"/>
              <a:gd name="connsiteY4" fmla="*/ 1661704 h 1661704"/>
              <a:gd name="connsiteX5" fmla="*/ 0 w 1656184"/>
              <a:gd name="connsiteY5" fmla="*/ 1661704 h 1661704"/>
              <a:gd name="connsiteX6" fmla="*/ 0 w 1656184"/>
              <a:gd name="connsiteY6" fmla="*/ 1587 h 1661704"/>
              <a:gd name="connsiteX0" fmla="*/ 0 w 1656184"/>
              <a:gd name="connsiteY0" fmla="*/ 1587 h 1712289"/>
              <a:gd name="connsiteX1" fmla="*/ 488878 w 1656184"/>
              <a:gd name="connsiteY1" fmla="*/ 0 h 1712289"/>
              <a:gd name="connsiteX2" fmla="*/ 1656184 w 1656184"/>
              <a:gd name="connsiteY2" fmla="*/ 1587 h 1712289"/>
              <a:gd name="connsiteX3" fmla="*/ 1655691 w 1656184"/>
              <a:gd name="connsiteY3" fmla="*/ 1169193 h 1712289"/>
              <a:gd name="connsiteX4" fmla="*/ 0 w 1656184"/>
              <a:gd name="connsiteY4" fmla="*/ 1661704 h 1712289"/>
              <a:gd name="connsiteX5" fmla="*/ 0 w 1656184"/>
              <a:gd name="connsiteY5" fmla="*/ 1587 h 1712289"/>
              <a:gd name="connsiteX0" fmla="*/ 0 w 1656184"/>
              <a:gd name="connsiteY0" fmla="*/ 1587 h 1169193"/>
              <a:gd name="connsiteX1" fmla="*/ 488878 w 1656184"/>
              <a:gd name="connsiteY1" fmla="*/ 0 h 1169193"/>
              <a:gd name="connsiteX2" fmla="*/ 1656184 w 1656184"/>
              <a:gd name="connsiteY2" fmla="*/ 1587 h 1169193"/>
              <a:gd name="connsiteX3" fmla="*/ 1655691 w 1656184"/>
              <a:gd name="connsiteY3" fmla="*/ 1169193 h 1169193"/>
              <a:gd name="connsiteX4" fmla="*/ 0 w 1656184"/>
              <a:gd name="connsiteY4" fmla="*/ 1587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312943"/>
              <a:gd name="connsiteY0" fmla="*/ 1169193 h 1169193"/>
              <a:gd name="connsiteX1" fmla="*/ 1 w 1312943"/>
              <a:gd name="connsiteY1" fmla="*/ 0 h 1169193"/>
              <a:gd name="connsiteX2" fmla="*/ 1167307 w 1312943"/>
              <a:gd name="connsiteY2" fmla="*/ 1587 h 1169193"/>
              <a:gd name="connsiteX3" fmla="*/ 1166814 w 1312943"/>
              <a:gd name="connsiteY3" fmla="*/ 1169193 h 1169193"/>
              <a:gd name="connsiteX0" fmla="*/ 1166814 w 1253664"/>
              <a:gd name="connsiteY0" fmla="*/ 1169193 h 1169193"/>
              <a:gd name="connsiteX1" fmla="*/ 1 w 1253664"/>
              <a:gd name="connsiteY1" fmla="*/ 0 h 1169193"/>
              <a:gd name="connsiteX2" fmla="*/ 1167307 w 1253664"/>
              <a:gd name="connsiteY2" fmla="*/ 1587 h 1169193"/>
              <a:gd name="connsiteX3" fmla="*/ 1166814 w 1253664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06" h="1169193">
                <a:moveTo>
                  <a:pt x="1166813" y="1169193"/>
                </a:moveTo>
                <a:cubicBezTo>
                  <a:pt x="1015126" y="1014149"/>
                  <a:pt x="173749" y="175551"/>
                  <a:pt x="0" y="0"/>
                </a:cubicBezTo>
                <a:lnTo>
                  <a:pt x="1167306" y="1587"/>
                </a:lnTo>
                <a:cubicBezTo>
                  <a:pt x="1167059" y="585390"/>
                  <a:pt x="1167059" y="585390"/>
                  <a:pt x="1166813" y="11691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10"/>
          <p:cNvSpPr/>
          <p:nvPr/>
        </p:nvSpPr>
        <p:spPr>
          <a:xfrm>
            <a:off x="6816797" y="1920875"/>
            <a:ext cx="1656184" cy="1660398"/>
          </a:xfrm>
          <a:custGeom>
            <a:avLst/>
            <a:gdLst>
              <a:gd name="connsiteX0" fmla="*/ 0 w 1656184"/>
              <a:gd name="connsiteY0" fmla="*/ 0 h 1657353"/>
              <a:gd name="connsiteX1" fmla="*/ 1656184 w 1656184"/>
              <a:gd name="connsiteY1" fmla="*/ 0 h 1657353"/>
              <a:gd name="connsiteX2" fmla="*/ 1656184 w 1656184"/>
              <a:gd name="connsiteY2" fmla="*/ 1657353 h 1657353"/>
              <a:gd name="connsiteX3" fmla="*/ 0 w 1656184"/>
              <a:gd name="connsiteY3" fmla="*/ 1657353 h 1657353"/>
              <a:gd name="connsiteX4" fmla="*/ 0 w 1656184"/>
              <a:gd name="connsiteY4" fmla="*/ 0 h 1657353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4103 w 1656184"/>
              <a:gd name="connsiteY3" fmla="*/ 1165225 h 1660398"/>
              <a:gd name="connsiteX4" fmla="*/ 1656184 w 1656184"/>
              <a:gd name="connsiteY4" fmla="*/ 1660398 h 1660398"/>
              <a:gd name="connsiteX5" fmla="*/ 0 w 1656184"/>
              <a:gd name="connsiteY5" fmla="*/ 1660398 h 1660398"/>
              <a:gd name="connsiteX6" fmla="*/ 0 w 1656184"/>
              <a:gd name="connsiteY6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4103 w 1656184"/>
              <a:gd name="connsiteY2" fmla="*/ 116522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60398">
                <a:moveTo>
                  <a:pt x="0" y="3045"/>
                </a:moveTo>
                <a:lnTo>
                  <a:pt x="492053" y="0"/>
                </a:lnTo>
                <a:lnTo>
                  <a:pt x="1654103" y="1165225"/>
                </a:lnTo>
                <a:cubicBezTo>
                  <a:pt x="1654797" y="1330283"/>
                  <a:pt x="1655490" y="1495340"/>
                  <a:pt x="1656184" y="1660398"/>
                </a:cubicBezTo>
                <a:lnTo>
                  <a:pt x="0" y="1660398"/>
                </a:lnTo>
                <a:lnTo>
                  <a:pt x="0" y="304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5400000"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152561" y="1767939"/>
            <a:ext cx="1476987" cy="1476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1" idx="2"/>
          </p:cNvCxnSpPr>
          <p:nvPr/>
        </p:nvCxnSpPr>
        <p:spPr>
          <a:xfrm>
            <a:off x="7965358" y="1419622"/>
            <a:ext cx="0" cy="108246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7935520" y="1882511"/>
                <a:ext cx="595741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=1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520" y="1882511"/>
                <a:ext cx="595741" cy="338554"/>
              </a:xfrm>
              <a:prstGeom prst="rect">
                <a:avLst/>
              </a:prstGeom>
              <a:blipFill rotWithShape="1">
                <a:blip r:embed="rId23"/>
                <a:stretch>
                  <a:fillRect t="-5455" r="-4124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948264" y="3006102"/>
                <a:ext cx="595741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=0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006102"/>
                <a:ext cx="595741" cy="338554"/>
              </a:xfrm>
              <a:prstGeom prst="rect">
                <a:avLst/>
              </a:prstGeom>
              <a:blipFill rotWithShape="1">
                <a:blip r:embed="rId24"/>
                <a:stretch>
                  <a:fillRect t="-5357" r="-3061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1024986" y="3449951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6" y="3449951"/>
                <a:ext cx="2178204" cy="563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6458626" y="1014743"/>
                <a:ext cx="42851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26" y="1014743"/>
                <a:ext cx="42851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206973" y="2764346"/>
                <a:ext cx="433259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73" y="2764346"/>
                <a:ext cx="433259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5393298" y="1659596"/>
            <a:ext cx="2556000" cy="255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5135622" y="1401921"/>
            <a:ext cx="3071352" cy="3071351"/>
            <a:chOff x="5135622" y="1401921"/>
            <a:chExt cx="3071352" cy="3071351"/>
          </a:xfrm>
        </p:grpSpPr>
        <p:cxnSp>
          <p:nvCxnSpPr>
            <p:cNvPr id="46" name="Conector de seta reta 45"/>
            <p:cNvCxnSpPr/>
            <p:nvPr/>
          </p:nvCxnSpPr>
          <p:spPr>
            <a:xfrm flipV="1">
              <a:off x="6671298" y="1401921"/>
              <a:ext cx="0" cy="3071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 flipV="1">
              <a:off x="6671298" y="1401920"/>
              <a:ext cx="0" cy="30713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47"/>
          <p:cNvCxnSpPr/>
          <p:nvPr/>
        </p:nvCxnSpPr>
        <p:spPr>
          <a:xfrm flipH="1">
            <a:off x="6012161" y="1639092"/>
            <a:ext cx="2088231" cy="2804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de cantos arredondados 37"/>
              <p:cNvSpPr/>
              <p:nvPr/>
            </p:nvSpPr>
            <p:spPr>
              <a:xfrm>
                <a:off x="503768" y="1343394"/>
                <a:ext cx="586947" cy="1827077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de cantos arredondados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8" y="1343394"/>
                <a:ext cx="586947" cy="1827077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de cantos arredondados 38"/>
              <p:cNvSpPr/>
              <p:nvPr/>
            </p:nvSpPr>
            <p:spPr>
              <a:xfrm>
                <a:off x="1090714" y="1343394"/>
                <a:ext cx="1014357" cy="18270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tângulo de cantos arredondados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14" y="1343394"/>
                <a:ext cx="1014357" cy="1827077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de cantos arredondados 44"/>
              <p:cNvSpPr/>
              <p:nvPr/>
            </p:nvSpPr>
            <p:spPr>
              <a:xfrm>
                <a:off x="2105072" y="1343394"/>
                <a:ext cx="1397925" cy="1827077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tângulo de cantos arredondados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72" y="1343394"/>
                <a:ext cx="1397925" cy="1827077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de cantos arredondados 65"/>
          <p:cNvSpPr/>
          <p:nvPr/>
        </p:nvSpPr>
        <p:spPr>
          <a:xfrm>
            <a:off x="3502997" y="1343394"/>
            <a:ext cx="614938" cy="18270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sz="1200" b="1" dirty="0">
              <a:solidFill>
                <a:schemeClr val="tx1"/>
              </a:solidFill>
              <a:latin typeface="Cambria Math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22056" y="1647701"/>
            <a:ext cx="2984065" cy="1460651"/>
            <a:chOff x="418475" y="1117076"/>
            <a:chExt cx="2984065" cy="146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Elipse 49"/>
                <p:cNvSpPr/>
                <p:nvPr/>
              </p:nvSpPr>
              <p:spPr>
                <a:xfrm>
                  <a:off x="1779919" y="1644553"/>
                  <a:ext cx="405697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Elips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919" y="1644553"/>
                  <a:ext cx="405697" cy="405697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de seta reta 50"/>
            <p:cNvCxnSpPr/>
            <p:nvPr/>
          </p:nvCxnSpPr>
          <p:spPr>
            <a:xfrm>
              <a:off x="2996843" y="1847401"/>
              <a:ext cx="4056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/>
                <p:cNvSpPr/>
                <p:nvPr/>
              </p:nvSpPr>
              <p:spPr>
                <a:xfrm>
                  <a:off x="418475" y="1117076"/>
                  <a:ext cx="324763" cy="2028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2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5" y="1117076"/>
                  <a:ext cx="324763" cy="20284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418475" y="2374878"/>
                  <a:ext cx="324763" cy="2028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5" y="2374878"/>
                  <a:ext cx="324763" cy="20284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de seta reta 55"/>
            <p:cNvCxnSpPr/>
            <p:nvPr/>
          </p:nvCxnSpPr>
          <p:spPr>
            <a:xfrm>
              <a:off x="2185616" y="1847401"/>
              <a:ext cx="405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>
              <a:off x="743238" y="1218501"/>
              <a:ext cx="1096094" cy="485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flipV="1">
              <a:off x="743238" y="1990837"/>
              <a:ext cx="1096094" cy="485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2190159" y="1590686"/>
                  <a:ext cx="30692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159" y="1590686"/>
                  <a:ext cx="30692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3042368" y="1597717"/>
                  <a:ext cx="21234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368" y="1597717"/>
                  <a:ext cx="21234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1046827" y="1137781"/>
                  <a:ext cx="488916" cy="2881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27" y="1137781"/>
                  <a:ext cx="488916" cy="28815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1048622" y="1869900"/>
                  <a:ext cx="485326" cy="2881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22" y="1869900"/>
                  <a:ext cx="485326" cy="28815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2591146" y="1644145"/>
                  <a:ext cx="405697" cy="4056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2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146" y="1644145"/>
                  <a:ext cx="405697" cy="40569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8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1792723" y="1117076"/>
                  <a:ext cx="405697" cy="2028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2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723" y="1117076"/>
                  <a:ext cx="405697" cy="20284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de seta reta 68"/>
            <p:cNvCxnSpPr>
              <a:stCxn id="68" idx="2"/>
            </p:cNvCxnSpPr>
            <p:nvPr/>
          </p:nvCxnSpPr>
          <p:spPr>
            <a:xfrm>
              <a:off x="1995572" y="1319925"/>
              <a:ext cx="0" cy="3246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1960466" y="1318890"/>
                  <a:ext cx="3705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66" y="1318890"/>
                  <a:ext cx="37055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100392" y="1365870"/>
                <a:ext cx="1015983" cy="620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=0.90</m:t>
                      </m:r>
                    </m:oMath>
                  </m:oMathPara>
                </a14:m>
                <a:endParaRPr lang="pt-BR" sz="11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i="1">
                          <a:latin typeface="Cambria Math"/>
                        </a:rPr>
                        <m:t>0.</m:t>
                      </m:r>
                      <m:r>
                        <a:rPr lang="pt-BR" sz="1100" b="0" i="1" smtClean="0">
                          <a:latin typeface="Cambria Math"/>
                        </a:rPr>
                        <m:t>7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𝑏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i="1">
                          <a:latin typeface="Cambria Math"/>
                        </a:rPr>
                        <m:t>0.</m:t>
                      </m:r>
                      <m:r>
                        <a:rPr lang="pt-BR" sz="1100" b="0" i="1" smtClean="0">
                          <a:latin typeface="Cambria Math"/>
                        </a:rPr>
                        <m:t>5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1365870"/>
                <a:ext cx="1015983" cy="6202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to 43"/>
          <p:cNvCxnSpPr/>
          <p:nvPr/>
        </p:nvCxnSpPr>
        <p:spPr>
          <a:xfrm flipH="1" flipV="1">
            <a:off x="5190161" y="2505075"/>
            <a:ext cx="2962276" cy="1457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203717" y="2211313"/>
                <a:ext cx="1015983" cy="620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=−0.60</m:t>
                      </m:r>
                    </m:oMath>
                  </m:oMathPara>
                </a14:m>
                <a:endParaRPr lang="pt-BR" sz="11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−1</m:t>
                      </m:r>
                      <m:r>
                        <a:rPr lang="pt-BR" sz="1100" i="1">
                          <a:latin typeface="Cambria Math"/>
                        </a:rPr>
                        <m:t>.</m:t>
                      </m:r>
                      <m:r>
                        <a:rPr lang="pt-BR" sz="1100" b="0" i="1" smtClean="0">
                          <a:latin typeface="Cambria Math"/>
                        </a:rPr>
                        <m:t>2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𝑏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i="1">
                          <a:latin typeface="Cambria Math"/>
                        </a:rPr>
                        <m:t>0.</m:t>
                      </m:r>
                      <m:r>
                        <a:rPr lang="pt-BR" sz="1100" b="0" i="1" smtClean="0">
                          <a:latin typeface="Cambria Math"/>
                        </a:rPr>
                        <m:t>6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17" y="2211313"/>
                <a:ext cx="1015983" cy="62029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to 52"/>
          <p:cNvCxnSpPr/>
          <p:nvPr/>
        </p:nvCxnSpPr>
        <p:spPr>
          <a:xfrm flipH="1" flipV="1">
            <a:off x="5213974" y="1782547"/>
            <a:ext cx="2914650" cy="1293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203717" y="1507976"/>
                <a:ext cx="1015983" cy="620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=−0.40</m:t>
                      </m:r>
                    </m:oMath>
                  </m:oMathPara>
                </a14:m>
                <a:endParaRPr lang="pt-BR" sz="11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−0</m:t>
                      </m:r>
                      <m:r>
                        <a:rPr lang="pt-BR" sz="1100" i="1">
                          <a:latin typeface="Cambria Math"/>
                        </a:rPr>
                        <m:t>.</m:t>
                      </m:r>
                      <m:r>
                        <a:rPr lang="pt-BR" sz="1100" b="0" i="1" smtClean="0">
                          <a:latin typeface="Cambria Math"/>
                        </a:rPr>
                        <m:t>9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𝑏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0.90</m:t>
                      </m:r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17" y="1507976"/>
                <a:ext cx="1015983" cy="62029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Para </a:t>
                </a:r>
                <a:r>
                  <a:rPr lang="pt-BR" i="1" dirty="0"/>
                  <a:t>t</a:t>
                </a:r>
                <a:r>
                  <a:rPr lang="pt-BR" dirty="0"/>
                  <a:t> de </a:t>
                </a:r>
                <a:r>
                  <a:rPr lang="pt-BR" i="1" dirty="0"/>
                  <a:t>1</a:t>
                </a:r>
                <a:r>
                  <a:rPr lang="pt-BR" dirty="0"/>
                  <a:t> até </a:t>
                </a:r>
                <a:r>
                  <a:rPr lang="pt-BR" i="1" dirty="0" err="1"/>
                  <a:t>max_epocas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Para todo </a:t>
                </a:r>
                <a:r>
                  <a:rPr lang="pt-BR" b="1" i="1" dirty="0"/>
                  <a:t>x</a:t>
                </a:r>
                <a:r>
                  <a:rPr lang="pt-BR" dirty="0"/>
                  <a:t>, </a:t>
                </a:r>
                <a:r>
                  <a:rPr lang="pt-BR" i="1" dirty="0"/>
                  <a:t>y</a:t>
                </a:r>
                <a:r>
                  <a:rPr lang="pt-BR" dirty="0"/>
                  <a:t> em (</a:t>
                </a:r>
                <a:r>
                  <a:rPr lang="pt-BR" b="1" i="1" dirty="0"/>
                  <a:t>X</a:t>
                </a:r>
                <a:r>
                  <a:rPr lang="pt-BR" i="1" dirty="0"/>
                  <a:t>, </a:t>
                </a:r>
                <a:r>
                  <a:rPr lang="pt-BR" b="1" i="1" dirty="0"/>
                  <a:t>y</a:t>
                </a:r>
                <a:r>
                  <a:rPr lang="pt-BR" dirty="0"/>
                  <a:t>):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é</m:t>
                            </m:r>
                            <m:r>
                              <a:rPr lang="pt-BR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/2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𝑚</m:t>
                        </m:r>
                        <m:r>
                          <a:rPr lang="pt-BR">
                            <a:latin typeface="Cambria Math"/>
                          </a:rPr>
                          <m:t>í</m:t>
                        </m:r>
                        <m:r>
                          <a:rPr lang="pt-BR">
                            <a:latin typeface="Cambria Math"/>
                          </a:rPr>
                          <m:t>𝑛𝑖𝑚𝑜</m:t>
                        </m:r>
                      </m:sub>
                    </m:sSub>
                  </m:oMath>
                </a14:m>
                <a:r>
                  <a:rPr lang="pt-BR" dirty="0"/>
                  <a:t>, interromper o laço.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67" t="-1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tângulo 63"/>
              <p:cNvSpPr/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chemeClr val="tx1"/>
                    </a:solidFill>
                  </a:rPr>
                  <a:t>X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 : dados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1" dirty="0">
                    <a:solidFill>
                      <a:schemeClr val="tx1"/>
                    </a:solidFill>
                  </a:rPr>
                  <a:t>y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rótulos </a:t>
                </a:r>
                <a:r>
                  <a:rPr lang="pt-BR" sz="1200" dirty="0">
                    <a:solidFill>
                      <a:schemeClr val="tx1"/>
                    </a:solidFill>
                  </a:rPr>
                  <a:t>do conjunto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</a:rPr>
                  <a:t> : taxa de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aprendizado</a:t>
                </a:r>
                <a:endParaRPr lang="pt-BR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 err="1">
                    <a:solidFill>
                      <a:schemeClr val="tx1"/>
                    </a:solidFill>
                  </a:rPr>
                  <a:t>max_epocas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Número máximo de épocas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1" i="1" dirty="0">
                    <a:solidFill>
                      <a:schemeClr val="tx1"/>
                    </a:solidFill>
                  </a:rPr>
                  <a:t>w</a:t>
                </a:r>
                <a:r>
                  <a:rPr lang="pt-BR" sz="1200" i="1" dirty="0">
                    <a:solidFill>
                      <a:schemeClr val="tx1"/>
                    </a:solidFill>
                  </a:rPr>
                  <a:t> </a:t>
                </a:r>
                <a:r>
                  <a:rPr lang="pt-BR" sz="1200" dirty="0">
                    <a:solidFill>
                      <a:schemeClr val="tx1"/>
                    </a:solidFill>
                  </a:rPr>
                  <a:t>e </a:t>
                </a:r>
                <a:r>
                  <a:rPr lang="pt-BR" sz="1200" i="1" dirty="0">
                    <a:solidFill>
                      <a:schemeClr val="tx1"/>
                    </a:solidFill>
                  </a:rPr>
                  <a:t>b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pesos e bias – iniciados aleatoriamente</a:t>
                </a:r>
              </a:p>
            </p:txBody>
          </p:sp>
        </mc:Choice>
        <mc:Fallback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  <a:blipFill rotWithShape="1">
                <a:blip r:embed="rId2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6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Produto interno: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Função de ativação: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Erro: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Valor  utilizado para atualizar 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 bias: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0: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0.6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=0.0+0.6=0.6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𝑣</m:t>
                    </m:r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=0.6+0.1×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=0.0+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Elipse 8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Conector de seta reta 22"/>
          <p:cNvCxnSpPr>
            <a:stCxn id="19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de cantos arredondados 29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0" name="Retângulo de cantos arredondado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36"/>
          <p:cNvCxnSpPr>
            <a:stCxn id="38" idx="2"/>
            <a:endCxn id="31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981240" y="13223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1: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</m:oMath>
                </a14:m>
                <a:r>
                  <a:rPr lang="pt-B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=0.2+0.5=0.7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=0.9+0.1×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/>
                  <a:t>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8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de cantos arredondados 26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7" name="Retângulo de cantos arredondado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stCxn id="29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 angulado 33"/>
          <p:cNvCxnSpPr>
            <a:stCxn id="35" idx="2"/>
            <a:endCxn id="28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7733749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319242" y="3827088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2: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=0.1+0.4=0.5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=0.4+0.1×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027511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004597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3:</a:t>
                </a:r>
              </a:p>
              <a:p>
                <a:pPr lvl="1"/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=0.1+0.3=0.4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=1.0−1.0=0.0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=0.0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=0.3+0.1×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227934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275444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500" i="1" dirty="0"/>
                  <a:t>Fim da Época 0.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é</m:t>
                        </m:r>
                        <m:r>
                          <a:rPr lang="pt-BR" sz="1500" i="1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500" i="1">
                                <a:latin typeface="Cambria Math"/>
                              </a:rPr>
                              <m:t>é</m:t>
                            </m:r>
                            <m:r>
                              <a:rPr lang="pt-BR" sz="1500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500" i="1">
                            <a:latin typeface="Cambria Math"/>
                          </a:rPr>
                          <m:t>3.0</m:t>
                        </m:r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=1.5</m:t>
                    </m:r>
                  </m:oMath>
                </a14:m>
                <a:endParaRPr lang="pt-BR" sz="1500" dirty="0"/>
              </a:p>
              <a:p>
                <a:pPr lvl="1"/>
                <a:endParaRPr lang="pt-BR" sz="1500" dirty="0"/>
              </a:p>
              <a:p>
                <a:r>
                  <a:rPr lang="pt-BR" sz="1500" i="1" dirty="0"/>
                  <a:t>Época 1:</a:t>
                </a:r>
              </a:p>
              <a:p>
                <a:pPr lvl="1"/>
                <a:r>
                  <a:rPr lang="pt-BR" sz="1500" i="1" dirty="0"/>
                  <a:t>Iteração 0:</a:t>
                </a:r>
              </a:p>
              <a:p>
                <a:pPr lvl="2"/>
                <a:r>
                  <a:rPr lang="pt-BR" sz="1500" i="1" dirty="0"/>
                  <a:t>Repetir até atingir o limite de épocas ou </a:t>
                </a:r>
                <a:br>
                  <a:rPr lang="pt-BR" sz="1500" i="1" dirty="0"/>
                </a:br>
                <a:r>
                  <a:rPr lang="pt-BR" sz="1500" i="1" dirty="0"/>
                  <a:t>o erro da época ficar abaixo de um </a:t>
                </a:r>
                <a:br>
                  <a:rPr lang="pt-BR" sz="1500" i="1" dirty="0"/>
                </a:br>
                <a:r>
                  <a:rPr lang="pt-BR" sz="1500" i="1" dirty="0"/>
                  <a:t>limiar pré-definido...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700224" y="1555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671370" y="25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92930" y="132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das redes neurais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5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das redes neurais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: An Introduction to Computational </a:t>
            </a:r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1969</a:t>
            </a:r>
            <a:endParaRPr lang="en-US" dirty="0"/>
          </a:p>
          <a:p>
            <a:pPr lvl="1"/>
            <a:r>
              <a:rPr lang="en-US" dirty="0"/>
              <a:t>Marvin Minsky, Seymour A. </a:t>
            </a:r>
            <a:r>
              <a:rPr lang="en-US" dirty="0" err="1"/>
              <a:t>Papert</a:t>
            </a:r>
            <a:endParaRPr lang="en-US" dirty="0"/>
          </a:p>
          <a:p>
            <a:r>
              <a:rPr lang="pt-BR" dirty="0" smtClean="0"/>
              <a:t>Critica às limitações do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pPr lvl="1"/>
            <a:r>
              <a:rPr lang="pt-BR" dirty="0" smtClean="0"/>
              <a:t>Incapacidade de lidar com problemas não lineares</a:t>
            </a:r>
          </a:p>
          <a:p>
            <a:pPr lvl="2"/>
            <a:r>
              <a:rPr lang="pt-BR" dirty="0" smtClean="0"/>
              <a:t>XOR.</a:t>
            </a:r>
          </a:p>
          <a:p>
            <a:pPr lvl="1"/>
            <a:r>
              <a:rPr lang="pt-BR" dirty="0" smtClean="0"/>
              <a:t>Forte influência no 1</a:t>
            </a:r>
            <a:r>
              <a:rPr lang="pt-BR" baseline="30000" dirty="0" smtClean="0"/>
              <a:t>o</a:t>
            </a:r>
            <a:r>
              <a:rPr lang="pt-BR" dirty="0" smtClean="0"/>
              <a:t>  inverno da IA (~1974 - ~1980)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3074" name="Picture 2" descr="https://m.media-amazon.com/images/I/51-Rg3IuYrL._SL1481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732210"/>
            <a:ext cx="2675223" cy="396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78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das redes neurais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5122" name="Picture 2" descr="F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77" y="1087823"/>
            <a:ext cx="622364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187624" y="4686438"/>
            <a:ext cx="7956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dirty="0" err="1"/>
              <a:t>Francesconi</a:t>
            </a:r>
            <a:r>
              <a:rPr lang="en-US" sz="1000" i="1" dirty="0"/>
              <a:t>, E. The winter, the summer and the summer dream of artificial intelligence in law. </a:t>
            </a:r>
            <a:r>
              <a:rPr lang="en-US" sz="1000" i="1" dirty="0" err="1"/>
              <a:t>Artif</a:t>
            </a:r>
            <a:r>
              <a:rPr lang="en-US" sz="1000" i="1" dirty="0"/>
              <a:t> </a:t>
            </a:r>
            <a:r>
              <a:rPr lang="en-US" sz="1000" i="1" dirty="0" err="1"/>
              <a:t>Intell</a:t>
            </a:r>
            <a:r>
              <a:rPr lang="en-US" sz="1000" i="1" dirty="0"/>
              <a:t> Law </a:t>
            </a:r>
            <a:r>
              <a:rPr lang="en-US" sz="1000" b="1" i="1" dirty="0"/>
              <a:t>30</a:t>
            </a:r>
            <a:r>
              <a:rPr lang="en-US" sz="1000" i="1" dirty="0"/>
              <a:t>, 147–161 (2022)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77306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Gonzalez, </a:t>
            </a:r>
            <a:r>
              <a:rPr lang="pt-BR" dirty="0"/>
              <a:t>R.C.; </a:t>
            </a:r>
            <a:r>
              <a:rPr lang="pt-BR" dirty="0" smtClean="0"/>
              <a:t>Woods, </a:t>
            </a:r>
            <a:r>
              <a:rPr lang="pt-BR" dirty="0"/>
              <a:t>R.E.; </a:t>
            </a:r>
            <a:r>
              <a:rPr lang="pt-BR" b="1" dirty="0"/>
              <a:t>Processamento Digital de Imagens.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/>
              <a:t>Editora Pearson. 3ª edição. </a:t>
            </a:r>
            <a:r>
              <a:rPr lang="pt-BR" dirty="0" smtClean="0"/>
              <a:t>2009</a:t>
            </a:r>
            <a:r>
              <a:rPr lang="pt-BR" dirty="0"/>
              <a:t>.</a:t>
            </a:r>
          </a:p>
          <a:p>
            <a:r>
              <a:rPr lang="en-US" dirty="0" err="1"/>
              <a:t>Ponti</a:t>
            </a:r>
            <a:r>
              <a:rPr lang="en-US" dirty="0"/>
              <a:t> et al. </a:t>
            </a:r>
            <a:r>
              <a:rPr lang="en-US" b="1" dirty="0"/>
              <a:t>Everything You Wanted to Know about Deep Learning for Computer Vision but Were Afraid to Ask</a:t>
            </a:r>
            <a:r>
              <a:rPr lang="en-US" dirty="0"/>
              <a:t>. </a:t>
            </a:r>
            <a:r>
              <a:rPr lang="en-US" dirty="0" err="1"/>
              <a:t>Sibgrapi</a:t>
            </a:r>
            <a:r>
              <a:rPr lang="en-US" dirty="0"/>
              <a:t> 2017.</a:t>
            </a:r>
          </a:p>
          <a:p>
            <a:pPr lvl="1"/>
            <a:r>
              <a:rPr lang="en-US" dirty="0">
                <a:hlinkClick r:id="rId2"/>
              </a:rPr>
              <a:t>https://sites.icmc.usp.br/moacir/p17sibgrapi-tutorial/</a:t>
            </a:r>
            <a:r>
              <a:rPr lang="en-US" dirty="0"/>
              <a:t> </a:t>
            </a:r>
          </a:p>
          <a:p>
            <a:r>
              <a:rPr lang="en-US" dirty="0" err="1"/>
              <a:t>Görner</a:t>
            </a:r>
            <a:r>
              <a:rPr lang="en-US" dirty="0"/>
              <a:t>, M. </a:t>
            </a:r>
            <a:r>
              <a:rPr lang="en-US" b="1" dirty="0"/>
              <a:t>Learn </a:t>
            </a:r>
            <a:r>
              <a:rPr lang="en-US" b="1" dirty="0" err="1"/>
              <a:t>TensorFlow</a:t>
            </a:r>
            <a:r>
              <a:rPr lang="en-US" b="1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e </a:t>
            </a:r>
            <a:r>
              <a:rPr lang="en-US" dirty="0" err="1"/>
              <a:t>Courville</a:t>
            </a:r>
            <a:r>
              <a:rPr lang="en-US" dirty="0"/>
              <a:t>. </a:t>
            </a:r>
            <a:r>
              <a:rPr lang="en-US" b="1" dirty="0"/>
              <a:t>Deep Learning</a:t>
            </a:r>
            <a:r>
              <a:rPr lang="en-US" dirty="0"/>
              <a:t>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400050"/>
            <a:r>
              <a:rPr lang="en-US" dirty="0"/>
              <a:t>McCulloch, W.S., Pitts, W. </a:t>
            </a:r>
            <a:r>
              <a:rPr lang="en-US" b="1" dirty="0"/>
              <a:t>A logical calculus of the ideas immanent in nervous activity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Bulletin of Mathematical Biophysics 5, 115–133 (1943).</a:t>
            </a:r>
          </a:p>
          <a:p>
            <a:pPr lvl="1"/>
            <a:r>
              <a:rPr lang="en-US" dirty="0">
                <a:hlinkClick r:id="rId2"/>
              </a:rPr>
              <a:t>https://doi.org/10.1007/BF02478259</a:t>
            </a:r>
            <a:r>
              <a:rPr lang="en-US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Rosenblatt, F. </a:t>
            </a:r>
            <a:r>
              <a:rPr lang="en-US" b="1" dirty="0"/>
              <a:t>The perceptron: A probabilistic model for information storage and organization in the brain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Psychological Review, 65(6), 386–408 (1958). </a:t>
            </a:r>
          </a:p>
          <a:p>
            <a:pPr lvl="1"/>
            <a:r>
              <a:rPr lang="en-US" dirty="0">
                <a:hlinkClick r:id="rId3"/>
              </a:rPr>
              <a:t>https://doi.org/10.1037/h0042519</a:t>
            </a:r>
            <a:r>
              <a:rPr lang="en-US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Minsky, M.; </a:t>
            </a:r>
            <a:r>
              <a:rPr lang="en-US" dirty="0" err="1"/>
              <a:t>Papert</a:t>
            </a:r>
            <a:r>
              <a:rPr lang="en-US" dirty="0"/>
              <a:t>, S. A. </a:t>
            </a:r>
            <a:r>
              <a:rPr lang="en-US" b="1" dirty="0" err="1"/>
              <a:t>Perceptrons</a:t>
            </a:r>
            <a:r>
              <a:rPr lang="en-US" b="1" dirty="0"/>
              <a:t>: An Introduction to Computational Geometry.</a:t>
            </a:r>
          </a:p>
          <a:p>
            <a:pPr lvl="1"/>
            <a:r>
              <a:rPr lang="en-US" dirty="0"/>
              <a:t>The MIT Press, 2017</a:t>
            </a:r>
          </a:p>
          <a:p>
            <a:pPr lvl="1"/>
            <a:r>
              <a:rPr lang="en-US" dirty="0">
                <a:hlinkClick r:id="rId4"/>
              </a:rPr>
              <a:t>https://doi.org/10.7551/mitpress/11301.001.0001</a:t>
            </a:r>
            <a:endParaRPr lang="en-US" dirty="0"/>
          </a:p>
          <a:p>
            <a:r>
              <a:rPr lang="en-US" dirty="0" err="1"/>
              <a:t>Francesconi</a:t>
            </a:r>
            <a:r>
              <a:rPr lang="en-US" dirty="0"/>
              <a:t>, E. </a:t>
            </a:r>
            <a:r>
              <a:rPr lang="en-US" b="1" dirty="0"/>
              <a:t>The winter, the summer and the summer dream of artificial intelligence in law. </a:t>
            </a:r>
          </a:p>
          <a:p>
            <a:pPr lvl="1"/>
            <a:r>
              <a:rPr lang="en-US" dirty="0" err="1"/>
              <a:t>Artif</a:t>
            </a:r>
            <a:r>
              <a:rPr lang="en-US" dirty="0"/>
              <a:t> </a:t>
            </a:r>
            <a:r>
              <a:rPr lang="en-US" dirty="0" err="1"/>
              <a:t>Intell</a:t>
            </a:r>
            <a:r>
              <a:rPr lang="en-US" dirty="0"/>
              <a:t> Law 30, 147–161 (2022)</a:t>
            </a:r>
          </a:p>
          <a:p>
            <a:pPr lvl="1"/>
            <a:r>
              <a:rPr lang="en-US" dirty="0">
                <a:hlinkClick r:id="rId5"/>
              </a:rPr>
              <a:t>https://link.springer.com/article/10.1007/s10506-022-09309-8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1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Strickland, E. </a:t>
            </a:r>
            <a:r>
              <a:rPr lang="en-US" b="1" cap="all" dirty="0"/>
              <a:t>THE TURBULENT PAST AND UNCERTAIN FUTURE OF ARTIFICIAL INTELLIGENCE. </a:t>
            </a:r>
            <a:r>
              <a:rPr lang="en-US" b="1" dirty="0"/>
              <a:t>Is there a way out of AI's boom-and-bust cycle?</a:t>
            </a:r>
          </a:p>
          <a:p>
            <a:pPr lvl="1"/>
            <a:r>
              <a:rPr lang="en-US" dirty="0"/>
              <a:t>IEEE Spectrum, 2021 </a:t>
            </a:r>
          </a:p>
          <a:p>
            <a:pPr lvl="1"/>
            <a:r>
              <a:rPr lang="en-US" dirty="0">
                <a:hlinkClick r:id="rId2"/>
              </a:rPr>
              <a:t>https://spectrum.ieee.org/history-of-ai</a:t>
            </a:r>
            <a:r>
              <a:rPr lang="en-US" dirty="0"/>
              <a:t>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33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6" name="Picture 4" descr="https://upload.wikimedia.org/wikipedia/commons/3/36/Components_of_neu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5914" r="3584" b="6551"/>
          <a:stretch/>
        </p:blipFill>
        <p:spPr bwMode="auto">
          <a:xfrm>
            <a:off x="1144367" y="547763"/>
            <a:ext cx="68552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-1" y="4718011"/>
            <a:ext cx="3971775" cy="226591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r>
              <a:rPr lang="pt-BR" sz="1000" i="1" dirty="0"/>
              <a:t>Jennifer </a:t>
            </a:r>
            <a:r>
              <a:rPr lang="pt-BR" sz="1000" i="1" dirty="0" err="1" smtClean="0"/>
              <a:t>Walinga</a:t>
            </a:r>
            <a:r>
              <a:rPr lang="pt-BR" sz="1000" i="1" dirty="0" smtClean="0"/>
              <a:t>. </a:t>
            </a:r>
            <a:r>
              <a:rPr lang="en-US" sz="1000" i="1" dirty="0" smtClean="0"/>
              <a:t>“</a:t>
            </a:r>
            <a:r>
              <a:rPr lang="en-US" sz="1000" i="1" dirty="0"/>
              <a:t> Diagram of basic neuron and </a:t>
            </a:r>
            <a:r>
              <a:rPr lang="en-US" sz="1000" i="1" dirty="0" smtClean="0"/>
              <a:t>components”.</a:t>
            </a:r>
            <a:r>
              <a:rPr lang="pt-BR" sz="1000" i="1" dirty="0" smtClean="0"/>
              <a:t> </a:t>
            </a:r>
            <a:r>
              <a:rPr lang="pt-BR" sz="1000" b="1" i="1" dirty="0" smtClean="0"/>
              <a:t>BY-SA 4.0</a:t>
            </a:r>
            <a:r>
              <a:rPr lang="pt-BR" sz="1000" i="1" dirty="0" smtClean="0"/>
              <a:t>.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281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646215" y="589434"/>
            <a:ext cx="8030241" cy="4320480"/>
            <a:chOff x="923972" y="589434"/>
            <a:chExt cx="8030241" cy="4320480"/>
          </a:xfrm>
        </p:grpSpPr>
        <p:pic>
          <p:nvPicPr>
            <p:cNvPr id="6" name="Picture 2" descr="https://cdn-images-1.medium.com/max/800/1*kwEAIIMOQXMFQNj18sLDWg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538" y="2859782"/>
              <a:ext cx="2277971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-images-1.medium.com/max/800/1*niQ2zeoE2beFlfnp7Wshxg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6" t="7914" r="6959" b="48398"/>
            <a:stretch/>
          </p:blipFill>
          <p:spPr bwMode="auto">
            <a:xfrm>
              <a:off x="4916538" y="692299"/>
              <a:ext cx="2277971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7187791" y="1610400"/>
              <a:ext cx="176642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i="1" dirty="0"/>
                <a:t>Walter </a:t>
              </a:r>
              <a:r>
                <a:rPr lang="pt-BR" sz="1400" b="1" i="1" dirty="0" err="1" smtClean="0"/>
                <a:t>Pitts</a:t>
              </a:r>
              <a:endParaRPr lang="pt-BR" sz="1400" b="1" i="1" dirty="0" smtClean="0"/>
            </a:p>
            <a:p>
              <a:r>
                <a:rPr lang="pt-BR" sz="1400" i="1" dirty="0" smtClean="0"/>
                <a:t>(1923 – 1969)</a:t>
              </a:r>
            </a:p>
            <a:p>
              <a:r>
                <a:rPr lang="pt-BR" sz="1400" i="1" dirty="0" smtClean="0"/>
                <a:t>Lógica e neurociência computacional</a:t>
              </a:r>
              <a:endParaRPr lang="pt-BR" sz="1400" i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187791" y="3993326"/>
              <a:ext cx="156067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i="1" dirty="0"/>
                <a:t>Warren </a:t>
              </a:r>
              <a:r>
                <a:rPr lang="pt-BR" sz="1400" b="1" i="1" dirty="0" err="1" smtClean="0"/>
                <a:t>McCulloch</a:t>
              </a:r>
              <a:endParaRPr lang="pt-BR" sz="1400" b="1" i="1" dirty="0" smtClean="0"/>
            </a:p>
            <a:p>
              <a:r>
                <a:rPr lang="pt-BR" sz="1400" i="1" dirty="0" smtClean="0"/>
                <a:t>(1898 – 1969)</a:t>
              </a:r>
            </a:p>
            <a:p>
              <a:r>
                <a:rPr lang="pt-BR" sz="1400" i="1" dirty="0" smtClean="0"/>
                <a:t>Neurofisiologia</a:t>
              </a:r>
              <a:endParaRPr lang="pt-BR" sz="1400" i="1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24" t="16127" r="33524" b="7980"/>
            <a:stretch/>
          </p:blipFill>
          <p:spPr bwMode="auto">
            <a:xfrm>
              <a:off x="923972" y="589434"/>
              <a:ext cx="3430321" cy="4320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37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0"/>
          <a:stretch/>
        </p:blipFill>
        <p:spPr bwMode="auto">
          <a:xfrm>
            <a:off x="2934466" y="2903789"/>
            <a:ext cx="3365726" cy="202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3292557" y="3691377"/>
                <a:ext cx="2205540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𝑖</m:t>
                          </m:r>
                          <m:r>
                            <a:rPr lang="pt-BR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𝑛</m:t>
                          </m:r>
                          <m:r>
                            <a:rPr lang="pt-BR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,0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557" y="3691377"/>
                <a:ext cx="2205540" cy="87075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6039113" y="3834071"/>
                <a:ext cx="2933431" cy="586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=</m:t>
                      </m:r>
                      <m:r>
                        <a:rPr lang="pt-BR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pt-BR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13" y="3834071"/>
                <a:ext cx="2933431" cy="58618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4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070196" y="1479479"/>
            <a:ext cx="2543094" cy="2543094"/>
            <a:chOff x="3312796" y="1597917"/>
            <a:chExt cx="2306218" cy="2306218"/>
          </a:xfrm>
        </p:grpSpPr>
        <p:sp>
          <p:nvSpPr>
            <p:cNvPr id="35" name="Elipse 34"/>
            <p:cNvSpPr/>
            <p:nvPr/>
          </p:nvSpPr>
          <p:spPr>
            <a:xfrm>
              <a:off x="3312796" y="1597917"/>
              <a:ext cx="2306218" cy="2306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4465905" y="1597917"/>
              <a:ext cx="0" cy="23062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ângulo 36"/>
          <p:cNvSpPr/>
          <p:nvPr/>
        </p:nvSpPr>
        <p:spPr>
          <a:xfrm>
            <a:off x="5738361" y="1455626"/>
            <a:ext cx="156994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NEURÔNIO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/>
          <p:cNvCxnSpPr>
            <a:stCxn id="37" idx="1"/>
            <a:endCxn id="35" idx="7"/>
          </p:cNvCxnSpPr>
          <p:nvPr/>
        </p:nvCxnSpPr>
        <p:spPr>
          <a:xfrm flipH="1">
            <a:off x="5240863" y="1684226"/>
            <a:ext cx="497498" cy="167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42285</TotalTime>
  <Words>4254</Words>
  <Application>Microsoft Office PowerPoint</Application>
  <PresentationFormat>Apresentação na tela (16:9)</PresentationFormat>
  <Paragraphs>729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Aula 04 – Redes neurais artificiais</vt:lpstr>
      <vt:lpstr>Roteiro</vt:lpstr>
      <vt:lpstr>O neurônio biológico</vt:lpstr>
      <vt:lpstr>O neurônio biológico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Perceptron</vt:lpstr>
      <vt:lpstr>O Perceptron</vt:lpstr>
      <vt:lpstr>O Perceptron</vt:lpstr>
      <vt:lpstr>O Perceptron</vt:lpstr>
      <vt:lpstr>O Perceptron</vt:lpstr>
      <vt:lpstr>O Perceptron</vt:lpstr>
      <vt:lpstr>O Perceptron</vt:lpstr>
      <vt:lpstr>O Perceptron</vt:lpstr>
      <vt:lpstr>O Perceptron</vt:lpstr>
      <vt:lpstr>Algoritmo de aprendizado do Perceptron</vt:lpstr>
      <vt:lpstr>Algoritmo de aprendizado do Perceptron</vt:lpstr>
      <vt:lpstr>Algoritmo de aprendizado do Perceptron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Histórico das redes neurais</vt:lpstr>
      <vt:lpstr>Histórico das redes neurais</vt:lpstr>
      <vt:lpstr>Histórico das redes neurais</vt:lpstr>
      <vt:lpstr>Bibliografia</vt:lpstr>
      <vt:lpstr>Bibliografia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330</cp:revision>
  <dcterms:created xsi:type="dcterms:W3CDTF">2020-06-26T12:40:46Z</dcterms:created>
  <dcterms:modified xsi:type="dcterms:W3CDTF">2023-10-20T12:03:38Z</dcterms:modified>
</cp:coreProperties>
</file>