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87" r:id="rId2"/>
    <p:sldId id="302" r:id="rId3"/>
    <p:sldId id="313" r:id="rId4"/>
    <p:sldId id="309" r:id="rId5"/>
    <p:sldId id="315" r:id="rId6"/>
    <p:sldId id="316" r:id="rId7"/>
    <p:sldId id="325" r:id="rId8"/>
    <p:sldId id="324" r:id="rId9"/>
    <p:sldId id="314" r:id="rId10"/>
    <p:sldId id="307" r:id="rId11"/>
    <p:sldId id="312" r:id="rId12"/>
    <p:sldId id="317" r:id="rId13"/>
    <p:sldId id="318" r:id="rId14"/>
    <p:sldId id="323" r:id="rId15"/>
    <p:sldId id="322" r:id="rId16"/>
    <p:sldId id="319" r:id="rId17"/>
    <p:sldId id="320" r:id="rId18"/>
    <p:sldId id="321" r:id="rId19"/>
    <p:sldId id="303" r:id="rId20"/>
    <p:sldId id="327" r:id="rId21"/>
    <p:sldId id="304" r:id="rId2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0000"/>
    <a:srgbClr val="00FFFF"/>
    <a:srgbClr val="00FF00"/>
    <a:srgbClr val="FF00FF"/>
    <a:srgbClr val="006600"/>
    <a:srgbClr val="C3A63B"/>
    <a:srgbClr val="791D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10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imagesearch.com/2021/11/08/u-net-training-image-segmentation-models-in-pytorch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1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1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computer-vision/transposed-conv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datica.tech/transposed-convolutional-laye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datica.tech/transposed-convolutional-layer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datica.tech/transposed-convolutional-layer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semantic-segmentation-guide" TargetMode="External"/><Relationship Id="rId7" Type="http://schemas.openxmlformats.org/officeDocument/2006/relationships/hyperlink" Target="http://cs231n.stanford.edu/" TargetMode="External"/><Relationship Id="rId2" Type="http://schemas.openxmlformats.org/officeDocument/2006/relationships/hyperlink" Target="https://arxiv.org/pdf/1505.0459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remyjordan.me/evaluating-image-segmentation-models/" TargetMode="External"/><Relationship Id="rId5" Type="http://schemas.openxmlformats.org/officeDocument/2006/relationships/hyperlink" Target="https://pyimagesearch.com/2021/11/08/u-net-training-image-segmentation-models-in-pytorch/" TargetMode="External"/><Relationship Id="rId4" Type="http://schemas.openxmlformats.org/officeDocument/2006/relationships/hyperlink" Target="https://nanonets.com/blog/semantic-image-segmentation-202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229.stanford.edu/proj2017/final-reports/5243715.pdf" TargetMode="External"/><Relationship Id="rId2" Type="http://schemas.openxmlformats.org/officeDocument/2006/relationships/hyperlink" Target="https://ai.googleblog.com/2018/03/mobile-real-time-video-segment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datica.tech/transposed-convolutional-layer/" TargetMode="External"/><Relationship Id="rId4" Type="http://schemas.openxmlformats.org/officeDocument/2006/relationships/hyperlink" Target="https://d2l.ai/chapter_computer-vision/transposed-conv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22/lecture_9_jiaju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ai.googleblog.com/2018/03/mobile-real-time-video-segment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ai.googleblog.com/2018/03/mobile-real-time-video-segmenta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semantic-segmentation-guid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09 </a:t>
            </a:r>
            <a:r>
              <a:rPr lang="pt-BR" dirty="0"/>
              <a:t>– </a:t>
            </a:r>
            <a:r>
              <a:rPr lang="pt-BR" dirty="0" smtClean="0"/>
              <a:t>Segmentação semântica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João Fernando Mari</a:t>
            </a:r>
          </a:p>
          <a:p>
            <a:r>
              <a:rPr lang="pt-BR" sz="1400" i="1" dirty="0">
                <a:solidFill>
                  <a:srgbClr val="0000FF"/>
                </a:solidFill>
              </a:rPr>
              <a:t>joaofmari.github.io </a:t>
            </a:r>
            <a:endParaRPr lang="pt-BR" sz="1400" i="1" dirty="0" smtClean="0">
              <a:solidFill>
                <a:srgbClr val="0000FF"/>
              </a:solidFill>
            </a:endParaRPr>
          </a:p>
          <a:p>
            <a:r>
              <a:rPr lang="pt-BR" sz="1400" i="1" dirty="0" smtClean="0"/>
              <a:t>joaof.mari@ufv.br</a:t>
            </a:r>
            <a:endParaRPr lang="pt-BR" sz="1400" i="1" dirty="0"/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</a:t>
            </a:r>
            <a:r>
              <a:rPr lang="pt-BR" sz="2200" dirty="0" smtClean="0">
                <a:solidFill>
                  <a:schemeClr val="bg1"/>
                </a:solidFill>
              </a:rPr>
              <a:t>393 </a:t>
            </a:r>
            <a:r>
              <a:rPr lang="pt-BR" sz="2200" dirty="0">
                <a:solidFill>
                  <a:schemeClr val="bg1"/>
                </a:solidFill>
              </a:rPr>
              <a:t>– Introdução </a:t>
            </a:r>
            <a:r>
              <a:rPr lang="pt-BR" sz="2200" dirty="0" smtClean="0">
                <a:solidFill>
                  <a:schemeClr val="bg1"/>
                </a:solidFill>
              </a:rPr>
              <a:t>à Visão Computacional (2023)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hlinkClick r:id="rId2"/>
          </p:cNvPr>
          <p:cNvSpPr/>
          <p:nvPr/>
        </p:nvSpPr>
        <p:spPr>
          <a:xfrm>
            <a:off x="0" y="3291830"/>
            <a:ext cx="15476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U-Net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1026" name="Picture 2" descr="https://lmb.informatik.uni-freiburg.de/people/ronneber/u-net/u-net-archite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50" y="540807"/>
            <a:ext cx="6398901" cy="42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472508" y="4716375"/>
            <a:ext cx="5670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dirty="0" err="1"/>
              <a:t>Ronneberger</a:t>
            </a:r>
            <a:r>
              <a:rPr lang="pt-BR" sz="900" dirty="0"/>
              <a:t>, Fischer, </a:t>
            </a:r>
            <a:r>
              <a:rPr lang="pt-BR" sz="900" dirty="0" err="1"/>
              <a:t>Brox</a:t>
            </a:r>
            <a:r>
              <a:rPr lang="pt-BR" sz="900" dirty="0"/>
              <a:t>. </a:t>
            </a:r>
            <a:r>
              <a:rPr lang="pt-BR" sz="900" dirty="0" err="1"/>
              <a:t>U-Net</a:t>
            </a:r>
            <a:r>
              <a:rPr lang="pt-BR" sz="900" dirty="0"/>
              <a:t>: </a:t>
            </a:r>
            <a:r>
              <a:rPr lang="pt-BR" sz="900" dirty="0" err="1"/>
              <a:t>Convolutional</a:t>
            </a:r>
            <a:r>
              <a:rPr lang="pt-BR" sz="900" dirty="0"/>
              <a:t> Networks for </a:t>
            </a:r>
            <a:r>
              <a:rPr lang="pt-BR" sz="900" dirty="0" err="1"/>
              <a:t>Biomedical</a:t>
            </a:r>
            <a:r>
              <a:rPr lang="pt-BR" sz="900" dirty="0"/>
              <a:t> </a:t>
            </a:r>
            <a:r>
              <a:rPr lang="pt-BR" sz="900" dirty="0" err="1"/>
              <a:t>Image</a:t>
            </a:r>
            <a:r>
              <a:rPr lang="pt-BR" sz="900" dirty="0"/>
              <a:t> </a:t>
            </a:r>
            <a:r>
              <a:rPr lang="pt-BR" sz="900" dirty="0" err="1"/>
              <a:t>Segmentation</a:t>
            </a:r>
            <a:r>
              <a:rPr lang="pt-BR" sz="900" dirty="0"/>
              <a:t>. 2015.</a:t>
            </a:r>
          </a:p>
        </p:txBody>
      </p:sp>
    </p:spTree>
    <p:extLst>
      <p:ext uri="{BB962C8B-B14F-4D97-AF65-F5344CB8AC3E}">
        <p14:creationId xmlns:p14="http://schemas.microsoft.com/office/powerpoint/2010/main" val="34348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U-Net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6" name="Picture 2" descr="https://929687.smushcdn.com/2633864/wp-content/uploads/2021/11/unet_small.png?size=650x400&amp;lossy=1&amp;strip=1&amp;web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14" y="655775"/>
            <a:ext cx="677997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413448" y="4716823"/>
            <a:ext cx="5742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dirty="0">
                <a:hlinkClick r:id="rId3"/>
              </a:rPr>
              <a:t>https://pyimagesearch.com/2021/11/08/u-net-training-image-segmentation-models-in-pytorch</a:t>
            </a:r>
            <a:r>
              <a:rPr lang="pt-BR" sz="900" dirty="0" smtClean="0">
                <a:hlinkClick r:id="rId3"/>
              </a:rPr>
              <a:t>/</a:t>
            </a:r>
            <a:r>
              <a:rPr lang="pt-BR" sz="900" dirty="0" smtClean="0"/>
              <a:t>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7672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Upsampling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4" t="37985" r="9394" b="18293"/>
          <a:stretch/>
        </p:blipFill>
        <p:spPr bwMode="auto">
          <a:xfrm>
            <a:off x="-1016" y="1379584"/>
            <a:ext cx="9145016" cy="272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57644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i="1" dirty="0">
                <a:hlinkClick r:id="rId3"/>
              </a:rPr>
              <a:t>http://</a:t>
            </a:r>
            <a:r>
              <a:rPr lang="pt-BR" sz="900" i="1" dirty="0" smtClean="0">
                <a:hlinkClick r:id="rId3"/>
              </a:rPr>
              <a:t>cs231n.stanford.edu/slides/2017/cs231n_2017_lecture11.pdf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</p:spTree>
    <p:extLst>
      <p:ext uri="{BB962C8B-B14F-4D97-AF65-F5344CB8AC3E}">
        <p14:creationId xmlns:p14="http://schemas.microsoft.com/office/powerpoint/2010/main" val="1494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Upsampling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29314" r="9492" b="24616"/>
          <a:stretch/>
        </p:blipFill>
        <p:spPr bwMode="auto">
          <a:xfrm>
            <a:off x="0" y="1352766"/>
            <a:ext cx="9144000" cy="278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57644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i="1" dirty="0">
                <a:hlinkClick r:id="rId3"/>
              </a:rPr>
              <a:t>http://</a:t>
            </a:r>
            <a:r>
              <a:rPr lang="pt-BR" sz="900" i="1" dirty="0" smtClean="0">
                <a:hlinkClick r:id="rId3"/>
              </a:rPr>
              <a:t>cs231n.stanford.edu/slides/2017/cs231n_2017_lecture11.pdf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</p:spTree>
    <p:extLst>
      <p:ext uri="{BB962C8B-B14F-4D97-AF65-F5344CB8AC3E}">
        <p14:creationId xmlns:p14="http://schemas.microsoft.com/office/powerpoint/2010/main" val="34558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transposta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AutoShape 2" descr="../_images/trans_conv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387475"/>
            <a:ext cx="55149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dirty="0">
                <a:hlinkClick r:id="rId3"/>
              </a:rPr>
              <a:t>https://</a:t>
            </a:r>
            <a:r>
              <a:rPr lang="pt-BR" sz="900" dirty="0" smtClean="0">
                <a:hlinkClick r:id="rId3"/>
              </a:rPr>
              <a:t>d2l.ai/chapter_computer-vision/transposed-conv.html</a:t>
            </a:r>
            <a:r>
              <a:rPr lang="pt-BR" sz="900" dirty="0" smtClean="0"/>
              <a:t>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3664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transposta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AutoShape 2" descr="../_images/trans_conv_stride2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../_images/trans_conv_stride2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../_images/trans_conv_stride2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../_images/trans_conv_stride2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7538"/>
            <a:ext cx="6276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3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Convolução</a:t>
            </a:r>
            <a:r>
              <a:rPr lang="pt-BR" dirty="0" smtClean="0"/>
              <a:t> transposta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Stride</a:t>
            </a:r>
            <a:r>
              <a:rPr lang="pt-BR" dirty="0" smtClean="0"/>
              <a:t> 2, </a:t>
            </a:r>
            <a:r>
              <a:rPr lang="pt-BR" dirty="0" err="1" smtClean="0"/>
              <a:t>padding</a:t>
            </a:r>
            <a:r>
              <a:rPr lang="pt-BR" dirty="0" smtClean="0"/>
              <a:t> 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2050" name="Picture 2" descr="z - adicionar uma camada de zeros entre as linhas e colu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22" y="1707654"/>
            <a:ext cx="5276787" cy="28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dirty="0">
                <a:hlinkClick r:id="rId3"/>
              </a:rPr>
              <a:t>https://didatica.tech/transposed-convolutional-layer</a:t>
            </a:r>
            <a:r>
              <a:rPr lang="pt-BR" sz="900" dirty="0" smtClean="0">
                <a:hlinkClick r:id="rId3"/>
              </a:rPr>
              <a:t>/</a:t>
            </a:r>
            <a:r>
              <a:rPr lang="pt-BR" sz="900" dirty="0" smtClean="0"/>
              <a:t>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0310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transposta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Stride</a:t>
            </a:r>
            <a:r>
              <a:rPr lang="pt-BR" dirty="0" smtClean="0"/>
              <a:t> 1, </a:t>
            </a:r>
            <a:r>
              <a:rPr lang="pt-BR" dirty="0" err="1" smtClean="0"/>
              <a:t>padding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2050" name="Picture 2" descr="z - adicionar uma camada de zeros entre as linhas e colu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22" y="1707654"/>
            <a:ext cx="5276787" cy="28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' - bordas de ze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22" y="1707654"/>
            <a:ext cx="5276786" cy="290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dirty="0">
                <a:hlinkClick r:id="rId4"/>
              </a:rPr>
              <a:t>https://didatica.tech/transposed-convolutional-layer</a:t>
            </a:r>
            <a:r>
              <a:rPr lang="pt-BR" sz="900" dirty="0" smtClean="0">
                <a:hlinkClick r:id="rId4"/>
              </a:rPr>
              <a:t>/</a:t>
            </a:r>
            <a:r>
              <a:rPr lang="pt-BR" sz="900" dirty="0" smtClean="0"/>
              <a:t>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1265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transposta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Stride</a:t>
            </a:r>
            <a:r>
              <a:rPr lang="pt-BR" dirty="0" smtClean="0"/>
              <a:t> 2, </a:t>
            </a:r>
            <a:r>
              <a:rPr lang="pt-BR" dirty="0" err="1" smtClean="0"/>
              <a:t>padding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2050" name="Picture 2" descr="z - adicionar uma camada de zeros entre as linhas e colu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22" y="1707654"/>
            <a:ext cx="5276787" cy="28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madas de zeros entre linhas, colunas e nas borda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21" y="1707653"/>
            <a:ext cx="5276787" cy="29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dirty="0">
                <a:hlinkClick r:id="rId4"/>
              </a:rPr>
              <a:t>https://didatica.tech/transposed-convolutional-layer</a:t>
            </a:r>
            <a:r>
              <a:rPr lang="pt-BR" sz="900" dirty="0" smtClean="0">
                <a:hlinkClick r:id="rId4"/>
              </a:rPr>
              <a:t>/</a:t>
            </a:r>
            <a:r>
              <a:rPr lang="pt-BR" sz="900" dirty="0" smtClean="0"/>
              <a:t>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3762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Ronneberger</a:t>
            </a:r>
            <a:r>
              <a:rPr lang="pt-BR" dirty="0"/>
              <a:t>, </a:t>
            </a:r>
            <a:r>
              <a:rPr lang="pt-BR" dirty="0" smtClean="0"/>
              <a:t>Fischer</a:t>
            </a:r>
            <a:r>
              <a:rPr lang="pt-BR" dirty="0"/>
              <a:t>, </a:t>
            </a:r>
            <a:r>
              <a:rPr lang="pt-BR" dirty="0" err="1" smtClean="0"/>
              <a:t>Brox</a:t>
            </a:r>
            <a:r>
              <a:rPr lang="pt-BR" dirty="0" smtClean="0"/>
              <a:t>. </a:t>
            </a:r>
            <a:r>
              <a:rPr lang="pt-BR" dirty="0" err="1" smtClean="0"/>
              <a:t>U-Net</a:t>
            </a:r>
            <a:r>
              <a:rPr lang="pt-BR" dirty="0"/>
              <a:t>: </a:t>
            </a:r>
            <a:r>
              <a:rPr lang="pt-BR" dirty="0" err="1"/>
              <a:t>Convolutional</a:t>
            </a:r>
            <a:r>
              <a:rPr lang="pt-BR" dirty="0"/>
              <a:t> Networks for </a:t>
            </a:r>
            <a:r>
              <a:rPr lang="pt-BR" dirty="0" err="1"/>
              <a:t>Biomedical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 smtClean="0"/>
              <a:t>Segmentation</a:t>
            </a:r>
            <a:r>
              <a:rPr lang="pt-BR" dirty="0" smtClean="0"/>
              <a:t>. 2015.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arxiv.org/pdf/1505.04597.pdf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Nilesh</a:t>
            </a:r>
            <a:r>
              <a:rPr lang="en-US" dirty="0" smtClean="0"/>
              <a:t> </a:t>
            </a:r>
            <a:r>
              <a:rPr lang="en-US" dirty="0" err="1" smtClean="0"/>
              <a:t>Barla</a:t>
            </a:r>
            <a:r>
              <a:rPr lang="en-US" dirty="0" smtClean="0"/>
              <a:t>. The Beginner’s Guide to Semantic Segmentation.</a:t>
            </a:r>
          </a:p>
          <a:p>
            <a:pPr lvl="1"/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www.v7labs.com/blog/semantic-segmentation-guide</a:t>
            </a:r>
            <a:r>
              <a:rPr lang="pt-BR" dirty="0" smtClean="0"/>
              <a:t> </a:t>
            </a:r>
          </a:p>
          <a:p>
            <a:r>
              <a:rPr lang="en-US" dirty="0" smtClean="0"/>
              <a:t>Anil </a:t>
            </a:r>
            <a:r>
              <a:rPr lang="en-US" dirty="0" err="1" smtClean="0"/>
              <a:t>Matcha</a:t>
            </a:r>
            <a:r>
              <a:rPr lang="en-US" dirty="0" smtClean="0"/>
              <a:t>. </a:t>
            </a:r>
            <a:r>
              <a:rPr lang="en-US" dirty="0"/>
              <a:t>A 2021 guide to Semantic </a:t>
            </a:r>
            <a:r>
              <a:rPr lang="en-US" dirty="0" smtClean="0"/>
              <a:t>Segmentation.</a:t>
            </a:r>
          </a:p>
          <a:p>
            <a:pPr lvl="1"/>
            <a:r>
              <a:rPr lang="en-US" dirty="0">
                <a:hlinkClick r:id="rId4"/>
              </a:rPr>
              <a:t>https://nanonets.com/blog/semantic-image-segmentation-2020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/>
              <a:t>Shivam</a:t>
            </a:r>
            <a:r>
              <a:rPr lang="en-US" dirty="0"/>
              <a:t> </a:t>
            </a:r>
            <a:r>
              <a:rPr lang="en-US" dirty="0" err="1" smtClean="0"/>
              <a:t>Chandhok</a:t>
            </a:r>
            <a:r>
              <a:rPr lang="en-US" dirty="0" smtClean="0"/>
              <a:t>. U-Net</a:t>
            </a:r>
            <a:r>
              <a:rPr lang="en-US" dirty="0"/>
              <a:t>: Training Image Segmentation Models in </a:t>
            </a:r>
            <a:r>
              <a:rPr lang="en-US" dirty="0" err="1" smtClean="0"/>
              <a:t>PyTorch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5"/>
              </a:rPr>
              <a:t>https://pyimagesearch.com/2021/11/08/u-net-training-image-segmentation-models-in-pytorch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pt-BR" dirty="0" smtClean="0"/>
              <a:t>Jeremy Jordan. </a:t>
            </a:r>
            <a:r>
              <a:rPr lang="pt-BR" dirty="0" err="1" smtClean="0"/>
              <a:t>Evaluating</a:t>
            </a:r>
            <a:r>
              <a:rPr lang="pt-BR" dirty="0" smtClean="0"/>
              <a:t>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segmentation</a:t>
            </a:r>
            <a:r>
              <a:rPr lang="pt-BR" dirty="0"/>
              <a:t> </a:t>
            </a:r>
            <a:r>
              <a:rPr lang="pt-BR" dirty="0" err="1"/>
              <a:t>models</a:t>
            </a:r>
            <a:r>
              <a:rPr lang="pt-BR" dirty="0"/>
              <a:t>.</a:t>
            </a:r>
          </a:p>
          <a:p>
            <a:pPr lvl="1"/>
            <a:r>
              <a:rPr lang="pt-BR" dirty="0" smtClean="0">
                <a:hlinkClick r:id="rId6"/>
              </a:rPr>
              <a:t>https</a:t>
            </a:r>
            <a:r>
              <a:rPr lang="pt-BR" dirty="0">
                <a:hlinkClick r:id="rId6"/>
              </a:rPr>
              <a:t>://www.jeremyjordan.me/evaluating-image-segmentation-models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en-US" dirty="0"/>
              <a:t>CS231n: Deep Learning for Computer Vision. Stanford - Spring 2022</a:t>
            </a:r>
          </a:p>
          <a:p>
            <a:pPr lvl="1"/>
            <a:r>
              <a:rPr lang="pt-BR" dirty="0">
                <a:hlinkClick r:id="rId7"/>
              </a:rPr>
              <a:t>http://cs231n.stanford.edu/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2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Localização, detecção e </a:t>
            </a:r>
            <a:r>
              <a:rPr lang="pt-BR" dirty="0" smtClean="0"/>
              <a:t>segmentação</a:t>
            </a:r>
          </a:p>
          <a:p>
            <a:r>
              <a:rPr lang="pt-BR" dirty="0"/>
              <a:t>Modelos para segmentação </a:t>
            </a:r>
            <a:r>
              <a:rPr lang="pt-BR" dirty="0" smtClean="0"/>
              <a:t>semântica</a:t>
            </a:r>
          </a:p>
          <a:p>
            <a:r>
              <a:rPr lang="pt-BR" dirty="0"/>
              <a:t>Aplicações de segmentação semântica</a:t>
            </a:r>
            <a:endParaRPr lang="pt-BR" dirty="0" smtClean="0"/>
          </a:p>
          <a:p>
            <a:r>
              <a:rPr lang="pt-BR" dirty="0" err="1" smtClean="0"/>
              <a:t>U-Net</a:t>
            </a:r>
            <a:endParaRPr lang="pt-BR" dirty="0" smtClean="0"/>
          </a:p>
          <a:p>
            <a:r>
              <a:rPr lang="pt-BR"/>
              <a:t>Upsampling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ai.googleblog.com/2018/03/mobile-real-time-video-segmentation.html</a:t>
            </a:r>
            <a:r>
              <a:rPr lang="pt-BR" dirty="0" smtClean="0"/>
              <a:t>   </a:t>
            </a:r>
            <a:endParaRPr lang="pt-BR" dirty="0"/>
          </a:p>
          <a:p>
            <a:r>
              <a:rPr lang="en-US" dirty="0"/>
              <a:t>Satellite Image Segmentation for Building Detection using </a:t>
            </a:r>
            <a:r>
              <a:rPr lang="en-US" dirty="0" smtClean="0"/>
              <a:t>U-net. Stanford CS229.</a:t>
            </a:r>
            <a:endParaRPr lang="en-US" dirty="0"/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cs229.stanford.edu/proj2017/final-reports/5243715.pdf</a:t>
            </a:r>
            <a:r>
              <a:rPr lang="pt-BR" dirty="0" smtClean="0"/>
              <a:t> </a:t>
            </a:r>
          </a:p>
          <a:p>
            <a:r>
              <a:rPr lang="pt-BR" dirty="0">
                <a:hlinkClick r:id="rId4"/>
              </a:rPr>
              <a:t>https://d2l.ai/chapter_computer-vision/transposed-conv.html</a:t>
            </a:r>
            <a:r>
              <a:rPr lang="pt-BR" dirty="0"/>
              <a:t> </a:t>
            </a:r>
          </a:p>
          <a:p>
            <a:r>
              <a:rPr lang="pt-BR" dirty="0">
                <a:hlinkClick r:id="rId5"/>
              </a:rPr>
              <a:t>https://didatica.tech/transposed-convolutional-layer/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7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Localização, detecção e segmentação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6" t="32624" r="10088" b="16376"/>
          <a:stretch/>
        </p:blipFill>
        <p:spPr bwMode="auto">
          <a:xfrm>
            <a:off x="5070" y="808058"/>
            <a:ext cx="9138930" cy="387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843808" y="4671015"/>
            <a:ext cx="6300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100" dirty="0" smtClean="0"/>
              <a:t>Stanford </a:t>
            </a:r>
            <a:r>
              <a:rPr lang="pt-BR" sz="1100" dirty="0"/>
              <a:t>cs231n (</a:t>
            </a:r>
            <a:r>
              <a:rPr lang="pt-BR" sz="1100" dirty="0" smtClean="0"/>
              <a:t>2022): </a:t>
            </a:r>
            <a:r>
              <a:rPr lang="pt-BR" sz="1100" i="1" dirty="0" smtClean="0">
                <a:hlinkClick r:id="rId3"/>
              </a:rPr>
              <a:t>http</a:t>
            </a:r>
            <a:r>
              <a:rPr lang="pt-BR" sz="1100" i="1" dirty="0">
                <a:hlinkClick r:id="rId3"/>
              </a:rPr>
              <a:t>://</a:t>
            </a:r>
            <a:r>
              <a:rPr lang="pt-BR" sz="1100" i="1" dirty="0" smtClean="0">
                <a:hlinkClick r:id="rId3"/>
              </a:rPr>
              <a:t>cs231n.stanford.edu/slides/2022/lecture_9_jiajun.pdf</a:t>
            </a:r>
            <a:r>
              <a:rPr lang="pt-BR" sz="1100" i="1" dirty="0" smtClean="0"/>
              <a:t> 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1644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para segmentação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Fully</a:t>
            </a:r>
            <a:r>
              <a:rPr lang="pt-BR" dirty="0" smtClean="0"/>
              <a:t> </a:t>
            </a:r>
            <a:r>
              <a:rPr lang="pt-BR" dirty="0" err="1" smtClean="0"/>
              <a:t>convolutional</a:t>
            </a:r>
            <a:r>
              <a:rPr lang="pt-BR" dirty="0" smtClean="0"/>
              <a:t> network</a:t>
            </a:r>
          </a:p>
          <a:p>
            <a:r>
              <a:rPr lang="pt-BR" dirty="0" err="1" smtClean="0"/>
              <a:t>Masked</a:t>
            </a:r>
            <a:r>
              <a:rPr lang="pt-BR" dirty="0" smtClean="0"/>
              <a:t> R-CNN</a:t>
            </a:r>
          </a:p>
          <a:p>
            <a:r>
              <a:rPr lang="pt-BR" dirty="0" err="1" smtClean="0"/>
              <a:t>U-Net</a:t>
            </a:r>
            <a:endParaRPr lang="pt-BR" dirty="0" smtClean="0"/>
          </a:p>
          <a:p>
            <a:r>
              <a:rPr lang="pt-BR" dirty="0" err="1" smtClean="0"/>
              <a:t>PSPNet</a:t>
            </a:r>
            <a:endParaRPr lang="pt-BR" dirty="0" smtClean="0"/>
          </a:p>
          <a:p>
            <a:r>
              <a:rPr lang="pt-BR" dirty="0" err="1" smtClean="0"/>
              <a:t>DeepLab</a:t>
            </a:r>
            <a:endParaRPr lang="pt-BR" dirty="0" smtClean="0"/>
          </a:p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8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de segmentação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Modo retrato e substituição do fundo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i="1" dirty="0">
                <a:hlinkClick r:id="rId2"/>
              </a:rPr>
              <a:t>https://</a:t>
            </a:r>
            <a:r>
              <a:rPr lang="pt-BR" sz="900" i="1" dirty="0" smtClean="0">
                <a:hlinkClick r:id="rId2"/>
              </a:rPr>
              <a:t>ai.googleblog.com/2018/03/mobile-real-time-video-segmentation.html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  <p:grpSp>
        <p:nvGrpSpPr>
          <p:cNvPr id="7" name="Grupo 6"/>
          <p:cNvGrpSpPr/>
          <p:nvPr/>
        </p:nvGrpSpPr>
        <p:grpSpPr>
          <a:xfrm>
            <a:off x="1107818" y="1073773"/>
            <a:ext cx="6928365" cy="3126929"/>
            <a:chOff x="899592" y="1073773"/>
            <a:chExt cx="6928365" cy="3126929"/>
          </a:xfrm>
        </p:grpSpPr>
        <p:pic>
          <p:nvPicPr>
            <p:cNvPr id="3074" name="Picture 2" descr="https://nanonets.com/blog/content/images/2020/08/girl-with-the-orange-hat-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073773"/>
              <a:ext cx="4815291" cy="3126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nanonets.com/blog/content/images/2020/08/image3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1081966"/>
              <a:ext cx="1743789" cy="3110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66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de segmentação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Self-</a:t>
            </a:r>
            <a:r>
              <a:rPr lang="pt-BR" dirty="0" err="1"/>
              <a:t>driving</a:t>
            </a:r>
            <a:r>
              <a:rPr lang="pt-BR" dirty="0"/>
              <a:t> </a:t>
            </a:r>
            <a:r>
              <a:rPr lang="pt-BR" dirty="0" err="1"/>
              <a:t>cars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i="1" dirty="0">
                <a:hlinkClick r:id="rId2"/>
              </a:rPr>
              <a:t>https://</a:t>
            </a:r>
            <a:r>
              <a:rPr lang="pt-BR" sz="900" i="1" dirty="0" smtClean="0">
                <a:hlinkClick r:id="rId2"/>
              </a:rPr>
              <a:t>ai.googleblog.com/2018/03/mobile-real-time-video-segmentation.html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  <p:pic>
        <p:nvPicPr>
          <p:cNvPr id="4098" name="Picture 2" descr="https://nanonets.com/blog/content/images/2020/08/1_wninXztJ90h3ZHtKXCNKF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27" y="1036548"/>
            <a:ext cx="6855546" cy="34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de segmentação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Imagens biomédicas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771800" y="4731990"/>
            <a:ext cx="6372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dirty="0" err="1"/>
              <a:t>Ronneberger</a:t>
            </a:r>
            <a:r>
              <a:rPr lang="pt-BR" sz="900" dirty="0"/>
              <a:t>, Fischer, </a:t>
            </a:r>
            <a:r>
              <a:rPr lang="pt-BR" sz="900" dirty="0" err="1"/>
              <a:t>Brox</a:t>
            </a:r>
            <a:r>
              <a:rPr lang="pt-BR" sz="900" dirty="0"/>
              <a:t>. </a:t>
            </a:r>
            <a:r>
              <a:rPr lang="pt-BR" sz="900" dirty="0" err="1"/>
              <a:t>U-Net</a:t>
            </a:r>
            <a:r>
              <a:rPr lang="pt-BR" sz="900" dirty="0"/>
              <a:t>: </a:t>
            </a:r>
            <a:r>
              <a:rPr lang="pt-BR" sz="900" dirty="0" err="1"/>
              <a:t>Convolutional</a:t>
            </a:r>
            <a:r>
              <a:rPr lang="pt-BR" sz="900" dirty="0"/>
              <a:t> Networks for </a:t>
            </a:r>
            <a:r>
              <a:rPr lang="pt-BR" sz="900" dirty="0" err="1"/>
              <a:t>Biomedical</a:t>
            </a:r>
            <a:r>
              <a:rPr lang="pt-BR" sz="900" dirty="0"/>
              <a:t> </a:t>
            </a:r>
            <a:r>
              <a:rPr lang="pt-BR" sz="900" dirty="0" err="1"/>
              <a:t>Image</a:t>
            </a:r>
            <a:r>
              <a:rPr lang="pt-BR" sz="900" dirty="0"/>
              <a:t> </a:t>
            </a:r>
            <a:r>
              <a:rPr lang="pt-BR" sz="900" dirty="0" err="1"/>
              <a:t>Segmentation</a:t>
            </a:r>
            <a:r>
              <a:rPr lang="pt-BR" sz="900" dirty="0"/>
              <a:t>. 2015.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0488" r="9224" b="30488"/>
          <a:stretch/>
        </p:blipFill>
        <p:spPr bwMode="auto">
          <a:xfrm>
            <a:off x="0" y="1203598"/>
            <a:ext cx="9144000" cy="236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4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de segmentação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Segmentação de imagens de satélite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900" i="1" dirty="0"/>
              <a:t>Satellite Image Segmentation for Building Detection using U-net</a:t>
            </a:r>
            <a:endParaRPr lang="pt-BR" sz="900" i="1" dirty="0"/>
          </a:p>
        </p:txBody>
      </p:sp>
      <p:pic>
        <p:nvPicPr>
          <p:cNvPr id="8194" name="Picture 2" descr="PDF] Satellite Image Segmentation for Building Detection using U-net |  Semantic Sch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3598"/>
            <a:ext cx="59436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9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Segmentação semântica</a:t>
            </a:r>
            <a:endParaRPr lang="pt-BR" dirty="0"/>
          </a:p>
        </p:txBody>
      </p:sp>
      <p:pic>
        <p:nvPicPr>
          <p:cNvPr id="2050" name="Picture 2" descr="An overview of semantic image segmentation proces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1838"/>
          <a:stretch/>
        </p:blipFill>
        <p:spPr bwMode="auto">
          <a:xfrm>
            <a:off x="3077135" y="545637"/>
            <a:ext cx="2989731" cy="439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572000" y="4711546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i="1" dirty="0">
                <a:hlinkClick r:id="rId3"/>
              </a:rPr>
              <a:t>https://</a:t>
            </a:r>
            <a:r>
              <a:rPr lang="pt-BR" sz="900" i="1" dirty="0" smtClean="0">
                <a:hlinkClick r:id="rId3"/>
              </a:rPr>
              <a:t>www.v7labs.com/blog/semantic-segmentation-guide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</p:spTree>
    <p:extLst>
      <p:ext uri="{BB962C8B-B14F-4D97-AF65-F5344CB8AC3E}">
        <p14:creationId xmlns:p14="http://schemas.microsoft.com/office/powerpoint/2010/main" val="33451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44177</TotalTime>
  <Words>623</Words>
  <Application>Microsoft Office PowerPoint</Application>
  <PresentationFormat>Apresentação na tela (16:9)</PresentationFormat>
  <Paragraphs>116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Aula 09 – Segmentação semântica</vt:lpstr>
      <vt:lpstr>Roteiro</vt:lpstr>
      <vt:lpstr>Localização, detecção e segmentação</vt:lpstr>
      <vt:lpstr>Modelos para segmentação semântica</vt:lpstr>
      <vt:lpstr>Aplicações de segmentação semântica</vt:lpstr>
      <vt:lpstr>Aplicações de segmentação semântica</vt:lpstr>
      <vt:lpstr>Aplicações de segmentação semântica</vt:lpstr>
      <vt:lpstr>Aplicações de segmentação semântica</vt:lpstr>
      <vt:lpstr>Segmentação semântica</vt:lpstr>
      <vt:lpstr>U-Net</vt:lpstr>
      <vt:lpstr>U-Net</vt:lpstr>
      <vt:lpstr>Upsampling</vt:lpstr>
      <vt:lpstr>Upsampling</vt:lpstr>
      <vt:lpstr>Convolução transposta</vt:lpstr>
      <vt:lpstr>Convolução transposta</vt:lpstr>
      <vt:lpstr>Convolução transposta</vt:lpstr>
      <vt:lpstr>Convolução transposta</vt:lpstr>
      <vt:lpstr>Convolução transposta</vt:lpstr>
      <vt:lpstr>Bibliografia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328</cp:revision>
  <dcterms:created xsi:type="dcterms:W3CDTF">2020-06-26T12:40:46Z</dcterms:created>
  <dcterms:modified xsi:type="dcterms:W3CDTF">2024-02-20T13:40:55Z</dcterms:modified>
</cp:coreProperties>
</file>