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verage-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adef301d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adef301d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b553312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b553312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b55331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b55331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b553315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b553315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553315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553315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b553315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b553315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b55331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b55331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b553315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b553315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b553315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b553315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b553315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b553315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adef301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adef301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b5533150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b553315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b553315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b553315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b553315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b553315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b553315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b553315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b553315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b553315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b553315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b553315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b5533150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b553315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b5533150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b5533150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b553315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b553315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b553315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b553315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adef301d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adef301d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5533150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b5533150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b5533150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b5533150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b5533150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b553315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b5533150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b5533150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b5533150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b5533150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b5533150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b5533150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b5533150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b5533150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0576a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0576a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b6e3054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b6e3054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adef301d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adef301d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adef301d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adef301d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adef301da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adef301da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adef301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adef301d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b65b25c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b65b25c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adef301d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adef301d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T21 - Groove Galaxy</a:t>
            </a:r>
            <a:endParaRPr/>
          </a:p>
        </p:txBody>
      </p:sp>
      <p:sp>
        <p:nvSpPr>
          <p:cNvPr id="60" name="Google Shape;60;p13"/>
          <p:cNvSpPr txBox="1"/>
          <p:nvPr>
            <p:ph idx="1" type="subTitle"/>
          </p:nvPr>
        </p:nvSpPr>
        <p:spPr>
          <a:xfrm>
            <a:off x="671250" y="3174874"/>
            <a:ext cx="7801500" cy="163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Safe Sound Cryptography library, infrastructure and functionality</a:t>
            </a:r>
            <a:endParaRPr>
              <a:solidFill>
                <a:schemeClr val="dk1"/>
              </a:solidFill>
            </a:endParaRPr>
          </a:p>
          <a:p>
            <a:pPr indent="0" lvl="0" marL="0" rtl="0" algn="ctr">
              <a:spcBef>
                <a:spcPts val="0"/>
              </a:spcBef>
              <a:spcAft>
                <a:spcPts val="0"/>
              </a:spcAft>
              <a:buNone/>
            </a:pPr>
            <a:r>
              <a:rPr lang="en">
                <a:solidFill>
                  <a:schemeClr val="dk1"/>
                </a:solidFill>
              </a:rPr>
              <a:t>99078: Guilherme Carabalone</a:t>
            </a:r>
            <a:endParaRPr>
              <a:solidFill>
                <a:schemeClr val="dk1"/>
              </a:solidFill>
            </a:endParaRPr>
          </a:p>
          <a:p>
            <a:pPr indent="0" lvl="0" marL="0" rtl="0" algn="ctr">
              <a:spcBef>
                <a:spcPts val="0"/>
              </a:spcBef>
              <a:spcAft>
                <a:spcPts val="0"/>
              </a:spcAft>
              <a:buNone/>
            </a:pPr>
            <a:r>
              <a:rPr lang="en">
                <a:solidFill>
                  <a:schemeClr val="dk1"/>
                </a:solidFill>
              </a:rPr>
              <a:t>99095: João Furtado</a:t>
            </a:r>
            <a:endParaRPr>
              <a:solidFill>
                <a:schemeClr val="dk1"/>
              </a:solidFill>
            </a:endParaRPr>
          </a:p>
          <a:p>
            <a:pPr indent="0" lvl="0" marL="0" rtl="0" algn="ctr">
              <a:spcBef>
                <a:spcPts val="0"/>
              </a:spcBef>
              <a:spcAft>
                <a:spcPts val="0"/>
              </a:spcAft>
              <a:buNone/>
            </a:pPr>
            <a:r>
              <a:rPr lang="en">
                <a:solidFill>
                  <a:schemeClr val="dk1"/>
                </a:solidFill>
              </a:rPr>
              <a:t>93634: Diogo Gonçalves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18" name="Google Shape;118;p22"/>
          <p:cNvSpPr txBox="1"/>
          <p:nvPr>
            <p:ph idx="1" type="body"/>
          </p:nvPr>
        </p:nvSpPr>
        <p:spPr>
          <a:xfrm>
            <a:off x="248950" y="1017725"/>
            <a:ext cx="4323000" cy="222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database:</a:t>
            </a:r>
            <a:endParaRPr sz="1600"/>
          </a:p>
          <a:p>
            <a:pPr indent="-311150" lvl="1" marL="914400" rtl="0" algn="l">
              <a:spcBef>
                <a:spcPts val="0"/>
              </a:spcBef>
              <a:spcAft>
                <a:spcPts val="0"/>
              </a:spcAft>
              <a:buSzPts val="1300"/>
              <a:buChar char="○"/>
            </a:pPr>
            <a:r>
              <a:rPr lang="en" sz="1300"/>
              <a:t>Is exposed to sw-1, to communicate with the server</a:t>
            </a:r>
            <a:endParaRPr sz="1300"/>
          </a:p>
          <a:p>
            <a:pPr indent="-311150" lvl="1" marL="914400" rtl="0" algn="l">
              <a:spcBef>
                <a:spcPts val="0"/>
              </a:spcBef>
              <a:spcAft>
                <a:spcPts val="0"/>
              </a:spcAft>
              <a:buSzPts val="1300"/>
              <a:buChar char="○"/>
            </a:pPr>
            <a:r>
              <a:rPr lang="en" sz="1300"/>
              <a:t>O</a:t>
            </a:r>
            <a:r>
              <a:rPr lang="en" sz="1300"/>
              <a:t>nly listen for requests coming from port 443</a:t>
            </a:r>
            <a:endParaRPr sz="1300"/>
          </a:p>
          <a:p>
            <a:pPr indent="-311150" lvl="1" marL="914400" rtl="0" algn="l">
              <a:spcBef>
                <a:spcPts val="0"/>
              </a:spcBef>
              <a:spcAft>
                <a:spcPts val="0"/>
              </a:spcAft>
              <a:buSzPts val="1300"/>
              <a:buChar char="○"/>
            </a:pPr>
            <a:r>
              <a:rPr lang="en" sz="1300"/>
              <a:t>Only allows connections to the database server coming from the server IP, database IP, or localhost.</a:t>
            </a:r>
            <a:endParaRPr sz="1300"/>
          </a:p>
          <a:p>
            <a:pPr indent="-311150" lvl="1" marL="914400" rtl="0" algn="l">
              <a:spcBef>
                <a:spcPts val="0"/>
              </a:spcBef>
              <a:spcAft>
                <a:spcPts val="0"/>
              </a:spcAft>
              <a:buSzPts val="1300"/>
              <a:buChar char="○"/>
            </a:pPr>
            <a:r>
              <a:rPr lang="en" sz="1300"/>
              <a:t>Denies telnet connections</a:t>
            </a:r>
            <a:endParaRPr sz="1300"/>
          </a:p>
          <a:p>
            <a:pPr indent="-311150" lvl="1" marL="914400" rtl="0" algn="l">
              <a:spcBef>
                <a:spcPts val="0"/>
              </a:spcBef>
              <a:spcAft>
                <a:spcPts val="0"/>
              </a:spcAft>
              <a:buSzPts val="1300"/>
              <a:buChar char="○"/>
            </a:pPr>
            <a:r>
              <a:rPr lang="en" sz="1300"/>
              <a:t>Denies ICMP echo requests</a:t>
            </a:r>
            <a:endParaRPr sz="1300"/>
          </a:p>
        </p:txBody>
      </p:sp>
      <p:pic>
        <p:nvPicPr>
          <p:cNvPr id="119" name="Google Shape;119;p22"/>
          <p:cNvPicPr preferRelativeResize="0"/>
          <p:nvPr/>
        </p:nvPicPr>
        <p:blipFill>
          <a:blip r:embed="rId3">
            <a:alphaModFix/>
          </a:blip>
          <a:stretch>
            <a:fillRect/>
          </a:stretch>
        </p:blipFill>
        <p:spPr>
          <a:xfrm>
            <a:off x="4490446" y="1491146"/>
            <a:ext cx="4455201" cy="1277350"/>
          </a:xfrm>
          <a:prstGeom prst="rect">
            <a:avLst/>
          </a:prstGeom>
          <a:noFill/>
          <a:ln>
            <a:noFill/>
          </a:ln>
        </p:spPr>
      </p:pic>
      <p:sp>
        <p:nvSpPr>
          <p:cNvPr id="120" name="Google Shape;120;p22"/>
          <p:cNvSpPr txBox="1"/>
          <p:nvPr/>
        </p:nvSpPr>
        <p:spPr>
          <a:xfrm>
            <a:off x="248950" y="3373650"/>
            <a:ext cx="82746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Database secure channel:</a:t>
            </a:r>
            <a:endParaRPr sz="1600">
              <a:solidFill>
                <a:schemeClr val="accent3"/>
              </a:solidFill>
              <a:latin typeface="Average"/>
              <a:ea typeface="Average"/>
              <a:cs typeface="Average"/>
              <a:sym typeface="Average"/>
            </a:endParaRPr>
          </a:p>
          <a:p>
            <a:pPr indent="-317500" lvl="1" marL="9144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database server uses SSL/TLS to communicate.</a:t>
            </a:r>
            <a:endParaRPr>
              <a:solidFill>
                <a:schemeClr val="accent3"/>
              </a:solidFill>
              <a:latin typeface="Average"/>
              <a:ea typeface="Average"/>
              <a:cs typeface="Average"/>
              <a:sym typeface="Average"/>
            </a:endParaRPr>
          </a:p>
          <a:p>
            <a:pPr indent="-317500" lvl="1" marL="9144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database VM generates a self-signed certificate that is used by the postgres server to secure communication.</a:t>
            </a:r>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Challenge</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cryptography options that allow playback to quickly start in the middle of an audio stream, optimizing user experience without compromising security.</a:t>
            </a:r>
            <a:endParaRPr/>
          </a:p>
          <a:p>
            <a:pPr indent="0" lvl="0" marL="0" rtl="0" algn="l">
              <a:spcBef>
                <a:spcPts val="1200"/>
              </a:spcBef>
              <a:spcAft>
                <a:spcPts val="0"/>
              </a:spcAft>
              <a:buNone/>
            </a:pPr>
            <a:r>
              <a:rPr lang="en"/>
              <a:t>Add the concept of family sharing, where individual users can be members of the same family, and a protected song should be accessible to all family members without modification.</a:t>
            </a:r>
            <a:endParaRPr/>
          </a:p>
          <a:p>
            <a:pPr indent="0" lvl="0" marL="0" rtl="0" algn="l">
              <a:spcBef>
                <a:spcPts val="1200"/>
              </a:spcBef>
              <a:spcAft>
                <a:spcPts val="1200"/>
              </a:spcAft>
              <a:buNone/>
            </a:pPr>
            <a:r>
              <a:rPr lang="en"/>
              <a:t>Each user still only has its own key, so, some dynamic key distribution will have to be devised.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Challenge</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Streaming: </a:t>
            </a:r>
            <a:r>
              <a:rPr lang="en"/>
              <a:t>despite our efforts to make streaming work, we ended up not accomplishing this one goal as intended.</a:t>
            </a:r>
            <a:endParaRPr/>
          </a:p>
          <a:p>
            <a:pPr indent="0" lvl="0" marL="0" rtl="0" algn="l">
              <a:spcBef>
                <a:spcPts val="1200"/>
              </a:spcBef>
              <a:spcAft>
                <a:spcPts val="1200"/>
              </a:spcAft>
              <a:buNone/>
            </a:pPr>
            <a:r>
              <a:rPr lang="en"/>
              <a:t>The idea we tried to implement was changing the cipher mode from CFB to CTR and streaming the song data in 1024 byte chunks. The JSON with the metadata would be sent in one chunk and then the encrypted audio content would be streamed, with each </a:t>
            </a:r>
            <a:r>
              <a:rPr lang="en"/>
              <a:t>chunk</a:t>
            </a:r>
            <a:r>
              <a:rPr lang="en"/>
              <a:t> being decrypted by the client on arrival. After the audio content was fully received and decrypted, it would be added to the JSON and we would use our library to check its integrity.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a:t>
            </a:r>
            <a:endParaRPr/>
          </a:p>
        </p:txBody>
      </p:sp>
      <p:pic>
        <p:nvPicPr>
          <p:cNvPr id="138" name="Google Shape;138;p25"/>
          <p:cNvPicPr preferRelativeResize="0"/>
          <p:nvPr/>
        </p:nvPicPr>
        <p:blipFill>
          <a:blip r:embed="rId3">
            <a:alphaModFix/>
          </a:blip>
          <a:stretch>
            <a:fillRect/>
          </a:stretch>
        </p:blipFill>
        <p:spPr>
          <a:xfrm>
            <a:off x="1447688" y="1175650"/>
            <a:ext cx="6248624" cy="337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Challenge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Family Sharing: </a:t>
            </a:r>
            <a:r>
              <a:rPr lang="en"/>
              <a:t>with the requirement to add family sharing to our application, some things had to change. Firstly, we introduced a new table to the database, representing a Family.</a:t>
            </a:r>
            <a:endParaRPr/>
          </a:p>
          <a:p>
            <a:pPr indent="0" lvl="0" marL="0" rtl="0" algn="l">
              <a:spcBef>
                <a:spcPts val="1200"/>
              </a:spcBef>
              <a:spcAft>
                <a:spcPts val="0"/>
              </a:spcAft>
              <a:buNone/>
            </a:pPr>
            <a:r>
              <a:rPr lang="en"/>
              <a:t>At first, we had a single key which the system’s intervenients already knew beforehand. With the introduction of families, there was the need for users belonging to the same family to be able to decrypt the audio content of a song which was bought by a family member, so we needed to design a new key system.</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added the concept of </a:t>
            </a:r>
            <a:r>
              <a:rPr b="1" lang="en"/>
              <a:t>Family Key(FK)</a:t>
            </a:r>
            <a:r>
              <a:rPr lang="en"/>
              <a:t>: a key unique to each family used to secure media a family can access.</a:t>
            </a:r>
            <a:endParaRPr/>
          </a:p>
          <a:p>
            <a:pPr indent="0" lvl="0" marL="0" rtl="0" algn="l">
              <a:spcBef>
                <a:spcPts val="1200"/>
              </a:spcBef>
              <a:spcAft>
                <a:spcPts val="0"/>
              </a:spcAft>
              <a:buNone/>
            </a:pPr>
            <a:r>
              <a:rPr lang="en"/>
              <a:t>Assume the previously known keys are FKs (at the beginning, each family is comprised of a single user).</a:t>
            </a:r>
            <a:endParaRPr/>
          </a:p>
          <a:p>
            <a:pPr indent="0" lvl="0" marL="0" rtl="0" algn="l">
              <a:spcBef>
                <a:spcPts val="1200"/>
              </a:spcBef>
              <a:spcAft>
                <a:spcPts val="1200"/>
              </a:spcAft>
              <a:buNone/>
            </a:pPr>
            <a:r>
              <a:rPr lang="en"/>
              <a:t>On register, a client generate a RSA public-private key pair, and sends its Public Key (PuK) to the server, encrypted with its FK. The server decrypts with the FK and stores the user’s PuK.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56" name="Google Shape;156;p28"/>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57" name="Google Shape;157;p28"/>
          <p:cNvPicPr preferRelativeResize="0"/>
          <p:nvPr/>
        </p:nvPicPr>
        <p:blipFill>
          <a:blip r:embed="rId3">
            <a:alphaModFix/>
          </a:blip>
          <a:stretch>
            <a:fillRect/>
          </a:stretch>
        </p:blipFill>
        <p:spPr>
          <a:xfrm>
            <a:off x="820688" y="1528013"/>
            <a:ext cx="7502635" cy="3310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63" name="Google Shape;163;p29"/>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64" name="Google Shape;164;p29"/>
          <p:cNvPicPr preferRelativeResize="0"/>
          <p:nvPr/>
        </p:nvPicPr>
        <p:blipFill>
          <a:blip r:embed="rId3">
            <a:alphaModFix/>
          </a:blip>
          <a:stretch>
            <a:fillRect/>
          </a:stretch>
        </p:blipFill>
        <p:spPr>
          <a:xfrm>
            <a:off x="822960" y="1527048"/>
            <a:ext cx="7502635" cy="3310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70" name="Google Shape;170;p30"/>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71" name="Google Shape;171;p30"/>
          <p:cNvPicPr preferRelativeResize="0"/>
          <p:nvPr/>
        </p:nvPicPr>
        <p:blipFill>
          <a:blip r:embed="rId3">
            <a:alphaModFix/>
          </a:blip>
          <a:stretch>
            <a:fillRect/>
          </a:stretch>
        </p:blipFill>
        <p:spPr>
          <a:xfrm>
            <a:off x="822960" y="1527048"/>
            <a:ext cx="7502635" cy="3310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77" name="Google Shape;177;p31"/>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78" name="Google Shape;178;p31"/>
          <p:cNvPicPr preferRelativeResize="0"/>
          <p:nvPr/>
        </p:nvPicPr>
        <p:blipFill>
          <a:blip r:embed="rId3">
            <a:alphaModFix/>
          </a:blip>
          <a:stretch>
            <a:fillRect/>
          </a:stretch>
        </p:blipFill>
        <p:spPr>
          <a:xfrm>
            <a:off x="822960" y="1527048"/>
            <a:ext cx="7502635" cy="33106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Secure Documents</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a:solidFill>
                  <a:schemeClr val="dk1"/>
                </a:solidFill>
              </a:rPr>
              <a:t>Protect: </a:t>
            </a:r>
            <a:r>
              <a:rPr lang="en">
                <a:solidFill>
                  <a:schemeClr val="dk1"/>
                </a:solidFill>
              </a:rPr>
              <a:t>Encrypts the audio content of a JSON file with a symmetric disposable key and a mix of timestamp and a random number to guarantee freshness.</a:t>
            </a:r>
            <a:endParaRPr>
              <a:solidFill>
                <a:schemeClr val="dk1"/>
              </a:solidFill>
            </a:endParaRPr>
          </a:p>
          <a:p>
            <a:pPr indent="0" lvl="0" marL="0" rtl="0" algn="just">
              <a:lnSpc>
                <a:spcPct val="150000"/>
              </a:lnSpc>
              <a:spcBef>
                <a:spcPts val="1200"/>
              </a:spcBef>
              <a:spcAft>
                <a:spcPts val="0"/>
              </a:spcAft>
              <a:buNone/>
            </a:pPr>
            <a:r>
              <a:rPr b="1" lang="en">
                <a:solidFill>
                  <a:schemeClr val="dk1"/>
                </a:solidFill>
              </a:rPr>
              <a:t>Unprotect: </a:t>
            </a:r>
            <a:r>
              <a:rPr lang="en">
                <a:solidFill>
                  <a:schemeClr val="dk1"/>
                </a:solidFill>
              </a:rPr>
              <a:t>Decrypts the audio content with the disposable key.</a:t>
            </a:r>
            <a:endParaRPr>
              <a:solidFill>
                <a:schemeClr val="dk1"/>
              </a:solidFill>
            </a:endParaRPr>
          </a:p>
          <a:p>
            <a:pPr indent="0" lvl="0" marL="0" rtl="0" algn="just">
              <a:lnSpc>
                <a:spcPct val="150000"/>
              </a:lnSpc>
              <a:spcBef>
                <a:spcPts val="1200"/>
              </a:spcBef>
              <a:spcAft>
                <a:spcPts val="0"/>
              </a:spcAft>
              <a:buNone/>
            </a:pPr>
            <a:r>
              <a:rPr b="1" lang="en">
                <a:solidFill>
                  <a:schemeClr val="dk1"/>
                </a:solidFill>
              </a:rPr>
              <a:t>Check:</a:t>
            </a:r>
            <a:r>
              <a:rPr lang="en">
                <a:solidFill>
                  <a:schemeClr val="dk1"/>
                </a:solidFill>
              </a:rPr>
              <a:t> Verifies the authenticity of a media document by checking the timestamp, random number, and hash.</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84" name="Google Shape;184;p32"/>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85" name="Google Shape;185;p32"/>
          <p:cNvPicPr preferRelativeResize="0"/>
          <p:nvPr/>
        </p:nvPicPr>
        <p:blipFill>
          <a:blip r:embed="rId3">
            <a:alphaModFix/>
          </a:blip>
          <a:stretch>
            <a:fillRect/>
          </a:stretch>
        </p:blipFill>
        <p:spPr>
          <a:xfrm>
            <a:off x="822960" y="1527048"/>
            <a:ext cx="7502635" cy="33106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91" name="Google Shape;191;p33"/>
          <p:cNvSpPr txBox="1"/>
          <p:nvPr/>
        </p:nvSpPr>
        <p:spPr>
          <a:xfrm>
            <a:off x="4065150" y="1131413"/>
            <a:ext cx="10137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register</a:t>
            </a:r>
            <a:endParaRPr b="1" sz="1800">
              <a:solidFill>
                <a:schemeClr val="accent3"/>
              </a:solidFill>
              <a:latin typeface="Average"/>
              <a:ea typeface="Average"/>
              <a:cs typeface="Average"/>
              <a:sym typeface="Average"/>
            </a:endParaRPr>
          </a:p>
        </p:txBody>
      </p:sp>
      <p:pic>
        <p:nvPicPr>
          <p:cNvPr id="192" name="Google Shape;192;p33"/>
          <p:cNvPicPr preferRelativeResize="0"/>
          <p:nvPr/>
        </p:nvPicPr>
        <p:blipFill>
          <a:blip r:embed="rId3">
            <a:alphaModFix/>
          </a:blip>
          <a:stretch>
            <a:fillRect/>
          </a:stretch>
        </p:blipFill>
        <p:spPr>
          <a:xfrm>
            <a:off x="822960" y="1527048"/>
            <a:ext cx="7502635" cy="33106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user joins a family, the server sends that family’s FK encrypted with the user’s PuK. In the client side, the message is decrypted with the user’s Private Key (PvK) and the new FK is stored.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204" name="Google Shape;204;p35"/>
          <p:cNvSpPr txBox="1"/>
          <p:nvPr/>
        </p:nvSpPr>
        <p:spPr>
          <a:xfrm>
            <a:off x="3940200" y="1131425"/>
            <a:ext cx="1263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join family</a:t>
            </a:r>
            <a:endParaRPr b="1" sz="1800">
              <a:solidFill>
                <a:schemeClr val="accent3"/>
              </a:solidFill>
              <a:latin typeface="Average"/>
              <a:ea typeface="Average"/>
              <a:cs typeface="Average"/>
              <a:sym typeface="Average"/>
            </a:endParaRPr>
          </a:p>
        </p:txBody>
      </p:sp>
      <p:pic>
        <p:nvPicPr>
          <p:cNvPr id="205" name="Google Shape;205;p35"/>
          <p:cNvPicPr preferRelativeResize="0"/>
          <p:nvPr/>
        </p:nvPicPr>
        <p:blipFill>
          <a:blip r:embed="rId3">
            <a:alphaModFix/>
          </a:blip>
          <a:stretch>
            <a:fillRect/>
          </a:stretch>
        </p:blipFill>
        <p:spPr>
          <a:xfrm>
            <a:off x="822960" y="1527048"/>
            <a:ext cx="7516127" cy="331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211" name="Google Shape;211;p36"/>
          <p:cNvSpPr txBox="1"/>
          <p:nvPr/>
        </p:nvSpPr>
        <p:spPr>
          <a:xfrm>
            <a:off x="3940200" y="1131425"/>
            <a:ext cx="1263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join family</a:t>
            </a:r>
            <a:endParaRPr b="1" sz="1800">
              <a:solidFill>
                <a:schemeClr val="accent3"/>
              </a:solidFill>
              <a:latin typeface="Average"/>
              <a:ea typeface="Average"/>
              <a:cs typeface="Average"/>
              <a:sym typeface="Average"/>
            </a:endParaRPr>
          </a:p>
        </p:txBody>
      </p:sp>
      <p:pic>
        <p:nvPicPr>
          <p:cNvPr id="212" name="Google Shape;212;p36"/>
          <p:cNvPicPr preferRelativeResize="0"/>
          <p:nvPr/>
        </p:nvPicPr>
        <p:blipFill>
          <a:blip r:embed="rId3">
            <a:alphaModFix/>
          </a:blip>
          <a:stretch>
            <a:fillRect/>
          </a:stretch>
        </p:blipFill>
        <p:spPr>
          <a:xfrm>
            <a:off x="822960" y="1527048"/>
            <a:ext cx="7516127" cy="331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218" name="Google Shape;218;p37"/>
          <p:cNvSpPr txBox="1"/>
          <p:nvPr/>
        </p:nvSpPr>
        <p:spPr>
          <a:xfrm>
            <a:off x="3940200" y="1131425"/>
            <a:ext cx="1263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join family</a:t>
            </a:r>
            <a:endParaRPr b="1" sz="1800">
              <a:solidFill>
                <a:schemeClr val="accent3"/>
              </a:solidFill>
              <a:latin typeface="Average"/>
              <a:ea typeface="Average"/>
              <a:cs typeface="Average"/>
              <a:sym typeface="Average"/>
            </a:endParaRPr>
          </a:p>
        </p:txBody>
      </p:sp>
      <p:pic>
        <p:nvPicPr>
          <p:cNvPr id="219" name="Google Shape;219;p37"/>
          <p:cNvPicPr preferRelativeResize="0"/>
          <p:nvPr/>
        </p:nvPicPr>
        <p:blipFill>
          <a:blip r:embed="rId3">
            <a:alphaModFix/>
          </a:blip>
          <a:stretch>
            <a:fillRect/>
          </a:stretch>
        </p:blipFill>
        <p:spPr>
          <a:xfrm>
            <a:off x="822960" y="1527048"/>
            <a:ext cx="7502607" cy="3310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225" name="Google Shape;225;p38"/>
          <p:cNvSpPr txBox="1"/>
          <p:nvPr/>
        </p:nvSpPr>
        <p:spPr>
          <a:xfrm>
            <a:off x="3940200" y="1131425"/>
            <a:ext cx="1263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join family</a:t>
            </a:r>
            <a:endParaRPr b="1" sz="1800">
              <a:solidFill>
                <a:schemeClr val="accent3"/>
              </a:solidFill>
              <a:latin typeface="Average"/>
              <a:ea typeface="Average"/>
              <a:cs typeface="Average"/>
              <a:sym typeface="Average"/>
            </a:endParaRPr>
          </a:p>
        </p:txBody>
      </p:sp>
      <p:pic>
        <p:nvPicPr>
          <p:cNvPr id="226" name="Google Shape;226;p38"/>
          <p:cNvPicPr preferRelativeResize="0"/>
          <p:nvPr/>
        </p:nvPicPr>
        <p:blipFill>
          <a:blip r:embed="rId3">
            <a:alphaModFix/>
          </a:blip>
          <a:stretch>
            <a:fillRect/>
          </a:stretch>
        </p:blipFill>
        <p:spPr>
          <a:xfrm>
            <a:off x="822960" y="1527048"/>
            <a:ext cx="7502607" cy="33106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Distribution</a:t>
            </a:r>
            <a:endParaRPr/>
          </a:p>
        </p:txBody>
      </p:sp>
      <p:sp>
        <p:nvSpPr>
          <p:cNvPr id="232" name="Google Shape;232;p39"/>
          <p:cNvSpPr txBox="1"/>
          <p:nvPr/>
        </p:nvSpPr>
        <p:spPr>
          <a:xfrm>
            <a:off x="3940200" y="1131425"/>
            <a:ext cx="1263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join family</a:t>
            </a:r>
            <a:endParaRPr b="1" sz="1800">
              <a:solidFill>
                <a:schemeClr val="accent3"/>
              </a:solidFill>
              <a:latin typeface="Average"/>
              <a:ea typeface="Average"/>
              <a:cs typeface="Average"/>
              <a:sym typeface="Average"/>
            </a:endParaRPr>
          </a:p>
        </p:txBody>
      </p:sp>
      <p:pic>
        <p:nvPicPr>
          <p:cNvPr id="233" name="Google Shape;233;p39"/>
          <p:cNvPicPr preferRelativeResize="0"/>
          <p:nvPr/>
        </p:nvPicPr>
        <p:blipFill>
          <a:blip r:embed="rId3">
            <a:alphaModFix/>
          </a:blip>
          <a:stretch>
            <a:fillRect/>
          </a:stretch>
        </p:blipFill>
        <p:spPr>
          <a:xfrm>
            <a:off x="822960" y="1527048"/>
            <a:ext cx="7502607" cy="3310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sending audio content, the server generates a Throwaway Key (TK) and </a:t>
            </a:r>
            <a:r>
              <a:rPr lang="en"/>
              <a:t>encrypts the song data with it. Then the server bundles the encrypted audio content together with the TK itself and encrypts this bundle with FK. By encrypting with a single-use key, we make the system more resilient to cryptanalysis when compared with encrypting with the FK alone.</a:t>
            </a:r>
            <a:endParaRPr/>
          </a:p>
          <a:p>
            <a:pPr indent="0" lvl="0" marL="0" rtl="0" algn="l">
              <a:spcBef>
                <a:spcPts val="1200"/>
              </a:spcBef>
              <a:spcAft>
                <a:spcPts val="1200"/>
              </a:spcAft>
              <a:buNone/>
            </a:pPr>
            <a:r>
              <a:rPr lang="en"/>
              <a:t>In the client side, the received message is decrypted with the FK, obtaining the TK. Then the encrypted audio is decrypted with the TK, obtaining the desired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45" name="Google Shape;245;p41"/>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46" name="Google Shape;246;p41"/>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Secure Documents: Design</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a:solidFill>
                  <a:schemeClr val="dk1"/>
                </a:solidFill>
              </a:rPr>
              <a:t>Our library guarantees </a:t>
            </a:r>
            <a:r>
              <a:rPr lang="en" u="sng">
                <a:solidFill>
                  <a:schemeClr val="dk1"/>
                </a:solidFill>
              </a:rPr>
              <a:t>confidentiality</a:t>
            </a:r>
            <a:r>
              <a:rPr lang="en">
                <a:solidFill>
                  <a:schemeClr val="dk1"/>
                </a:solidFill>
              </a:rPr>
              <a:t>, </a:t>
            </a:r>
            <a:r>
              <a:rPr lang="en" u="sng">
                <a:solidFill>
                  <a:schemeClr val="dk1"/>
                </a:solidFill>
              </a:rPr>
              <a:t>authenticity</a:t>
            </a:r>
            <a:r>
              <a:rPr lang="en">
                <a:solidFill>
                  <a:schemeClr val="dk1"/>
                </a:solidFill>
              </a:rPr>
              <a:t> and </a:t>
            </a:r>
            <a:r>
              <a:rPr lang="en" u="sng">
                <a:solidFill>
                  <a:schemeClr val="dk1"/>
                </a:solidFill>
              </a:rPr>
              <a:t>integrity</a:t>
            </a:r>
            <a:r>
              <a:rPr lang="en">
                <a:solidFill>
                  <a:schemeClr val="dk1"/>
                </a:solidFill>
              </a:rPr>
              <a:t> of the media:</a:t>
            </a:r>
            <a:endParaRPr>
              <a:solidFill>
                <a:schemeClr val="dk1"/>
              </a:solidFill>
            </a:endParaRPr>
          </a:p>
          <a:p>
            <a:pPr indent="0" lvl="0" marL="0" rtl="0" algn="just">
              <a:lnSpc>
                <a:spcPct val="150000"/>
              </a:lnSpc>
              <a:spcBef>
                <a:spcPts val="1200"/>
              </a:spcBef>
              <a:spcAft>
                <a:spcPts val="0"/>
              </a:spcAft>
              <a:buNone/>
            </a:pPr>
            <a:r>
              <a:t/>
            </a:r>
            <a:endParaRPr>
              <a:solidFill>
                <a:schemeClr val="dk1"/>
              </a:solidFill>
            </a:endParaRPr>
          </a:p>
          <a:p>
            <a:pPr indent="-342900" lvl="0" marL="457200" rtl="0" algn="just">
              <a:lnSpc>
                <a:spcPct val="150000"/>
              </a:lnSpc>
              <a:spcBef>
                <a:spcPts val="1200"/>
              </a:spcBef>
              <a:spcAft>
                <a:spcPts val="0"/>
              </a:spcAft>
              <a:buClr>
                <a:schemeClr val="dk1"/>
              </a:buClr>
              <a:buSzPts val="1800"/>
              <a:buChar char="●"/>
            </a:pPr>
            <a:r>
              <a:rPr b="1" lang="en">
                <a:solidFill>
                  <a:schemeClr val="dk1"/>
                </a:solidFill>
              </a:rPr>
              <a:t>Confidentiality: </a:t>
            </a:r>
            <a:r>
              <a:rPr lang="en">
                <a:solidFill>
                  <a:schemeClr val="dk1"/>
                </a:solidFill>
              </a:rPr>
              <a:t>Disposable key is encrypted by a symmetric key which is only shared by the client and server.</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b="1" lang="en">
                <a:solidFill>
                  <a:schemeClr val="dk1"/>
                </a:solidFill>
              </a:rPr>
              <a:t>Integrity:</a:t>
            </a:r>
            <a:r>
              <a:rPr lang="en">
                <a:solidFill>
                  <a:schemeClr val="dk1"/>
                </a:solidFill>
              </a:rPr>
              <a:t> A HMAC is used.</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b="1" lang="en">
                <a:solidFill>
                  <a:schemeClr val="dk1"/>
                </a:solidFill>
              </a:rPr>
              <a:t>Freshness: </a:t>
            </a:r>
            <a:r>
              <a:rPr lang="en">
                <a:solidFill>
                  <a:schemeClr val="dk1"/>
                </a:solidFill>
              </a:rPr>
              <a:t>Timestamp and random number are used.</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b="1" lang="en">
                <a:solidFill>
                  <a:schemeClr val="dk1"/>
                </a:solidFill>
              </a:rPr>
              <a:t>Authenticity:</a:t>
            </a:r>
            <a:r>
              <a:rPr lang="en">
                <a:solidFill>
                  <a:schemeClr val="dk1"/>
                </a:solidFill>
              </a:rPr>
              <a:t> Freshness + Integrity guarantees authenticity.</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52" name="Google Shape;252;p42"/>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53" name="Google Shape;253;p42"/>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59" name="Google Shape;259;p43"/>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60" name="Google Shape;260;p43"/>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66" name="Google Shape;266;p44"/>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67" name="Google Shape;267;p44"/>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73" name="Google Shape;273;p45"/>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74" name="Google Shape;274;p45"/>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80" name="Google Shape;280;p46"/>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81" name="Google Shape;281;p46"/>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87" name="Google Shape;287;p47"/>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88" name="Google Shape;288;p47"/>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Sharing</a:t>
            </a:r>
            <a:endParaRPr/>
          </a:p>
        </p:txBody>
      </p:sp>
      <p:sp>
        <p:nvSpPr>
          <p:cNvPr id="294" name="Google Shape;294;p48"/>
          <p:cNvSpPr txBox="1"/>
          <p:nvPr/>
        </p:nvSpPr>
        <p:spPr>
          <a:xfrm>
            <a:off x="3822450" y="1130450"/>
            <a:ext cx="149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Average"/>
                <a:ea typeface="Average"/>
                <a:cs typeface="Average"/>
                <a:sym typeface="Average"/>
              </a:rPr>
              <a:t>access media</a:t>
            </a:r>
            <a:endParaRPr b="1" sz="1800">
              <a:solidFill>
                <a:schemeClr val="accent3"/>
              </a:solidFill>
              <a:latin typeface="Average"/>
              <a:ea typeface="Average"/>
              <a:cs typeface="Average"/>
              <a:sym typeface="Average"/>
            </a:endParaRPr>
          </a:p>
        </p:txBody>
      </p:sp>
      <p:pic>
        <p:nvPicPr>
          <p:cNvPr id="295" name="Google Shape;295;p48"/>
          <p:cNvPicPr preferRelativeResize="0"/>
          <p:nvPr/>
        </p:nvPicPr>
        <p:blipFill>
          <a:blip r:embed="rId3">
            <a:alphaModFix/>
          </a:blip>
          <a:stretch>
            <a:fillRect/>
          </a:stretch>
        </p:blipFill>
        <p:spPr>
          <a:xfrm>
            <a:off x="822960" y="1527048"/>
            <a:ext cx="7504818" cy="3311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rPr>
              <a:t>Successfully developed a robust security application by employing safe key distribution and developing a secure documents </a:t>
            </a:r>
            <a:r>
              <a:rPr lang="en">
                <a:solidFill>
                  <a:schemeClr val="dk1"/>
                </a:solidFill>
              </a:rPr>
              <a:t>library while using a safe infrastructure</a:t>
            </a:r>
            <a:r>
              <a:rPr lang="en">
                <a:solidFill>
                  <a:schemeClr val="dk1"/>
                </a:solidFill>
              </a:rPr>
              <a:t>.</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Simulated man-in-the-middle attacks, ICMP floods, and port scans. The application demonstrated resilience against these simulated attacks.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b="1" lang="en">
                <a:solidFill>
                  <a:schemeClr val="dk1"/>
                </a:solidFill>
              </a:rPr>
              <a:t>Future Improvements: </a:t>
            </a:r>
            <a:r>
              <a:rPr lang="en">
                <a:solidFill>
                  <a:schemeClr val="dk1"/>
                </a:solidFill>
              </a:rPr>
              <a:t>audio streaming</a:t>
            </a:r>
            <a:endParaRPr>
              <a:solidFill>
                <a:schemeClr val="dk1"/>
              </a:solidFill>
            </a:endParaRPr>
          </a:p>
          <a:p>
            <a:pPr indent="0" lvl="0" marL="0" rtl="0" algn="l">
              <a:spcBef>
                <a:spcPts val="1200"/>
              </a:spcBef>
              <a:spcAft>
                <a:spcPts val="1200"/>
              </a:spcAft>
              <a:buNone/>
            </a:pPr>
            <a:r>
              <a:t/>
            </a:r>
            <a:endParaRPr/>
          </a:p>
        </p:txBody>
      </p:sp>
      <p:sp>
        <p:nvSpPr>
          <p:cNvPr id="301" name="Google Shape;30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and Conclusion</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50"/>
          <p:cNvSpPr txBox="1"/>
          <p:nvPr>
            <p:ph idx="1" type="body"/>
          </p:nvPr>
        </p:nvSpPr>
        <p:spPr>
          <a:xfrm>
            <a:off x="311700" y="2138125"/>
            <a:ext cx="8520600" cy="2430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solidFill>
                  <a:schemeClr val="dk1"/>
                </a:solidFill>
              </a:rPr>
              <a:t>Questions and A</a:t>
            </a:r>
            <a:r>
              <a:rPr lang="en" sz="5000">
                <a:solidFill>
                  <a:schemeClr val="dk1"/>
                </a:solidFill>
              </a:rPr>
              <a:t>nswers</a:t>
            </a:r>
            <a:endParaRPr sz="5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
                <a:solidFill>
                  <a:schemeClr val="dk1"/>
                </a:solidFill>
              </a:rPr>
              <a:t>The document's crucial information was identified as solely the audio data.</a:t>
            </a:r>
            <a:endParaRPr>
              <a:solidFill>
                <a:schemeClr val="dk1"/>
              </a:solidFill>
            </a:endParaRPr>
          </a:p>
          <a:p>
            <a:pPr indent="457200" lvl="0" marL="0" rtl="0" algn="just">
              <a:lnSpc>
                <a:spcPct val="150000"/>
              </a:lnSpc>
              <a:spcBef>
                <a:spcPts val="1200"/>
              </a:spcBef>
              <a:spcAft>
                <a:spcPts val="1200"/>
              </a:spcAft>
              <a:buNone/>
            </a:pPr>
            <a:r>
              <a:rPr lang="en">
                <a:solidFill>
                  <a:schemeClr val="dk1"/>
                </a:solidFill>
              </a:rPr>
              <a:t>We encrypt the audio with a disposable key, and this disposable key is encrypted with the long term key (FK). This ensures confidentiality and that we don't overuse the long term key.</a:t>
            </a:r>
            <a:endParaRPr>
              <a:solidFill>
                <a:schemeClr val="dk1"/>
              </a:solidFill>
            </a:endParaRPr>
          </a:p>
        </p:txBody>
      </p:sp>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Critical information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chemeClr val="dk1"/>
                </a:solidFill>
              </a:rPr>
              <a:t>We use a combination of a </a:t>
            </a:r>
            <a:r>
              <a:rPr lang="en" u="sng">
                <a:solidFill>
                  <a:schemeClr val="dk1"/>
                </a:solidFill>
              </a:rPr>
              <a:t>random number</a:t>
            </a:r>
            <a:r>
              <a:rPr lang="en">
                <a:solidFill>
                  <a:schemeClr val="dk1"/>
                </a:solidFill>
              </a:rPr>
              <a:t> and </a:t>
            </a:r>
            <a:r>
              <a:rPr lang="en" u="sng">
                <a:solidFill>
                  <a:schemeClr val="dk1"/>
                </a:solidFill>
              </a:rPr>
              <a:t>timestamp</a:t>
            </a:r>
            <a:r>
              <a:rPr lang="en">
                <a:solidFill>
                  <a:schemeClr val="dk1"/>
                </a:solidFill>
              </a:rPr>
              <a:t> to guarantee freshness for:</a:t>
            </a:r>
            <a:endParaRPr b="1">
              <a:solidFill>
                <a:schemeClr val="dk1"/>
              </a:solidFill>
            </a:endParaRPr>
          </a:p>
          <a:p>
            <a:pPr indent="-342900" lvl="0" marL="457200" rtl="0" algn="just">
              <a:lnSpc>
                <a:spcPct val="150000"/>
              </a:lnSpc>
              <a:spcBef>
                <a:spcPts val="1200"/>
              </a:spcBef>
              <a:spcAft>
                <a:spcPts val="0"/>
              </a:spcAft>
              <a:buClr>
                <a:schemeClr val="dk1"/>
              </a:buClr>
              <a:buSzPts val="1800"/>
              <a:buChar char="●"/>
            </a:pPr>
            <a:r>
              <a:rPr b="1" lang="en">
                <a:solidFill>
                  <a:schemeClr val="dk1"/>
                </a:solidFill>
              </a:rPr>
              <a:t>Unpredictability</a:t>
            </a:r>
            <a:r>
              <a:rPr b="1" lang="en">
                <a:solidFill>
                  <a:schemeClr val="dk1"/>
                </a:solidFill>
              </a:rPr>
              <a:t>:</a:t>
            </a:r>
            <a:r>
              <a:rPr lang="en">
                <a:solidFill>
                  <a:schemeClr val="dk1"/>
                </a:solidFill>
              </a:rPr>
              <a:t> </a:t>
            </a:r>
            <a:r>
              <a:rPr lang="en">
                <a:solidFill>
                  <a:schemeClr val="dk1"/>
                </a:solidFill>
              </a:rPr>
              <a:t>Random numbers </a:t>
            </a:r>
            <a:r>
              <a:rPr lang="en">
                <a:solidFill>
                  <a:schemeClr val="dk1"/>
                </a:solidFill>
              </a:rPr>
              <a:t>can prevent an attacker manipulating the system by predicting the nonce </a:t>
            </a:r>
            <a:r>
              <a:rPr lang="en">
                <a:solidFill>
                  <a:schemeClr val="dk1"/>
                </a:solidFill>
              </a:rPr>
              <a:t>with a counter for example</a:t>
            </a:r>
            <a:r>
              <a:rPr lang="en">
                <a:solidFill>
                  <a:schemeClr val="dk1"/>
                </a:solidFill>
              </a:rPr>
              <a:t>.</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b="1" lang="en">
                <a:solidFill>
                  <a:schemeClr val="dk1"/>
                </a:solidFill>
              </a:rPr>
              <a:t>Only one server: </a:t>
            </a:r>
            <a:r>
              <a:rPr lang="en">
                <a:solidFill>
                  <a:schemeClr val="dk1"/>
                </a:solidFill>
              </a:rPr>
              <a:t>We don't need to worry about clock synchronization between multiple servers. </a:t>
            </a:r>
            <a:endParaRPr>
              <a:solidFill>
                <a:schemeClr val="dk1"/>
              </a:solidFill>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Freshness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Integrity</a:t>
            </a:r>
            <a:endParaRPr b="1"/>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chemeClr val="dk1"/>
                </a:solidFill>
              </a:rPr>
              <a:t>We used a </a:t>
            </a:r>
            <a:r>
              <a:rPr lang="en" u="sng">
                <a:solidFill>
                  <a:schemeClr val="dk1"/>
                </a:solidFill>
              </a:rPr>
              <a:t>HMAC</a:t>
            </a:r>
            <a:r>
              <a:rPr lang="en">
                <a:solidFill>
                  <a:schemeClr val="dk1"/>
                </a:solidFill>
              </a:rPr>
              <a:t> over </a:t>
            </a:r>
            <a:r>
              <a:rPr lang="en" u="sng">
                <a:solidFill>
                  <a:schemeClr val="dk1"/>
                </a:solidFill>
              </a:rPr>
              <a:t>DS</a:t>
            </a:r>
            <a:r>
              <a:rPr lang="en">
                <a:solidFill>
                  <a:schemeClr val="dk1"/>
                </a:solidFill>
              </a:rPr>
              <a:t> to ensure integrity:</a:t>
            </a:r>
            <a:endParaRPr>
              <a:solidFill>
                <a:schemeClr val="dk1"/>
              </a:solidFill>
            </a:endParaRPr>
          </a:p>
          <a:p>
            <a:pPr indent="0" lvl="0" marL="0" rtl="0" algn="just">
              <a:lnSpc>
                <a:spcPct val="150000"/>
              </a:lnSpc>
              <a:spcBef>
                <a:spcPts val="1200"/>
              </a:spcBef>
              <a:spcAft>
                <a:spcPts val="0"/>
              </a:spcAft>
              <a:buNone/>
            </a:pPr>
            <a:r>
              <a:rPr b="1" lang="en">
                <a:solidFill>
                  <a:schemeClr val="dk1"/>
                </a:solidFill>
              </a:rPr>
              <a:t>Non-Repudiation: </a:t>
            </a:r>
            <a:r>
              <a:rPr lang="en">
                <a:solidFill>
                  <a:schemeClr val="dk1"/>
                </a:solidFill>
              </a:rPr>
              <a:t>We </a:t>
            </a:r>
            <a:r>
              <a:rPr lang="en">
                <a:solidFill>
                  <a:schemeClr val="dk1"/>
                </a:solidFill>
              </a:rPr>
              <a:t>didn't</a:t>
            </a:r>
            <a:r>
              <a:rPr lang="en">
                <a:solidFill>
                  <a:schemeClr val="dk1"/>
                </a:solidFill>
              </a:rPr>
              <a:t> need to guarantee non-repudiation.</a:t>
            </a:r>
            <a:endParaRPr>
              <a:solidFill>
                <a:schemeClr val="dk1"/>
              </a:solidFill>
            </a:endParaRPr>
          </a:p>
          <a:p>
            <a:pPr indent="0" lvl="0" marL="0" rtl="0" algn="just">
              <a:lnSpc>
                <a:spcPct val="150000"/>
              </a:lnSpc>
              <a:spcBef>
                <a:spcPts val="1200"/>
              </a:spcBef>
              <a:spcAft>
                <a:spcPts val="1200"/>
              </a:spcAft>
              <a:buNone/>
            </a:pPr>
            <a:r>
              <a:rPr b="1" lang="en">
                <a:solidFill>
                  <a:schemeClr val="dk1"/>
                </a:solidFill>
              </a:rPr>
              <a:t>Key Management: </a:t>
            </a:r>
            <a:r>
              <a:rPr lang="en">
                <a:solidFill>
                  <a:schemeClr val="dk1"/>
                </a:solidFill>
              </a:rPr>
              <a:t>In the beginning we assumed that the user and server already shared a secret key, avoiding key distribution.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(General)</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 VMs running Kali Linux.</a:t>
            </a:r>
            <a:endParaRPr/>
          </a:p>
          <a:p>
            <a:pPr indent="-342900" lvl="0" marL="457200" rtl="0" algn="l">
              <a:spcBef>
                <a:spcPts val="0"/>
              </a:spcBef>
              <a:spcAft>
                <a:spcPts val="0"/>
              </a:spcAft>
              <a:buSzPts val="1800"/>
              <a:buChar char="●"/>
            </a:pPr>
            <a:r>
              <a:rPr lang="en"/>
              <a:t>Server VM: runs a Flask server accepting HTTPS requests.</a:t>
            </a:r>
            <a:endParaRPr/>
          </a:p>
          <a:p>
            <a:pPr indent="-342900" lvl="0" marL="457200" rtl="0" algn="l">
              <a:spcBef>
                <a:spcPts val="0"/>
              </a:spcBef>
              <a:spcAft>
                <a:spcPts val="0"/>
              </a:spcAft>
              <a:buSzPts val="1800"/>
              <a:buChar char="●"/>
            </a:pPr>
            <a:r>
              <a:rPr lang="en"/>
              <a:t>Database VM: runs PostgreSQL database.</a:t>
            </a:r>
            <a:endParaRPr/>
          </a:p>
          <a:p>
            <a:pPr indent="-342900" lvl="0" marL="457200" rtl="0" algn="l">
              <a:spcBef>
                <a:spcPts val="0"/>
              </a:spcBef>
              <a:spcAft>
                <a:spcPts val="0"/>
              </a:spcAft>
              <a:buSzPts val="1800"/>
              <a:buChar char="●"/>
            </a:pPr>
            <a:r>
              <a:rPr lang="en"/>
              <a:t>Client VM: one or more VMs running our client application.</a:t>
            </a:r>
            <a:endParaRPr/>
          </a:p>
        </p:txBody>
      </p:sp>
      <p:pic>
        <p:nvPicPr>
          <p:cNvPr id="97" name="Google Shape;97;p19"/>
          <p:cNvPicPr preferRelativeResize="0"/>
          <p:nvPr/>
        </p:nvPicPr>
        <p:blipFill>
          <a:blip r:embed="rId3">
            <a:alphaModFix/>
          </a:blip>
          <a:stretch>
            <a:fillRect/>
          </a:stretch>
        </p:blipFill>
        <p:spPr>
          <a:xfrm>
            <a:off x="531225" y="2448674"/>
            <a:ext cx="7838601" cy="248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a:t>
            </a:r>
            <a:endParaRPr/>
          </a:p>
        </p:txBody>
      </p:sp>
      <p:sp>
        <p:nvSpPr>
          <p:cNvPr id="103" name="Google Shape;103;p20"/>
          <p:cNvSpPr txBox="1"/>
          <p:nvPr>
            <p:ph idx="1" type="body"/>
          </p:nvPr>
        </p:nvSpPr>
        <p:spPr>
          <a:xfrm>
            <a:off x="311700" y="1152475"/>
            <a:ext cx="4028400" cy="3813000"/>
          </a:xfrm>
          <a:prstGeom prst="rect">
            <a:avLst/>
          </a:prstGeom>
        </p:spPr>
        <p:txBody>
          <a:bodyPr anchorCtr="0" anchor="t" bIns="91425" lIns="91425" spcFirstLastPara="1" rIns="91425" wrap="square" tIns="91425">
            <a:normAutofit fontScale="62500" lnSpcReduction="20000"/>
          </a:bodyPr>
          <a:lstStyle/>
          <a:p>
            <a:pPr indent="-321261" lvl="0" marL="457200" rtl="0" algn="l">
              <a:spcBef>
                <a:spcPts val="0"/>
              </a:spcBef>
              <a:spcAft>
                <a:spcPts val="0"/>
              </a:spcAft>
              <a:buSzPct val="100000"/>
              <a:buChar char="●"/>
            </a:pPr>
            <a:r>
              <a:rPr lang="en" sz="2334"/>
              <a:t>This VM is mostly left at the default stage, to run a client we only need:</a:t>
            </a:r>
            <a:endParaRPr sz="2334"/>
          </a:p>
          <a:p>
            <a:pPr indent="-321261" lvl="1" marL="914400" rtl="0" algn="l">
              <a:spcBef>
                <a:spcPts val="0"/>
              </a:spcBef>
              <a:spcAft>
                <a:spcPts val="0"/>
              </a:spcAft>
              <a:buSzPct val="100000"/>
              <a:buChar char="○"/>
            </a:pPr>
            <a:r>
              <a:rPr lang="en" sz="2334"/>
              <a:t>A copy of server certificate.</a:t>
            </a:r>
            <a:endParaRPr sz="2334"/>
          </a:p>
          <a:p>
            <a:pPr indent="-321261" lvl="1" marL="914400" rtl="0" algn="l">
              <a:spcBef>
                <a:spcPts val="0"/>
              </a:spcBef>
              <a:spcAft>
                <a:spcPts val="0"/>
              </a:spcAft>
              <a:buSzPct val="100000"/>
              <a:buChar char="○"/>
            </a:pPr>
            <a:r>
              <a:rPr lang="en" sz="2334"/>
              <a:t>The client script.</a:t>
            </a:r>
            <a:endParaRPr sz="2334"/>
          </a:p>
          <a:p>
            <a:pPr indent="-321261" lvl="1" marL="914400" rtl="0" algn="l">
              <a:spcBef>
                <a:spcPts val="0"/>
              </a:spcBef>
              <a:spcAft>
                <a:spcPts val="0"/>
              </a:spcAft>
              <a:buSzPct val="100000"/>
              <a:buChar char="○"/>
            </a:pPr>
            <a:r>
              <a:rPr lang="en" sz="2334"/>
              <a:t>The installed dependencies</a:t>
            </a:r>
            <a:endParaRPr sz="2334"/>
          </a:p>
          <a:p>
            <a:pPr indent="-321261" lvl="1" marL="914400" rtl="0" algn="l">
              <a:spcBef>
                <a:spcPts val="0"/>
              </a:spcBef>
              <a:spcAft>
                <a:spcPts val="0"/>
              </a:spcAft>
              <a:buSzPct val="100000"/>
              <a:buChar char="○"/>
            </a:pPr>
            <a:r>
              <a:rPr lang="en" sz="2334"/>
              <a:t>Exposure to the sw-2 switch that handles communication with the server.</a:t>
            </a:r>
            <a:endParaRPr sz="2334"/>
          </a:p>
          <a:p>
            <a:pPr indent="-321261" lvl="0" marL="457200" rtl="0" algn="l">
              <a:spcBef>
                <a:spcPts val="0"/>
              </a:spcBef>
              <a:spcAft>
                <a:spcPts val="0"/>
              </a:spcAft>
              <a:buSzPct val="100000"/>
              <a:buChar char="●"/>
            </a:pPr>
            <a:r>
              <a:rPr lang="en" sz="2334"/>
              <a:t>The client can only communicate with the server via TLS/SSL using its copy of the certificate signed by the server, since the firewall blocks any packets that do not come from port 443</a:t>
            </a:r>
            <a:endParaRPr sz="2334"/>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4" name="Google Shape;104;p20"/>
          <p:cNvPicPr preferRelativeResize="0"/>
          <p:nvPr/>
        </p:nvPicPr>
        <p:blipFill>
          <a:blip r:embed="rId3">
            <a:alphaModFix/>
          </a:blip>
          <a:stretch>
            <a:fillRect/>
          </a:stretch>
        </p:blipFill>
        <p:spPr>
          <a:xfrm>
            <a:off x="4572000" y="1363813"/>
            <a:ext cx="4416900" cy="24158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a:t>
            </a:r>
            <a:endParaRPr/>
          </a:p>
        </p:txBody>
      </p:sp>
      <p:sp>
        <p:nvSpPr>
          <p:cNvPr id="110" name="Google Shape;110;p21"/>
          <p:cNvSpPr txBox="1"/>
          <p:nvPr>
            <p:ph idx="1" type="body"/>
          </p:nvPr>
        </p:nvSpPr>
        <p:spPr>
          <a:xfrm>
            <a:off x="311700" y="1152475"/>
            <a:ext cx="4110600" cy="22197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The server:</a:t>
            </a:r>
            <a:endParaRPr sz="1600"/>
          </a:p>
          <a:p>
            <a:pPr indent="-322580" lvl="1" marL="914400" rtl="0" algn="l">
              <a:spcBef>
                <a:spcPts val="0"/>
              </a:spcBef>
              <a:spcAft>
                <a:spcPts val="0"/>
              </a:spcAft>
              <a:buSzPct val="100000"/>
              <a:buChar char="○"/>
            </a:pPr>
            <a:r>
              <a:rPr lang="en" sz="1600"/>
              <a:t>Is exposed to two switches, one for server-client communication (sw-2) and one for server-database communication (sw-1)</a:t>
            </a:r>
            <a:endParaRPr sz="1600"/>
          </a:p>
          <a:p>
            <a:pPr indent="-322580" lvl="1" marL="914400" rtl="0" algn="l">
              <a:spcBef>
                <a:spcPts val="0"/>
              </a:spcBef>
              <a:spcAft>
                <a:spcPts val="0"/>
              </a:spcAft>
              <a:buSzPct val="100000"/>
              <a:buChar char="○"/>
            </a:pPr>
            <a:r>
              <a:rPr lang="en" sz="1600"/>
              <a:t>The server only listen for requests coming from port 443</a:t>
            </a:r>
            <a:endParaRPr sz="1600"/>
          </a:p>
          <a:p>
            <a:pPr indent="-322580" lvl="1" marL="914400" rtl="0" algn="l">
              <a:spcBef>
                <a:spcPts val="0"/>
              </a:spcBef>
              <a:spcAft>
                <a:spcPts val="0"/>
              </a:spcAft>
              <a:buSzPct val="100000"/>
              <a:buChar char="○"/>
            </a:pPr>
            <a:r>
              <a:rPr lang="en" sz="1600"/>
              <a:t>Denies telnet connections</a:t>
            </a:r>
            <a:endParaRPr sz="1600"/>
          </a:p>
          <a:p>
            <a:pPr indent="-322580" lvl="1" marL="914400" rtl="0" algn="l">
              <a:spcBef>
                <a:spcPts val="0"/>
              </a:spcBef>
              <a:spcAft>
                <a:spcPts val="0"/>
              </a:spcAft>
              <a:buSzPct val="100000"/>
              <a:buChar char="○"/>
            </a:pPr>
            <a:r>
              <a:rPr lang="en" sz="1600"/>
              <a:t>Denies ICMP echo requests</a:t>
            </a:r>
            <a:endParaRPr sz="1600"/>
          </a:p>
        </p:txBody>
      </p:sp>
      <p:pic>
        <p:nvPicPr>
          <p:cNvPr id="111" name="Google Shape;111;p21"/>
          <p:cNvPicPr preferRelativeResize="0"/>
          <p:nvPr/>
        </p:nvPicPr>
        <p:blipFill>
          <a:blip r:embed="rId3">
            <a:alphaModFix/>
          </a:blip>
          <a:stretch>
            <a:fillRect/>
          </a:stretch>
        </p:blipFill>
        <p:spPr>
          <a:xfrm>
            <a:off x="4572000" y="604700"/>
            <a:ext cx="4416900" cy="2415873"/>
          </a:xfrm>
          <a:prstGeom prst="rect">
            <a:avLst/>
          </a:prstGeom>
          <a:noFill/>
          <a:ln>
            <a:noFill/>
          </a:ln>
        </p:spPr>
      </p:pic>
      <p:sp>
        <p:nvSpPr>
          <p:cNvPr id="112" name="Google Shape;112;p21"/>
          <p:cNvSpPr txBox="1"/>
          <p:nvPr/>
        </p:nvSpPr>
        <p:spPr>
          <a:xfrm>
            <a:off x="203700" y="3174600"/>
            <a:ext cx="8736600" cy="1968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To handle secure communication with its clients, the server </a:t>
            </a:r>
            <a:r>
              <a:rPr lang="en" sz="1600">
                <a:solidFill>
                  <a:schemeClr val="accent3"/>
                </a:solidFill>
                <a:latin typeface="Average"/>
                <a:ea typeface="Average"/>
                <a:cs typeface="Average"/>
                <a:sym typeface="Average"/>
              </a:rPr>
              <a:t>emits</a:t>
            </a:r>
            <a:r>
              <a:rPr lang="en" sz="1600">
                <a:solidFill>
                  <a:schemeClr val="accent3"/>
                </a:solidFill>
                <a:latin typeface="Average"/>
                <a:ea typeface="Average"/>
                <a:cs typeface="Average"/>
                <a:sym typeface="Average"/>
              </a:rPr>
              <a:t> a self signed certificate that:</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Is generated with a 4096 RSA key</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Is valid for 365 days</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Is explicitly </a:t>
            </a:r>
            <a:r>
              <a:rPr lang="en" sz="1600">
                <a:solidFill>
                  <a:schemeClr val="accent3"/>
                </a:solidFill>
                <a:latin typeface="Average"/>
                <a:ea typeface="Average"/>
                <a:cs typeface="Average"/>
                <a:sym typeface="Average"/>
              </a:rPr>
              <a:t>intended</a:t>
            </a:r>
            <a:r>
              <a:rPr lang="en" sz="1600">
                <a:solidFill>
                  <a:schemeClr val="accent3"/>
                </a:solidFill>
                <a:latin typeface="Average"/>
                <a:ea typeface="Average"/>
                <a:cs typeface="Average"/>
                <a:sym typeface="Average"/>
              </a:rPr>
              <a:t> for communication to 192.168.1.200 (server IP exposed to sw-2)</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Is pre-distributed to every client.</a:t>
            </a:r>
            <a:endParaRPr sz="1600">
              <a:solidFill>
                <a:schemeClr val="accent3"/>
              </a:solidFill>
              <a:latin typeface="Average"/>
              <a:ea typeface="Average"/>
              <a:cs typeface="Average"/>
              <a:sym typeface="Average"/>
            </a:endParaRPr>
          </a:p>
          <a:p>
            <a:pPr indent="-330200" lvl="1" marL="9144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The client uses this certificate to make HTTPS requests to the server</a:t>
            </a:r>
            <a:endParaRPr sz="16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