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1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58569-D9F5-491F-8C74-06266162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243997"/>
            <a:ext cx="9440034" cy="1059644"/>
          </a:xfrm>
        </p:spPr>
        <p:txBody>
          <a:bodyPr>
            <a:normAutofit/>
          </a:bodyPr>
          <a:lstStyle/>
          <a:p>
            <a:r>
              <a:rPr lang="pt-BR" sz="4800"/>
              <a:t>Raciocínio Baseado em Casos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9AF0F-0EF9-461C-A41B-B4F4BD77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303640"/>
            <a:ext cx="9440034" cy="652432"/>
          </a:xfrm>
        </p:spPr>
        <p:txBody>
          <a:bodyPr>
            <a:normAutofit/>
          </a:bodyPr>
          <a:lstStyle/>
          <a:p>
            <a:r>
              <a:rPr lang="pt-BR" err="1">
                <a:solidFill>
                  <a:srgbClr val="00FD54"/>
                </a:solidFill>
              </a:rPr>
              <a:t>Spotify</a:t>
            </a:r>
            <a:r>
              <a:rPr lang="pt-BR">
                <a:solidFill>
                  <a:srgbClr val="00FD54"/>
                </a:solidFill>
              </a:rPr>
              <a:t> – As 50 músicas mais tocadas em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68" y="559759"/>
            <a:ext cx="6227064" cy="3419856"/>
          </a:xfrm>
          <a:prstGeom prst="rect">
            <a:avLst/>
          </a:prstGeom>
        </p:spPr>
      </p:pic>
      <p:pic>
        <p:nvPicPr>
          <p:cNvPr id="5" name="Imagem 4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2BE89501-93F9-4491-B0FC-C326E47AD4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" r="-3" b="3793"/>
          <a:stretch/>
        </p:blipFill>
        <p:spPr>
          <a:xfrm>
            <a:off x="3137916" y="715207"/>
            <a:ext cx="591616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370B5-8BDB-4C0A-9499-BE8EBA84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6" y="1078264"/>
            <a:ext cx="3422930" cy="4701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Atributos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D0A0A7-E76C-4A80-890E-03E79D78A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4166" y="1078263"/>
            <a:ext cx="6381917" cy="4701474"/>
          </a:xfr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sz="1900" dirty="0" err="1">
                <a:solidFill>
                  <a:schemeClr val="tx2"/>
                </a:solidFill>
              </a:rPr>
              <a:t>Gênero</a:t>
            </a:r>
            <a:r>
              <a:rPr lang="en-US" sz="1900" dirty="0">
                <a:solidFill>
                  <a:schemeClr val="tx2"/>
                </a:solidFill>
              </a:rPr>
              <a:t> – </a:t>
            </a:r>
            <a:r>
              <a:rPr lang="en-US" sz="1900" dirty="0" err="1">
                <a:solidFill>
                  <a:schemeClr val="tx2"/>
                </a:solidFill>
              </a:rPr>
              <a:t>Gênero</a:t>
            </a:r>
            <a:r>
              <a:rPr lang="en-US" sz="1900" dirty="0">
                <a:solidFill>
                  <a:schemeClr val="tx2"/>
                </a:solidFill>
              </a:rPr>
              <a:t> da </a:t>
            </a:r>
            <a:r>
              <a:rPr lang="en-US" sz="1900" dirty="0" err="1">
                <a:solidFill>
                  <a:schemeClr val="tx2"/>
                </a:solidFill>
              </a:rPr>
              <a:t>música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>
                <a:solidFill>
                  <a:schemeClr val="tx2"/>
                </a:solidFill>
              </a:rPr>
              <a:t>BPM – Batidas por </a:t>
            </a:r>
            <a:r>
              <a:rPr lang="en-US" sz="1900" dirty="0" err="1">
                <a:solidFill>
                  <a:schemeClr val="tx2"/>
                </a:solidFill>
              </a:rPr>
              <a:t>minuto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Energia</a:t>
            </a:r>
            <a:r>
              <a:rPr lang="en-US" sz="1900" dirty="0">
                <a:solidFill>
                  <a:schemeClr val="tx2"/>
                </a:solidFill>
              </a:rPr>
              <a:t> - O </a:t>
            </a:r>
            <a:r>
              <a:rPr lang="en-US" sz="1900" dirty="0" err="1">
                <a:solidFill>
                  <a:schemeClr val="tx2"/>
                </a:solidFill>
              </a:rPr>
              <a:t>Quão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intensa</a:t>
            </a:r>
            <a:r>
              <a:rPr lang="en-US" sz="1900" dirty="0">
                <a:solidFill>
                  <a:schemeClr val="tx2"/>
                </a:solidFill>
              </a:rPr>
              <a:t> a </a:t>
            </a:r>
            <a:r>
              <a:rPr lang="en-US" sz="1900" dirty="0" err="1">
                <a:solidFill>
                  <a:schemeClr val="tx2"/>
                </a:solidFill>
              </a:rPr>
              <a:t>musica</a:t>
            </a:r>
            <a:r>
              <a:rPr lang="en-US" sz="1900" dirty="0">
                <a:solidFill>
                  <a:schemeClr val="tx2"/>
                </a:solidFill>
              </a:rPr>
              <a:t> é, </a:t>
            </a:r>
            <a:r>
              <a:rPr lang="en-US" sz="1900" dirty="0" err="1">
                <a:solidFill>
                  <a:schemeClr val="tx2"/>
                </a:solidFill>
              </a:rPr>
              <a:t>rapida</a:t>
            </a:r>
            <a:r>
              <a:rPr lang="en-US" sz="1900" dirty="0">
                <a:solidFill>
                  <a:schemeClr val="tx2"/>
                </a:solidFill>
              </a:rPr>
              <a:t>, </a:t>
            </a:r>
            <a:r>
              <a:rPr lang="en-US" sz="1900" dirty="0" err="1">
                <a:solidFill>
                  <a:schemeClr val="tx2"/>
                </a:solidFill>
              </a:rPr>
              <a:t>barulhenta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Dançabilidade</a:t>
            </a:r>
            <a:r>
              <a:rPr lang="en-US" sz="1900" dirty="0">
                <a:solidFill>
                  <a:schemeClr val="tx2"/>
                </a:solidFill>
              </a:rPr>
              <a:t> - O </a:t>
            </a:r>
            <a:r>
              <a:rPr lang="en-US" sz="1900" dirty="0" err="1">
                <a:solidFill>
                  <a:schemeClr val="tx2"/>
                </a:solidFill>
              </a:rPr>
              <a:t>grau</a:t>
            </a:r>
            <a:r>
              <a:rPr lang="en-US" sz="1900" dirty="0">
                <a:solidFill>
                  <a:schemeClr val="tx2"/>
                </a:solidFill>
              </a:rPr>
              <a:t> de </a:t>
            </a:r>
            <a:r>
              <a:rPr lang="en-US" sz="1900" dirty="0" err="1">
                <a:solidFill>
                  <a:schemeClr val="tx2"/>
                </a:solidFill>
              </a:rPr>
              <a:t>quanto</a:t>
            </a:r>
            <a:r>
              <a:rPr lang="en-US" sz="1900" dirty="0">
                <a:solidFill>
                  <a:schemeClr val="tx2"/>
                </a:solidFill>
              </a:rPr>
              <a:t> a </a:t>
            </a:r>
            <a:r>
              <a:rPr lang="en-US" sz="1900" dirty="0" err="1">
                <a:solidFill>
                  <a:schemeClr val="tx2"/>
                </a:solidFill>
              </a:rPr>
              <a:t>música</a:t>
            </a:r>
            <a:r>
              <a:rPr lang="en-US" sz="1900" dirty="0">
                <a:solidFill>
                  <a:schemeClr val="tx2"/>
                </a:solidFill>
              </a:rPr>
              <a:t> é </a:t>
            </a:r>
            <a:r>
              <a:rPr lang="en-US" sz="1900" dirty="0" err="1">
                <a:solidFill>
                  <a:schemeClr val="tx2"/>
                </a:solidFill>
              </a:rPr>
              <a:t>dançável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Vivacidade</a:t>
            </a:r>
            <a:r>
              <a:rPr lang="en-US" sz="1900" dirty="0">
                <a:solidFill>
                  <a:schemeClr val="tx2"/>
                </a:solidFill>
              </a:rPr>
              <a:t> - A </a:t>
            </a:r>
            <a:r>
              <a:rPr lang="en-US" sz="1900" dirty="0" err="1">
                <a:solidFill>
                  <a:schemeClr val="tx2"/>
                </a:solidFill>
              </a:rPr>
              <a:t>quantidade</a:t>
            </a:r>
            <a:r>
              <a:rPr lang="en-US" sz="1900" dirty="0">
                <a:solidFill>
                  <a:schemeClr val="tx2"/>
                </a:solidFill>
              </a:rPr>
              <a:t> de "plateia" </a:t>
            </a:r>
            <a:r>
              <a:rPr lang="en-US" sz="1900" dirty="0" err="1">
                <a:solidFill>
                  <a:schemeClr val="tx2"/>
                </a:solidFill>
              </a:rPr>
              <a:t>durante</a:t>
            </a:r>
            <a:r>
              <a:rPr lang="en-US" sz="1900" dirty="0">
                <a:solidFill>
                  <a:schemeClr val="tx2"/>
                </a:solidFill>
              </a:rPr>
              <a:t> a </a:t>
            </a:r>
            <a:r>
              <a:rPr lang="en-US" sz="1900" dirty="0" err="1">
                <a:solidFill>
                  <a:schemeClr val="tx2"/>
                </a:solidFill>
              </a:rPr>
              <a:t>musica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>
                <a:solidFill>
                  <a:schemeClr val="tx2"/>
                </a:solidFill>
              </a:rPr>
              <a:t>Humor - O </a:t>
            </a:r>
            <a:r>
              <a:rPr lang="en-US" sz="1900" dirty="0" err="1">
                <a:solidFill>
                  <a:schemeClr val="tx2"/>
                </a:solidFill>
              </a:rPr>
              <a:t>quão</a:t>
            </a:r>
            <a:r>
              <a:rPr lang="en-US" sz="1900" dirty="0">
                <a:solidFill>
                  <a:schemeClr val="tx2"/>
                </a:solidFill>
              </a:rPr>
              <a:t> "</a:t>
            </a:r>
            <a:r>
              <a:rPr lang="en-US" sz="1900" dirty="0" err="1">
                <a:solidFill>
                  <a:schemeClr val="tx2"/>
                </a:solidFill>
              </a:rPr>
              <a:t>positiva</a:t>
            </a:r>
            <a:r>
              <a:rPr lang="en-US" sz="1900" dirty="0">
                <a:solidFill>
                  <a:schemeClr val="tx2"/>
                </a:solidFill>
              </a:rPr>
              <a:t>" é a </a:t>
            </a:r>
            <a:r>
              <a:rPr lang="en-US" sz="1900" dirty="0" err="1">
                <a:solidFill>
                  <a:schemeClr val="tx2"/>
                </a:solidFill>
              </a:rPr>
              <a:t>música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Duração</a:t>
            </a:r>
            <a:r>
              <a:rPr lang="en-US" sz="1900" dirty="0">
                <a:solidFill>
                  <a:schemeClr val="tx2"/>
                </a:solidFill>
              </a:rPr>
              <a:t> - </a:t>
            </a:r>
            <a:r>
              <a:rPr lang="en-US" sz="1900" dirty="0" err="1">
                <a:solidFill>
                  <a:schemeClr val="tx2"/>
                </a:solidFill>
              </a:rPr>
              <a:t>Duração</a:t>
            </a:r>
            <a:r>
              <a:rPr lang="en-US" sz="1900" dirty="0">
                <a:solidFill>
                  <a:schemeClr val="tx2"/>
                </a:solidFill>
              </a:rPr>
              <a:t> da </a:t>
            </a:r>
            <a:r>
              <a:rPr lang="en-US" sz="1900" dirty="0" err="1">
                <a:solidFill>
                  <a:schemeClr val="tx2"/>
                </a:solidFill>
              </a:rPr>
              <a:t>música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>
                <a:solidFill>
                  <a:schemeClr val="tx2"/>
                </a:solidFill>
              </a:rPr>
              <a:t>Nome da </a:t>
            </a:r>
            <a:r>
              <a:rPr lang="en-US" sz="1900" dirty="0" err="1">
                <a:solidFill>
                  <a:schemeClr val="tx2"/>
                </a:solidFill>
              </a:rPr>
              <a:t>música</a:t>
            </a:r>
            <a:r>
              <a:rPr lang="en-US" sz="1900" dirty="0">
                <a:solidFill>
                  <a:schemeClr val="tx2"/>
                </a:solidFill>
              </a:rPr>
              <a:t> – é </a:t>
            </a:r>
            <a:r>
              <a:rPr lang="en-US" sz="1900" dirty="0" err="1">
                <a:solidFill>
                  <a:schemeClr val="tx2"/>
                </a:solidFill>
              </a:rPr>
              <a:t>apresentado</a:t>
            </a:r>
            <a:r>
              <a:rPr lang="en-US" sz="1900" dirty="0">
                <a:solidFill>
                  <a:schemeClr val="tx2"/>
                </a:solidFill>
              </a:rPr>
              <a:t> no final, mas </a:t>
            </a:r>
            <a:r>
              <a:rPr lang="en-US" sz="1900" dirty="0" err="1">
                <a:solidFill>
                  <a:schemeClr val="tx2"/>
                </a:solidFill>
              </a:rPr>
              <a:t>não</a:t>
            </a:r>
            <a:r>
              <a:rPr lang="en-US" sz="1900" dirty="0">
                <a:solidFill>
                  <a:schemeClr val="tx2"/>
                </a:solidFill>
              </a:rPr>
              <a:t> é </a:t>
            </a:r>
            <a:r>
              <a:rPr lang="en-US" sz="1900" dirty="0" err="1">
                <a:solidFill>
                  <a:schemeClr val="tx2"/>
                </a:solidFill>
              </a:rPr>
              <a:t>utilizado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Artista</a:t>
            </a:r>
            <a:r>
              <a:rPr lang="en-US" sz="1900" dirty="0">
                <a:solidFill>
                  <a:schemeClr val="tx2"/>
                </a:solidFill>
              </a:rPr>
              <a:t> - é </a:t>
            </a:r>
            <a:r>
              <a:rPr lang="en-US" sz="1900" dirty="0" err="1">
                <a:solidFill>
                  <a:schemeClr val="tx2"/>
                </a:solidFill>
              </a:rPr>
              <a:t>apresentado</a:t>
            </a:r>
            <a:r>
              <a:rPr lang="en-US" sz="1900" dirty="0">
                <a:solidFill>
                  <a:schemeClr val="tx2"/>
                </a:solidFill>
              </a:rPr>
              <a:t> no final, mas </a:t>
            </a:r>
            <a:r>
              <a:rPr lang="en-US" sz="1900" dirty="0" err="1">
                <a:solidFill>
                  <a:schemeClr val="tx2"/>
                </a:solidFill>
              </a:rPr>
              <a:t>não</a:t>
            </a:r>
            <a:r>
              <a:rPr lang="en-US" sz="1900" dirty="0">
                <a:solidFill>
                  <a:schemeClr val="tx2"/>
                </a:solidFill>
              </a:rPr>
              <a:t> é </a:t>
            </a:r>
            <a:r>
              <a:rPr lang="en-US" sz="1900" dirty="0" err="1">
                <a:solidFill>
                  <a:schemeClr val="tx2"/>
                </a:solidFill>
              </a:rPr>
              <a:t>utilizado</a:t>
            </a:r>
            <a:endParaRPr lang="en-US" sz="1900" dirty="0">
              <a:solidFill>
                <a:schemeClr val="tx2"/>
              </a:solidFill>
            </a:endParaRPr>
          </a:p>
          <a:p>
            <a:pPr algn="l"/>
            <a:endParaRPr lang="en-US" sz="1900" dirty="0">
              <a:solidFill>
                <a:schemeClr val="tx2"/>
              </a:solidFill>
            </a:endParaRPr>
          </a:p>
          <a:p>
            <a:pPr algn="l"/>
            <a:r>
              <a:rPr lang="en-US" sz="1900" dirty="0" err="1">
                <a:solidFill>
                  <a:schemeClr val="tx2"/>
                </a:solidFill>
              </a:rPr>
              <a:t>Todos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atributos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utilizaram</a:t>
            </a:r>
            <a:r>
              <a:rPr lang="en-US" sz="1900" dirty="0">
                <a:solidFill>
                  <a:schemeClr val="tx2"/>
                </a:solidFill>
              </a:rPr>
              <a:t> o </a:t>
            </a:r>
            <a:r>
              <a:rPr lang="en-US" sz="1900" dirty="0" err="1">
                <a:solidFill>
                  <a:schemeClr val="tx2"/>
                </a:solidFill>
              </a:rPr>
              <a:t>método</a:t>
            </a:r>
            <a:r>
              <a:rPr lang="en-US" sz="1900" dirty="0">
                <a:solidFill>
                  <a:schemeClr val="tx2"/>
                </a:solidFill>
              </a:rPr>
              <a:t> de </a:t>
            </a:r>
            <a:r>
              <a:rPr lang="en-US" sz="1900" dirty="0" err="1">
                <a:solidFill>
                  <a:schemeClr val="tx2"/>
                </a:solidFill>
              </a:rPr>
              <a:t>enumeração</a:t>
            </a:r>
            <a:r>
              <a:rPr lang="en-US" sz="1900" dirty="0">
                <a:solidFill>
                  <a:schemeClr val="tx2"/>
                </a:solidFill>
              </a:rPr>
              <a:t> e </a:t>
            </a:r>
            <a:r>
              <a:rPr lang="en-US" sz="1900" dirty="0" err="1">
                <a:solidFill>
                  <a:schemeClr val="tx2"/>
                </a:solidFill>
              </a:rPr>
              <a:t>apenas</a:t>
            </a:r>
            <a:r>
              <a:rPr lang="en-US" sz="1900" dirty="0">
                <a:solidFill>
                  <a:schemeClr val="tx2"/>
                </a:solidFill>
              </a:rPr>
              <a:t> o </a:t>
            </a:r>
            <a:r>
              <a:rPr lang="en-US" sz="1900" dirty="0" err="1">
                <a:solidFill>
                  <a:schemeClr val="tx2"/>
                </a:solidFill>
              </a:rPr>
              <a:t>atributo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gênero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  <a:r>
              <a:rPr lang="en-US" sz="1900" dirty="0" err="1">
                <a:solidFill>
                  <a:schemeClr val="tx2"/>
                </a:solidFill>
              </a:rPr>
              <a:t>utilizou</a:t>
            </a:r>
            <a:r>
              <a:rPr lang="en-US" sz="1900" dirty="0">
                <a:solidFill>
                  <a:schemeClr val="tx2"/>
                </a:solidFill>
              </a:rPr>
              <a:t> o </a:t>
            </a:r>
            <a:r>
              <a:rPr lang="en-US" sz="1900" dirty="0" err="1">
                <a:solidFill>
                  <a:schemeClr val="tx2"/>
                </a:solidFill>
              </a:rPr>
              <a:t>método</a:t>
            </a:r>
            <a:r>
              <a:rPr lang="en-US" sz="1900" dirty="0">
                <a:solidFill>
                  <a:schemeClr val="tx2"/>
                </a:solidFill>
              </a:rPr>
              <a:t> de </a:t>
            </a:r>
            <a:r>
              <a:rPr lang="en-US" sz="1900" dirty="0" err="1">
                <a:solidFill>
                  <a:schemeClr val="tx2"/>
                </a:solidFill>
              </a:rPr>
              <a:t>matriz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73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9C99D-97A7-4973-B240-5893B5F7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pt-BR" sz="4200"/>
              <a:t>Modelagem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97D9430-F4A0-4EDA-8513-97404144B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248"/>
              </p:ext>
            </p:extLst>
          </p:nvPr>
        </p:nvGraphicFramePr>
        <p:xfrm>
          <a:off x="5324315" y="1092167"/>
          <a:ext cx="6197672" cy="467366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00497">
                  <a:extLst>
                    <a:ext uri="{9D8B030D-6E8A-4147-A177-3AD203B41FA5}">
                      <a16:colId xmlns:a16="http://schemas.microsoft.com/office/drawing/2014/main" val="841377435"/>
                    </a:ext>
                  </a:extLst>
                </a:gridCol>
                <a:gridCol w="745465">
                  <a:extLst>
                    <a:ext uri="{9D8B030D-6E8A-4147-A177-3AD203B41FA5}">
                      <a16:colId xmlns:a16="http://schemas.microsoft.com/office/drawing/2014/main" val="629885177"/>
                    </a:ext>
                  </a:extLst>
                </a:gridCol>
                <a:gridCol w="527917">
                  <a:extLst>
                    <a:ext uri="{9D8B030D-6E8A-4147-A177-3AD203B41FA5}">
                      <a16:colId xmlns:a16="http://schemas.microsoft.com/office/drawing/2014/main" val="809953830"/>
                    </a:ext>
                  </a:extLst>
                </a:gridCol>
                <a:gridCol w="900497">
                  <a:extLst>
                    <a:ext uri="{9D8B030D-6E8A-4147-A177-3AD203B41FA5}">
                      <a16:colId xmlns:a16="http://schemas.microsoft.com/office/drawing/2014/main" val="151555329"/>
                    </a:ext>
                  </a:extLst>
                </a:gridCol>
                <a:gridCol w="745465">
                  <a:extLst>
                    <a:ext uri="{9D8B030D-6E8A-4147-A177-3AD203B41FA5}">
                      <a16:colId xmlns:a16="http://schemas.microsoft.com/office/drawing/2014/main" val="2174160833"/>
                    </a:ext>
                  </a:extLst>
                </a:gridCol>
                <a:gridCol w="527917">
                  <a:extLst>
                    <a:ext uri="{9D8B030D-6E8A-4147-A177-3AD203B41FA5}">
                      <a16:colId xmlns:a16="http://schemas.microsoft.com/office/drawing/2014/main" val="558709781"/>
                    </a:ext>
                  </a:extLst>
                </a:gridCol>
                <a:gridCol w="1104449">
                  <a:extLst>
                    <a:ext uri="{9D8B030D-6E8A-4147-A177-3AD203B41FA5}">
                      <a16:colId xmlns:a16="http://schemas.microsoft.com/office/drawing/2014/main" val="2081348225"/>
                    </a:ext>
                  </a:extLst>
                </a:gridCol>
                <a:gridCol w="745465">
                  <a:extLst>
                    <a:ext uri="{9D8B030D-6E8A-4147-A177-3AD203B41FA5}">
                      <a16:colId xmlns:a16="http://schemas.microsoft.com/office/drawing/2014/main" val="3473565156"/>
                    </a:ext>
                  </a:extLst>
                </a:gridCol>
              </a:tblGrid>
              <a:tr h="463789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Batidas por minuto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Energia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Dançabilidade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1327743051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1015619537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1243454965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85-94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32-45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29-57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1216042388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95-104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46-59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58-67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3420187430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105-124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62-70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68-74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437198133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130-150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71-78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75-80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527573633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152-190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79-88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81-90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669466898"/>
                  </a:ext>
                </a:extLst>
              </a:tr>
              <a:tr h="280780"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3403766093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Vivacidade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Humor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Duração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4262523944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Atributos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Valor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468525470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Indiferente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0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458373183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5-9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10-33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115-158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928509722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10-14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35-44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161-175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3510065023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15-19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45-61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176-195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457382488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23-32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62-73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198-216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4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2925204002"/>
                  </a:ext>
                </a:extLst>
              </a:tr>
              <a:tr h="26194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36-58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75-95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u="none" strike="noStrike">
                          <a:effectLst/>
                        </a:rPr>
                        <a:t>218-309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300" u="none" strike="noStrike">
                          <a:effectLst/>
                        </a:rPr>
                        <a:t>5</a:t>
                      </a:r>
                      <a:endParaRPr lang="pt-BR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647" marR="11647" marT="11647" marB="0" anchor="b"/>
                </a:tc>
                <a:extLst>
                  <a:ext uri="{0D108BD9-81ED-4DB2-BD59-A6C34878D82A}">
                    <a16:rowId xmlns:a16="http://schemas.microsoft.com/office/drawing/2014/main" val="421543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9C99D-97A7-4973-B240-5893B5F77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pt-BR" sz="4200"/>
              <a:t>Modelagem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66A4AED-2E16-446B-918C-77A052AB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99244"/>
              </p:ext>
            </p:extLst>
          </p:nvPr>
        </p:nvGraphicFramePr>
        <p:xfrm>
          <a:off x="5324315" y="1989855"/>
          <a:ext cx="6197671" cy="287829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71035">
                  <a:extLst>
                    <a:ext uri="{9D8B030D-6E8A-4147-A177-3AD203B41FA5}">
                      <a16:colId xmlns:a16="http://schemas.microsoft.com/office/drawing/2014/main" val="286586075"/>
                    </a:ext>
                  </a:extLst>
                </a:gridCol>
                <a:gridCol w="1071035">
                  <a:extLst>
                    <a:ext uri="{9D8B030D-6E8A-4147-A177-3AD203B41FA5}">
                      <a16:colId xmlns:a16="http://schemas.microsoft.com/office/drawing/2014/main" val="2127462038"/>
                    </a:ext>
                  </a:extLst>
                </a:gridCol>
                <a:gridCol w="485484">
                  <a:extLst>
                    <a:ext uri="{9D8B030D-6E8A-4147-A177-3AD203B41FA5}">
                      <a16:colId xmlns:a16="http://schemas.microsoft.com/office/drawing/2014/main" val="2922821133"/>
                    </a:ext>
                  </a:extLst>
                </a:gridCol>
                <a:gridCol w="441786">
                  <a:extLst>
                    <a:ext uri="{9D8B030D-6E8A-4147-A177-3AD203B41FA5}">
                      <a16:colId xmlns:a16="http://schemas.microsoft.com/office/drawing/2014/main" val="3780992825"/>
                    </a:ext>
                  </a:extLst>
                </a:gridCol>
                <a:gridCol w="988009">
                  <a:extLst>
                    <a:ext uri="{9D8B030D-6E8A-4147-A177-3AD203B41FA5}">
                      <a16:colId xmlns:a16="http://schemas.microsoft.com/office/drawing/2014/main" val="2331683055"/>
                    </a:ext>
                  </a:extLst>
                </a:gridCol>
                <a:gridCol w="592543">
                  <a:extLst>
                    <a:ext uri="{9D8B030D-6E8A-4147-A177-3AD203B41FA5}">
                      <a16:colId xmlns:a16="http://schemas.microsoft.com/office/drawing/2014/main" val="1858859299"/>
                    </a:ext>
                  </a:extLst>
                </a:gridCol>
                <a:gridCol w="518257">
                  <a:extLst>
                    <a:ext uri="{9D8B030D-6E8A-4147-A177-3AD203B41FA5}">
                      <a16:colId xmlns:a16="http://schemas.microsoft.com/office/drawing/2014/main" val="1858677674"/>
                    </a:ext>
                  </a:extLst>
                </a:gridCol>
                <a:gridCol w="1029522">
                  <a:extLst>
                    <a:ext uri="{9D8B030D-6E8A-4147-A177-3AD203B41FA5}">
                      <a16:colId xmlns:a16="http://schemas.microsoft.com/office/drawing/2014/main" val="2791000156"/>
                    </a:ext>
                  </a:extLst>
                </a:gridCol>
              </a:tblGrid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Gênero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713161684"/>
                  </a:ext>
                </a:extLst>
              </a:tr>
              <a:tr h="524899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Atributo</a:t>
                      </a:r>
                      <a:endParaRPr lang="pt-BR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Indiferente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pop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rap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electronic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boy band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latin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reggaeton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3797069218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Indiferente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678499501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pop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2430092063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rap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2944633505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electronic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2912957960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boy band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3069162052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latin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3999765801"/>
                  </a:ext>
                </a:extLst>
              </a:tr>
              <a:tr h="294174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reggaeton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>
                          <a:effectLst/>
                        </a:rPr>
                        <a:t>0,6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u="none" strike="noStrike" dirty="0">
                          <a:effectLst/>
                        </a:rPr>
                        <a:t>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109" marR="13109" marT="13109" marB="0" anchor="b"/>
                </a:tc>
                <a:extLst>
                  <a:ext uri="{0D108BD9-81ED-4DB2-BD59-A6C34878D82A}">
                    <a16:rowId xmlns:a16="http://schemas.microsoft.com/office/drawing/2014/main" val="119657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29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7DD8B2-0263-487A-81F2-796107A3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742434"/>
            <a:ext cx="5441285" cy="2922365"/>
          </a:xfrm>
        </p:spPr>
        <p:txBody>
          <a:bodyPr anchor="ctr">
            <a:normAutofit/>
          </a:bodyPr>
          <a:lstStyle/>
          <a:p>
            <a:r>
              <a:rPr lang="pt-BR" dirty="0"/>
              <a:t>Base de Dados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7869F-151C-44AF-83DC-131740DC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4830428"/>
            <a:ext cx="5441286" cy="93334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F14C"/>
                </a:solidFill>
              </a:rPr>
              <a:t>A base de dados foi obtida pelo site kaggle.com, com o título “</a:t>
            </a:r>
            <a:r>
              <a:rPr lang="en-US">
                <a:solidFill>
                  <a:srgbClr val="00F14C"/>
                </a:solidFill>
              </a:rPr>
              <a:t>Top 50 Spotify Songs – 2019”</a:t>
            </a:r>
            <a:endParaRPr lang="pt-BR">
              <a:solidFill>
                <a:srgbClr val="00F14C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BC58B4A0-85E1-44E0-9F83-7129EE39F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D0036-C2B2-4308-9874-6E8739B6E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66264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174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Dubai</vt:lpstr>
      <vt:lpstr>Georgia Pro</vt:lpstr>
      <vt:lpstr>Wingdings 2</vt:lpstr>
      <vt:lpstr>SlateVTI</vt:lpstr>
      <vt:lpstr>Raciocínio Baseado em Casos</vt:lpstr>
      <vt:lpstr>Atributos</vt:lpstr>
      <vt:lpstr>Modelagem</vt:lpstr>
      <vt:lpstr>Modelagem</vt:lpstr>
      <vt:lpstr>Base de Dados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 Baseado em Casos</dc:title>
  <dc:creator>Joao Francisco da Silva de Paula</dc:creator>
  <cp:lastModifiedBy>Joao Francisco da Silva de Paula</cp:lastModifiedBy>
  <cp:revision>1</cp:revision>
  <dcterms:created xsi:type="dcterms:W3CDTF">2020-05-09T05:20:51Z</dcterms:created>
  <dcterms:modified xsi:type="dcterms:W3CDTF">2020-05-09T05:23:28Z</dcterms:modified>
</cp:coreProperties>
</file>