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63" r:id="rId4"/>
    <p:sldId id="287" r:id="rId5"/>
    <p:sldId id="265" r:id="rId6"/>
    <p:sldId id="288" r:id="rId7"/>
    <p:sldId id="266" r:id="rId8"/>
    <p:sldId id="289" r:id="rId9"/>
    <p:sldId id="269" r:id="rId10"/>
    <p:sldId id="290" r:id="rId11"/>
    <p:sldId id="278" r:id="rId12"/>
    <p:sldId id="291" r:id="rId13"/>
  </p:sldIdLst>
  <p:sldSz cx="9144000" cy="5143500" type="screen16x9"/>
  <p:notesSz cx="6858000" cy="9144000"/>
  <p:embeddedFontLst>
    <p:embeddedFont>
      <p:font typeface="Josefin Slab SemiBold" panose="020B0604020202020204" charset="0"/>
      <p:regular r:id="rId15"/>
      <p:bold r:id="rId16"/>
      <p:italic r:id="rId17"/>
      <p:boldItalic r:id="rId18"/>
    </p:embeddedFont>
    <p:embeddedFont>
      <p:font typeface="Source Sans Pro" panose="020B0604020202020204" charset="0"/>
      <p:regular r:id="rId19"/>
      <p:bold r:id="rId20"/>
      <p:italic r:id="rId21"/>
      <p:boldItalic r:id="rId22"/>
    </p:embeddedFont>
    <p:embeddedFont>
      <p:font typeface="Montserra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AB9EDD-2490-4902-9E28-EA0C72F03C5C}">
  <a:tblStyle styleId="{17AB9EDD-2490-4902-9E28-EA0C72F03C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e38dc7bb6a_1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e38dc7bb6a_1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e29f085d7a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e29f085d7a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e38dc7bb6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e38dc7bb6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59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e38dc7bb6a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e38dc7bb6a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030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e38dc7bb6a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e38dc7bb6a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e39e3565a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e39e3565a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886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e39e3565a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e39e3565a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1" r:id="rId5"/>
    <p:sldLayoutId id="2147483665" r:id="rId6"/>
    <p:sldLayoutId id="2147483666" r:id="rId7"/>
    <p:sldLayoutId id="2147483669" r:id="rId8"/>
    <p:sldLayoutId id="2147483671" r:id="rId9"/>
    <p:sldLayoutId id="2147483674" r:id="rId10"/>
    <p:sldLayoutId id="2147483675" r:id="rId11"/>
    <p:sldLayoutId id="214748367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27000">
              <a:schemeClr val="lt2"/>
            </a:gs>
          </a:gsLst>
          <a:lin ang="5400012" scaled="0"/>
        </a:gra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MARCADOR DE TÊNIS</a:t>
            </a:r>
            <a:endParaRPr dirty="0"/>
          </a:p>
        </p:txBody>
      </p:sp>
      <p:sp>
        <p:nvSpPr>
          <p:cNvPr id="865" name="Google Shape;865;p3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Guilherme Santos      107961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João Gaspar                 107708</a:t>
            </a:r>
            <a:endParaRPr dirty="0"/>
          </a:p>
        </p:txBody>
      </p:sp>
      <p:grpSp>
        <p:nvGrpSpPr>
          <p:cNvPr id="866" name="Google Shape;866;p33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867" name="Google Shape;867;p3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68" name="Google Shape;868;p3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0" name="Google Shape;870;p3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71" name="Google Shape;871;p3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3" name="Google Shape;873;p3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4" name="Google Shape;874;p3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6" name="Google Shape;876;p33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877" name="Google Shape;877;p33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3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880" name="Google Shape;880;p3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3"/>
          <p:cNvGrpSpPr/>
          <p:nvPr/>
        </p:nvGrpSpPr>
        <p:grpSpPr>
          <a:xfrm rot="-2700000">
            <a:off x="6490737" y="438501"/>
            <a:ext cx="3288742" cy="3288676"/>
            <a:chOff x="7037775" y="2589850"/>
            <a:chExt cx="2493825" cy="2493775"/>
          </a:xfrm>
        </p:grpSpPr>
        <p:grpSp>
          <p:nvGrpSpPr>
            <p:cNvPr id="883" name="Google Shape;883;p33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84" name="Google Shape;884;p33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avLst/>
                <a:gdLst/>
                <a:ahLst/>
                <a:cxnLst/>
                <a:rect l="l" t="t" r="r" b="b"/>
                <a:pathLst>
                  <a:path w="60185" h="30092" fill="none" extrusionOk="0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1369" fill="none" extrusionOk="0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984" extrusionOk="0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003" extrusionOk="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avLst/>
                <a:gdLst/>
                <a:ahLst/>
                <a:cxnLst/>
                <a:rect l="l" t="t" r="r" b="b"/>
                <a:pathLst>
                  <a:path w="78665" h="78665" fill="none" extrusionOk="0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55017" fill="none" extrusionOk="0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62434" h="62433" fill="none" extrusionOk="0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7564" extrusionOk="0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2160" h="12190" fill="none" extrusionOk="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90" extrusionOk="0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96" name="Google Shape;896;p33"/>
            <p:cNvCxnSpPr/>
            <p:nvPr/>
          </p:nvCxnSpPr>
          <p:spPr>
            <a:xfrm rot="10800000" flipH="1">
              <a:off x="8619300" y="2589850"/>
              <a:ext cx="912300" cy="912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FUNCIONAMETO DO</a:t>
            </a:r>
            <a:br>
              <a:rPr lang="pt-PT" dirty="0" smtClean="0"/>
            </a:br>
            <a:r>
              <a:rPr lang="pt-PT" sz="1600" dirty="0" smtClean="0"/>
              <a:t>TIE-BREAK</a:t>
            </a:r>
            <a:endParaRPr lang="pt-PT" dirty="0"/>
          </a:p>
        </p:txBody>
      </p:sp>
      <p:sp>
        <p:nvSpPr>
          <p:cNvPr id="5" name="Google Shape;902;p34"/>
          <p:cNvSpPr txBox="1">
            <a:spLocks noGrp="1"/>
          </p:cNvSpPr>
          <p:nvPr/>
        </p:nvSpPr>
        <p:spPr>
          <a:xfrm>
            <a:off x="564057" y="63688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chemeClr val="tx1"/>
                </a:solidFill>
              </a:rPr>
              <a:t>Máquina </a:t>
            </a:r>
            <a:r>
              <a:rPr lang="pt-PT" sz="1800" dirty="0">
                <a:solidFill>
                  <a:schemeClr val="tx1"/>
                </a:solidFill>
              </a:rPr>
              <a:t>de estados que apresenta o mesmo funcionamento do NormalGame, com a única diferença sendo o aumento do limite de pontos necessários para completar um </a:t>
            </a:r>
            <a:r>
              <a:rPr lang="pt-PT" sz="1800" dirty="0" smtClean="0">
                <a:solidFill>
                  <a:schemeClr val="tx1"/>
                </a:solidFill>
              </a:rPr>
              <a:t>game</a:t>
            </a:r>
            <a:r>
              <a:rPr lang="pt-PT" sz="1800" dirty="0">
                <a:solidFill>
                  <a:schemeClr val="tx1"/>
                </a:solidFill>
              </a:rPr>
              <a:t>;</a:t>
            </a:r>
            <a:endParaRPr lang="pt-PT" sz="1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chemeClr val="tx1"/>
                </a:solidFill>
              </a:rPr>
              <a:t>Apenas funcionaria se estivessem os dois sets com as saídas “seisD” ligadas.</a:t>
            </a:r>
            <a:endParaRPr lang="pt-PT" sz="1800" dirty="0">
              <a:solidFill>
                <a:schemeClr val="tx1"/>
              </a:solidFill>
            </a:endParaRPr>
          </a:p>
          <a:p>
            <a:pPr marL="171450" indent="-171450"/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304742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p55"/>
          <p:cNvSpPr txBox="1">
            <a:spLocks noGrp="1"/>
          </p:cNvSpPr>
          <p:nvPr>
            <p:ph type="title"/>
          </p:nvPr>
        </p:nvSpPr>
        <p:spPr>
          <a:xfrm>
            <a:off x="593865" y="1262206"/>
            <a:ext cx="4221718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CONSIDERAÇÕES FINAIS</a:t>
            </a:r>
            <a:endParaRPr dirty="0"/>
          </a:p>
        </p:txBody>
      </p:sp>
      <p:sp>
        <p:nvSpPr>
          <p:cNvPr id="2442" name="Google Shape;2442;p55"/>
          <p:cNvSpPr txBox="1">
            <a:spLocks noGrp="1"/>
          </p:cNvSpPr>
          <p:nvPr>
            <p:ph type="subTitle" idx="1"/>
          </p:nvPr>
        </p:nvSpPr>
        <p:spPr>
          <a:xfrm>
            <a:off x="593864" y="1959106"/>
            <a:ext cx="7745463" cy="23324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smtClean="0"/>
              <a:t>Que validações realizámos?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smtClean="0"/>
              <a:t>Porque </a:t>
            </a:r>
            <a:r>
              <a:rPr lang="pt-PT" dirty="0" smtClean="0"/>
              <a:t>escolhemos este projeto?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smtClean="0"/>
              <a:t>O que poderiamos ter melhorado?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72935" y="1681673"/>
            <a:ext cx="3598130" cy="1780155"/>
          </a:xfrm>
        </p:spPr>
        <p:txBody>
          <a:bodyPr/>
          <a:lstStyle/>
          <a:p>
            <a:pPr algn="ctr"/>
            <a:r>
              <a:rPr lang="pt-PT" dirty="0" smtClean="0"/>
              <a:t>OBRIGADO PELA  VOSSA ATENÇÃO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26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COMO FUNCIONA?</a:t>
            </a:r>
            <a:endParaRPr dirty="0"/>
          </a:p>
        </p:txBody>
      </p:sp>
      <p:sp>
        <p:nvSpPr>
          <p:cNvPr id="902" name="Google Shape;902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 algn="just"/>
            <a:r>
              <a:rPr lang="pt-PT" sz="1800" dirty="0" smtClean="0"/>
              <a:t>Conta os pontos marcados (0, 15,30,40), jogos realizados e o conjuntos de jogos/sets;</a:t>
            </a:r>
          </a:p>
          <a:p>
            <a:pPr marL="171450" indent="-171450" algn="just"/>
            <a:r>
              <a:rPr lang="pt-PT" sz="1800" dirty="0" smtClean="0"/>
              <a:t>Ganha um jogo quem obter mais de 40 pontos primeiro. Se ocorrer igualdade de 40, o marcador passa a deuce e ganha quem conseguir uma vantagem de dois pontos;</a:t>
            </a:r>
          </a:p>
          <a:p>
            <a:pPr marL="171450" indent="-171450"/>
            <a:endParaRPr lang="pt-PT" sz="1800" dirty="0"/>
          </a:p>
        </p:txBody>
      </p:sp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DIAGRAMA DE BLOCOS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2" y="1926336"/>
            <a:ext cx="8245616" cy="2656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DIAGRAMA DE BLOCOS</a:t>
            </a:r>
            <a:br>
              <a:rPr lang="pt-PT" dirty="0" smtClean="0"/>
            </a:br>
            <a:r>
              <a:rPr lang="pt-PT" sz="1600" dirty="0" smtClean="0"/>
              <a:t>NORMAL GAME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36" y="1499616"/>
            <a:ext cx="7560728" cy="326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1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DIAGRAMA DE ESTADOS</a:t>
            </a:r>
            <a:br>
              <a:rPr lang="pt-PT" dirty="0" smtClean="0"/>
            </a:br>
            <a:r>
              <a:rPr lang="pt-PT" sz="1600" dirty="0" smtClean="0"/>
              <a:t>NORMAL GAME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4" y="1839468"/>
            <a:ext cx="8363712" cy="2586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3"/>
          <p:cNvSpPr txBox="1">
            <a:spLocks noGrp="1"/>
          </p:cNvSpPr>
          <p:nvPr>
            <p:ph type="title"/>
          </p:nvPr>
        </p:nvSpPr>
        <p:spPr>
          <a:xfrm>
            <a:off x="713324" y="612852"/>
            <a:ext cx="5394867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DIAGRAMA DE BLOCOS</a:t>
            </a:r>
            <a:br>
              <a:rPr lang="en" dirty="0" smtClean="0"/>
            </a:br>
            <a:r>
              <a:rPr lang="en" sz="1600" dirty="0" smtClean="0"/>
              <a:t>SET</a:t>
            </a:r>
            <a:r>
              <a:rPr lang="en" dirty="0" smtClean="0"/>
              <a:t/>
            </a:r>
            <a:br>
              <a:rPr lang="en" dirty="0" smtClean="0"/>
            </a:br>
            <a:endParaRPr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2" y="1828800"/>
            <a:ext cx="8245616" cy="265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8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3"/>
          <p:cNvSpPr txBox="1">
            <a:spLocks noGrp="1"/>
          </p:cNvSpPr>
          <p:nvPr>
            <p:ph type="title"/>
          </p:nvPr>
        </p:nvSpPr>
        <p:spPr>
          <a:xfrm>
            <a:off x="713324" y="612852"/>
            <a:ext cx="5394867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DIAGRAMA DE ESTADOS</a:t>
            </a:r>
            <a:br>
              <a:rPr lang="en" dirty="0" smtClean="0"/>
            </a:br>
            <a:r>
              <a:rPr lang="en" sz="1600" dirty="0" smtClean="0"/>
              <a:t>SET</a:t>
            </a:r>
            <a:r>
              <a:rPr lang="en" dirty="0" smtClean="0"/>
              <a:t/>
            </a:r>
            <a:br>
              <a:rPr lang="en" dirty="0" smtClean="0"/>
            </a:b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" y="1547740"/>
            <a:ext cx="7949184" cy="3023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DIAGRAMA DE BLOCOS</a:t>
            </a:r>
            <a:br>
              <a:rPr lang="en" dirty="0" smtClean="0"/>
            </a:br>
            <a:r>
              <a:rPr lang="en" sz="1600" dirty="0" smtClean="0"/>
              <a:t>MATCH</a:t>
            </a:r>
            <a:endParaRPr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2" y="1816608"/>
            <a:ext cx="8245616" cy="265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5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DIAGRAMA DE ESTADOS</a:t>
            </a:r>
            <a:br>
              <a:rPr lang="en" dirty="0" smtClean="0"/>
            </a:br>
            <a:r>
              <a:rPr lang="en" sz="1600" dirty="0" smtClean="0"/>
              <a:t>MATCH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5" y="1723300"/>
            <a:ext cx="7315200" cy="2989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</TotalTime>
  <Words>149</Words>
  <Application>Microsoft Office PowerPoint</Application>
  <PresentationFormat>Apresentação na tela (16:9)</PresentationFormat>
  <Paragraphs>22</Paragraphs>
  <Slides>12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Josefin Slab SemiBold</vt:lpstr>
      <vt:lpstr>Arial</vt:lpstr>
      <vt:lpstr>Lato</vt:lpstr>
      <vt:lpstr>Source Sans Pro</vt:lpstr>
      <vt:lpstr>Raleway</vt:lpstr>
      <vt:lpstr>Montserrat</vt:lpstr>
      <vt:lpstr>Electronic Circuit Style CV by Slidesgo</vt:lpstr>
      <vt:lpstr>MARCADOR DE TÊNIS</vt:lpstr>
      <vt:lpstr>COMO FUNCIONA?</vt:lpstr>
      <vt:lpstr>DIAGRAMA DE BLOCOS</vt:lpstr>
      <vt:lpstr>DIAGRAMA DE BLOCOS NORMAL GAME</vt:lpstr>
      <vt:lpstr>DIAGRAMA DE ESTADOS NORMAL GAME</vt:lpstr>
      <vt:lpstr>DIAGRAMA DE BLOCOS SET </vt:lpstr>
      <vt:lpstr>DIAGRAMA DE ESTADOS SET </vt:lpstr>
      <vt:lpstr>DIAGRAMA DE BLOCOS MATCH</vt:lpstr>
      <vt:lpstr>DIAGRAMA DE ESTADOS MATCH</vt:lpstr>
      <vt:lpstr>FUNCIONAMETO DO TIE-BREAK</vt:lpstr>
      <vt:lpstr>CONSIDERAÇÕES FINAIS</vt:lpstr>
      <vt:lpstr>OBRIGADO PELA  VOSSA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MARCADOR DE TÊNIS</dc:title>
  <dc:creator>João</dc:creator>
  <cp:lastModifiedBy>Joao Gaspar</cp:lastModifiedBy>
  <cp:revision>10</cp:revision>
  <dcterms:modified xsi:type="dcterms:W3CDTF">2022-06-21T09:04:08Z</dcterms:modified>
</cp:coreProperties>
</file>