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78" r:id="rId5"/>
  </p:sldMasterIdLst>
  <p:notesMasterIdLst>
    <p:notesMasterId r:id="rId17"/>
  </p:notesMasterIdLst>
  <p:sldIdLst>
    <p:sldId id="281" r:id="rId6"/>
    <p:sldId id="283" r:id="rId7"/>
    <p:sldId id="284" r:id="rId8"/>
    <p:sldId id="290" r:id="rId9"/>
    <p:sldId id="285" r:id="rId10"/>
    <p:sldId id="286" r:id="rId11"/>
    <p:sldId id="293" r:id="rId12"/>
    <p:sldId id="287" r:id="rId13"/>
    <p:sldId id="294" r:id="rId14"/>
    <p:sldId id="288" r:id="rId15"/>
    <p:sldId id="29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atriz" initials="BSS" lastIdx="3" clrIdx="0"/>
  <p:cmAuthor id="1" name="bss-ieeta" initials="b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60481A-03D9-405F-BE1B-2E01331EE860}" v="14" dt="2023-03-01T17:32:18.817"/>
    <p1510:client id="{0899283D-8BC7-4E59-8874-C8462252BDFF}" v="6" dt="2023-03-05T21:31:34.178"/>
    <p1510:client id="{131DBC78-E24C-47A8-96DC-21B19E1235A9}" v="16" dt="2023-03-03T21:00:25.168"/>
    <p1510:client id="{1EC0E571-9F10-4375-AEFE-CFED6D009430}" v="62" dt="2023-03-05T14:54:28.009"/>
    <p1510:client id="{2B6C56A1-1E6C-4194-B291-184E307BEA92}" v="640" dt="2023-03-05T15:37:10.582"/>
    <p1510:client id="{45F85949-3D6D-47CB-8858-7677565FF065}" v="85" dt="2023-03-05T16:55:55.740"/>
    <p1510:client id="{7818745A-683C-40E9-98D4-7BD196F2C4FE}" v="1" dt="2023-03-02T18:27:28.637"/>
    <p1510:client id="{7B3A11D5-5512-48A2-A50C-A38C1ED67477}" v="3255" dt="2023-03-05T21:28:33.505"/>
    <p1510:client id="{A067A702-4D62-4AF1-9D57-0374A9DAD1A5}" v="177" dt="2023-03-02T18:26:33.759"/>
    <p1510:client id="{CCB10FE1-500B-426C-ACE7-B1485C1ABD4F}" vWet="4" dt="2023-03-02T18:26:05.0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BE618-FA35-498C-933C-851E81754BF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F5A50-0555-4869-A4F4-686F4915C4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75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r>
              <a:rPr lang="pt-PT" sz="1100" b="1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N</a:t>
            </a:r>
            <a:r>
              <a:rPr lang="pt-PT" sz="1100" b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 adição de resíduos como filler não há qualquer tipo de substituição.</a:t>
            </a:r>
          </a:p>
          <a:p>
            <a:pPr marL="139700" indent="0" algn="l">
              <a:buNone/>
            </a:pPr>
            <a:r>
              <a:rPr lang="pt-PT" sz="1100" b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Neste caso, pretende-se preencher os espaços vazios existentes na argamassa por forma a melhorar as suas propriedades mecânicas.</a:t>
            </a:r>
          </a:p>
        </p:txBody>
      </p:sp>
    </p:spTree>
    <p:extLst>
      <p:ext uri="{BB962C8B-B14F-4D97-AF65-F5344CB8AC3E}">
        <p14:creationId xmlns:p14="http://schemas.microsoft.com/office/powerpoint/2010/main" val="95861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r>
              <a:rPr lang="pt-PT" sz="1100" b="1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N</a:t>
            </a:r>
            <a:r>
              <a:rPr lang="pt-PT" sz="1100" b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 adição de resíduos como filler não há qualquer tipo de substituição.</a:t>
            </a:r>
          </a:p>
          <a:p>
            <a:pPr marL="139700" indent="0" algn="l">
              <a:buNone/>
            </a:pPr>
            <a:r>
              <a:rPr lang="pt-PT" sz="1100" b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Neste caso, pretende-se preencher os espaços vazios existentes na argamassa por forma a melhorar as suas propriedades mecânicas.</a:t>
            </a:r>
          </a:p>
        </p:txBody>
      </p:sp>
    </p:spTree>
    <p:extLst>
      <p:ext uri="{BB962C8B-B14F-4D97-AF65-F5344CB8AC3E}">
        <p14:creationId xmlns:p14="http://schemas.microsoft.com/office/powerpoint/2010/main" val="644257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r>
              <a:rPr lang="pt-PT" sz="1100" b="1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N</a:t>
            </a:r>
            <a:r>
              <a:rPr lang="pt-PT" sz="1100" b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 adição de resíduos como filler não há qualquer tipo de substituição.</a:t>
            </a:r>
          </a:p>
          <a:p>
            <a:pPr marL="139700" indent="0" algn="l">
              <a:buNone/>
            </a:pPr>
            <a:r>
              <a:rPr lang="pt-PT" sz="1100" b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Neste caso, pretende-se preencher os espaços vazios existentes na argamassa por forma a melhorar as suas propriedades mecânicas.</a:t>
            </a:r>
          </a:p>
        </p:txBody>
      </p:sp>
    </p:spTree>
    <p:extLst>
      <p:ext uri="{BB962C8B-B14F-4D97-AF65-F5344CB8AC3E}">
        <p14:creationId xmlns:p14="http://schemas.microsoft.com/office/powerpoint/2010/main" val="4159111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r>
              <a:rPr lang="pt-PT" sz="1100" b="1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N</a:t>
            </a:r>
            <a:r>
              <a:rPr lang="pt-PT" sz="1100" b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 adição de resíduos como filler não há qualquer tipo de substituição.</a:t>
            </a:r>
          </a:p>
          <a:p>
            <a:pPr marL="139700" indent="0" algn="l">
              <a:buNone/>
            </a:pPr>
            <a:r>
              <a:rPr lang="pt-PT" sz="1100" b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Neste caso, pretende-se preencher os espaços vazios existentes na argamassa por forma a melhorar as suas propriedades mecânicas.</a:t>
            </a:r>
          </a:p>
        </p:txBody>
      </p:sp>
    </p:spTree>
    <p:extLst>
      <p:ext uri="{BB962C8B-B14F-4D97-AF65-F5344CB8AC3E}">
        <p14:creationId xmlns:p14="http://schemas.microsoft.com/office/powerpoint/2010/main" val="1131737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r>
              <a:rPr lang="pt-PT" sz="1100" b="1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N</a:t>
            </a:r>
            <a:r>
              <a:rPr lang="pt-PT" sz="1100" b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 adição de resíduos como filler não há qualquer tipo de substituição.</a:t>
            </a:r>
          </a:p>
          <a:p>
            <a:pPr marL="139700" indent="0" algn="l">
              <a:buNone/>
            </a:pPr>
            <a:r>
              <a:rPr lang="pt-PT" sz="1100" b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Neste caso, pretende-se preencher os espaços vazios existentes na argamassa por forma a melhorar as suas propriedades mecânicas.</a:t>
            </a:r>
          </a:p>
        </p:txBody>
      </p:sp>
    </p:spTree>
    <p:extLst>
      <p:ext uri="{BB962C8B-B14F-4D97-AF65-F5344CB8AC3E}">
        <p14:creationId xmlns:p14="http://schemas.microsoft.com/office/powerpoint/2010/main" val="3380843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r>
              <a:rPr lang="pt-PT" sz="1100" b="1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N</a:t>
            </a:r>
            <a:r>
              <a:rPr lang="pt-PT" sz="1100" b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 adição de resíduos como filler não há qualquer tipo de substituição.</a:t>
            </a:r>
          </a:p>
          <a:p>
            <a:pPr marL="139700" indent="0" algn="l">
              <a:buNone/>
            </a:pPr>
            <a:r>
              <a:rPr lang="pt-PT" sz="1100" b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Neste caso, pretende-se preencher os espaços vazios existentes na argamassa por forma a melhorar as suas propriedades mecânicas.</a:t>
            </a:r>
          </a:p>
        </p:txBody>
      </p:sp>
    </p:spTree>
    <p:extLst>
      <p:ext uri="{BB962C8B-B14F-4D97-AF65-F5344CB8AC3E}">
        <p14:creationId xmlns:p14="http://schemas.microsoft.com/office/powerpoint/2010/main" val="3509365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r>
              <a:rPr lang="pt-PT" sz="1100" b="1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N</a:t>
            </a:r>
            <a:r>
              <a:rPr lang="pt-PT" sz="1100" b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 adição de resíduos como filler não há qualquer tipo de substituição.</a:t>
            </a:r>
          </a:p>
          <a:p>
            <a:pPr marL="139700" indent="0" algn="l">
              <a:buNone/>
            </a:pPr>
            <a:r>
              <a:rPr lang="pt-PT" sz="1100" b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Neste caso, pretende-se preencher os espaços vazios existentes na argamassa por forma a melhorar as suas propriedades mecânicas.</a:t>
            </a:r>
          </a:p>
        </p:txBody>
      </p:sp>
    </p:spTree>
    <p:extLst>
      <p:ext uri="{BB962C8B-B14F-4D97-AF65-F5344CB8AC3E}">
        <p14:creationId xmlns:p14="http://schemas.microsoft.com/office/powerpoint/2010/main" val="157175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r>
              <a:rPr lang="pt-PT" sz="1100" b="1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N</a:t>
            </a:r>
            <a:r>
              <a:rPr lang="pt-PT" sz="1100" b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 adição de resíduos como filler não há qualquer tipo de substituição.</a:t>
            </a:r>
          </a:p>
          <a:p>
            <a:pPr marL="139700" indent="0" algn="l">
              <a:buNone/>
            </a:pPr>
            <a:r>
              <a:rPr lang="pt-PT" sz="1100" b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Neste caso, pretende-se preencher os espaços vazios existentes na argamassa por forma a melhorar as suas propriedades mecânicas.</a:t>
            </a:r>
          </a:p>
        </p:txBody>
      </p:sp>
    </p:spTree>
    <p:extLst>
      <p:ext uri="{BB962C8B-B14F-4D97-AF65-F5344CB8AC3E}">
        <p14:creationId xmlns:p14="http://schemas.microsoft.com/office/powerpoint/2010/main" val="1155364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r>
              <a:rPr lang="pt-PT" sz="1100" b="1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N</a:t>
            </a:r>
            <a:r>
              <a:rPr lang="pt-PT" sz="1100" b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 adição de resíduos como filler não há qualquer tipo de substituição.</a:t>
            </a:r>
          </a:p>
          <a:p>
            <a:pPr marL="139700" indent="0" algn="l">
              <a:buNone/>
            </a:pPr>
            <a:r>
              <a:rPr lang="pt-PT" sz="1100" b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Neste caso, pretende-se preencher os espaços vazios existentes na argamassa por forma a melhorar as suas propriedades mecânicas.</a:t>
            </a:r>
          </a:p>
        </p:txBody>
      </p:sp>
    </p:spTree>
    <p:extLst>
      <p:ext uri="{BB962C8B-B14F-4D97-AF65-F5344CB8AC3E}">
        <p14:creationId xmlns:p14="http://schemas.microsoft.com/office/powerpoint/2010/main" val="260678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4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3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46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8" y="-5"/>
            <a:ext cx="12217273" cy="6864688"/>
          </a:xfrm>
          <a:custGeom>
            <a:avLst/>
            <a:gdLst/>
            <a:ahLst/>
            <a:cxnLst/>
            <a:rect l="l" t="t" r="r" b="b"/>
            <a:pathLst>
              <a:path w="4014438" h="2258121" extrusionOk="0">
                <a:moveTo>
                  <a:pt x="3432199" y="0"/>
                </a:moveTo>
                <a:cubicBezTo>
                  <a:pt x="3485662" y="101239"/>
                  <a:pt x="3541529" y="221045"/>
                  <a:pt x="3606618" y="360589"/>
                </a:cubicBezTo>
                <a:cubicBezTo>
                  <a:pt x="3810894" y="798685"/>
                  <a:pt x="3924532" y="1042395"/>
                  <a:pt x="3839685" y="1275525"/>
                </a:cubicBezTo>
                <a:cubicBezTo>
                  <a:pt x="3754838" y="1508656"/>
                  <a:pt x="3511128" y="1622293"/>
                  <a:pt x="3073032" y="1826591"/>
                </a:cubicBezTo>
                <a:cubicBezTo>
                  <a:pt x="2634936" y="2030888"/>
                  <a:pt x="2391226" y="2144401"/>
                  <a:pt x="2158096" y="2059658"/>
                </a:cubicBezTo>
                <a:cubicBezTo>
                  <a:pt x="1924966" y="1974916"/>
                  <a:pt x="1811306" y="1731101"/>
                  <a:pt x="1607030" y="1293005"/>
                </a:cubicBezTo>
                <a:cubicBezTo>
                  <a:pt x="1402754" y="854908"/>
                  <a:pt x="1289095" y="611199"/>
                  <a:pt x="1373942" y="378068"/>
                </a:cubicBezTo>
                <a:cubicBezTo>
                  <a:pt x="1432005" y="218536"/>
                  <a:pt x="1564481" y="114955"/>
                  <a:pt x="1782682" y="0"/>
                </a:cubicBezTo>
                <a:lnTo>
                  <a:pt x="0" y="0"/>
                </a:lnTo>
                <a:lnTo>
                  <a:pt x="0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 rot="20418949">
            <a:off x="4817103" y="-881924"/>
            <a:ext cx="6990076" cy="6989803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219200" y="3711567"/>
            <a:ext cx="7195600" cy="1922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-113" y="1911"/>
            <a:ext cx="12192116" cy="6858064"/>
            <a:chOff x="32524" y="4599878"/>
            <a:chExt cx="4014438" cy="2258121"/>
          </a:xfrm>
        </p:grpSpPr>
        <p:sp>
          <p:nvSpPr>
            <p:cNvPr id="15" name="Google Shape;15;p3"/>
            <p:cNvSpPr/>
            <p:nvPr/>
          </p:nvSpPr>
          <p:spPr>
            <a:xfrm>
              <a:off x="32524" y="6104602"/>
              <a:ext cx="384717" cy="753397"/>
            </a:xfrm>
            <a:custGeom>
              <a:avLst/>
              <a:gdLst/>
              <a:ahLst/>
              <a:cxnLst/>
              <a:rect l="l" t="t" r="r" b="b"/>
              <a:pathLst>
                <a:path w="384717" h="753397" extrusionOk="0">
                  <a:moveTo>
                    <a:pt x="98270" y="213079"/>
                  </a:moveTo>
                  <a:cubicBezTo>
                    <a:pt x="62307" y="136115"/>
                    <a:pt x="29376" y="65507"/>
                    <a:pt x="0" y="0"/>
                  </a:cubicBezTo>
                  <a:lnTo>
                    <a:pt x="0" y="753397"/>
                  </a:lnTo>
                  <a:lnTo>
                    <a:pt x="384717" y="753397"/>
                  </a:lnTo>
                  <a:cubicBezTo>
                    <a:pt x="292469" y="629640"/>
                    <a:pt x="209462" y="451666"/>
                    <a:pt x="98270" y="2130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32524" y="4599878"/>
              <a:ext cx="4014438" cy="2258121"/>
            </a:xfrm>
            <a:custGeom>
              <a:avLst/>
              <a:gdLst/>
              <a:ahLst/>
              <a:cxnLst/>
              <a:rect l="l" t="t" r="r" b="b"/>
              <a:pathLst>
                <a:path w="4014438" h="2258121" extrusionOk="0">
                  <a:moveTo>
                    <a:pt x="0" y="0"/>
                  </a:moveTo>
                  <a:lnTo>
                    <a:pt x="0" y="663951"/>
                  </a:lnTo>
                  <a:cubicBezTo>
                    <a:pt x="122942" y="548013"/>
                    <a:pt x="321322" y="455472"/>
                    <a:pt x="605950" y="322744"/>
                  </a:cubicBezTo>
                  <a:cubicBezTo>
                    <a:pt x="1022867" y="128295"/>
                    <a:pt x="1254763" y="20197"/>
                    <a:pt x="1476624" y="100946"/>
                  </a:cubicBezTo>
                  <a:cubicBezTo>
                    <a:pt x="1698484" y="181695"/>
                    <a:pt x="1806602" y="413613"/>
                    <a:pt x="2000947" y="830508"/>
                  </a:cubicBezTo>
                  <a:cubicBezTo>
                    <a:pt x="2195292" y="1247404"/>
                    <a:pt x="2303493" y="1479321"/>
                    <a:pt x="2222745" y="1701161"/>
                  </a:cubicBezTo>
                  <a:cubicBezTo>
                    <a:pt x="2141996" y="1923000"/>
                    <a:pt x="1910099" y="2031160"/>
                    <a:pt x="1493204" y="2225567"/>
                  </a:cubicBezTo>
                  <a:lnTo>
                    <a:pt x="1423370" y="2258122"/>
                  </a:lnTo>
                  <a:lnTo>
                    <a:pt x="4014439" y="2258122"/>
                  </a:lnTo>
                  <a:lnTo>
                    <a:pt x="4014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4563967" y="3624633"/>
            <a:ext cx="67136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4563967" y="5177567"/>
            <a:ext cx="6713600" cy="45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1" y="1"/>
            <a:ext cx="12217273" cy="6857161"/>
          </a:xfrm>
          <a:custGeom>
            <a:avLst/>
            <a:gdLst/>
            <a:ahLst/>
            <a:cxnLst/>
            <a:rect l="l" t="t" r="r" b="b"/>
            <a:pathLst>
              <a:path w="4014438" h="2258121" extrusionOk="0">
                <a:moveTo>
                  <a:pt x="0" y="0"/>
                </a:moveTo>
                <a:lnTo>
                  <a:pt x="0" y="859550"/>
                </a:lnTo>
                <a:cubicBezTo>
                  <a:pt x="107156" y="629849"/>
                  <a:pt x="169234" y="501429"/>
                  <a:pt x="293807" y="456015"/>
                </a:cubicBezTo>
                <a:cubicBezTo>
                  <a:pt x="421056" y="409807"/>
                  <a:pt x="554076" y="471801"/>
                  <a:pt x="793228" y="583348"/>
                </a:cubicBezTo>
                <a:cubicBezTo>
                  <a:pt x="1032380" y="694895"/>
                  <a:pt x="1165400" y="756889"/>
                  <a:pt x="1211713" y="884159"/>
                </a:cubicBezTo>
                <a:cubicBezTo>
                  <a:pt x="1258025" y="1011430"/>
                  <a:pt x="1196010" y="1144450"/>
                  <a:pt x="1084484" y="1383581"/>
                </a:cubicBezTo>
                <a:cubicBezTo>
                  <a:pt x="972958" y="1622712"/>
                  <a:pt x="910943" y="1755753"/>
                  <a:pt x="783694" y="1802086"/>
                </a:cubicBezTo>
                <a:cubicBezTo>
                  <a:pt x="656444" y="1848419"/>
                  <a:pt x="523404" y="1786321"/>
                  <a:pt x="284356" y="1674774"/>
                </a:cubicBezTo>
                <a:cubicBezTo>
                  <a:pt x="163212" y="1618321"/>
                  <a:pt x="69312" y="1574413"/>
                  <a:pt x="105" y="1528414"/>
                </a:cubicBezTo>
                <a:lnTo>
                  <a:pt x="105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744800" y="1498600"/>
            <a:ext cx="3460400" cy="89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869167" y="1600200"/>
            <a:ext cx="3109200" cy="401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2133"/>
            </a:lvl2pPr>
            <a:lvl3pPr marL="1828754" lvl="2" indent="-440256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2133"/>
            </a:lvl3pPr>
            <a:lvl4pPr marL="2438339" lvl="3" indent="-440256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2133"/>
            </a:lvl4pPr>
            <a:lvl5pPr marL="3047924" lvl="4" indent="-440256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2133"/>
            </a:lvl5pPr>
            <a:lvl6pPr marL="3657509" lvl="5" indent="-440256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2133"/>
            </a:lvl6pPr>
            <a:lvl7pPr marL="4267093" lvl="6" indent="-440256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2133"/>
            </a:lvl7pPr>
            <a:lvl8pPr marL="4876678" lvl="7" indent="-440256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2133"/>
            </a:lvl8pPr>
            <a:lvl9pPr marL="5486263" lvl="8" indent="-440256">
              <a:spcBef>
                <a:spcPts val="800"/>
              </a:spcBef>
              <a:spcAft>
                <a:spcPts val="800"/>
              </a:spcAft>
              <a:buSzPts val="1600"/>
              <a:buChar char="▫"/>
              <a:defRPr sz="2133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8337983" y="1600200"/>
            <a:ext cx="3109200" cy="401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2133"/>
            </a:lvl2pPr>
            <a:lvl3pPr marL="1828754" lvl="2" indent="-440256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2133"/>
            </a:lvl3pPr>
            <a:lvl4pPr marL="2438339" lvl="3" indent="-440256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2133"/>
            </a:lvl4pPr>
            <a:lvl5pPr marL="3047924" lvl="4" indent="-440256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2133"/>
            </a:lvl5pPr>
            <a:lvl6pPr marL="3657509" lvl="5" indent="-440256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2133"/>
            </a:lvl6pPr>
            <a:lvl7pPr marL="4267093" lvl="6" indent="-440256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2133"/>
            </a:lvl7pPr>
            <a:lvl8pPr marL="4876678" lvl="7" indent="-440256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2133"/>
            </a:lvl8pPr>
            <a:lvl9pPr marL="5486263" lvl="8" indent="-440256">
              <a:spcBef>
                <a:spcPts val="800"/>
              </a:spcBef>
              <a:spcAft>
                <a:spcPts val="800"/>
              </a:spcAft>
              <a:buSzPts val="1600"/>
              <a:buChar char="▫"/>
              <a:defRPr sz="2133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1275304" y="172868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1" y="1"/>
            <a:ext cx="12217273" cy="6857161"/>
          </a:xfrm>
          <a:custGeom>
            <a:avLst/>
            <a:gdLst/>
            <a:ahLst/>
            <a:cxnLst/>
            <a:rect l="l" t="t" r="r" b="b"/>
            <a:pathLst>
              <a:path w="4014438" h="2258121" extrusionOk="0">
                <a:moveTo>
                  <a:pt x="0" y="0"/>
                </a:moveTo>
                <a:lnTo>
                  <a:pt x="0" y="859550"/>
                </a:lnTo>
                <a:cubicBezTo>
                  <a:pt x="107156" y="629849"/>
                  <a:pt x="169234" y="501429"/>
                  <a:pt x="293807" y="456015"/>
                </a:cubicBezTo>
                <a:cubicBezTo>
                  <a:pt x="421056" y="409807"/>
                  <a:pt x="554076" y="471801"/>
                  <a:pt x="793228" y="583348"/>
                </a:cubicBezTo>
                <a:cubicBezTo>
                  <a:pt x="1032380" y="694895"/>
                  <a:pt x="1165400" y="756889"/>
                  <a:pt x="1211713" y="884159"/>
                </a:cubicBezTo>
                <a:cubicBezTo>
                  <a:pt x="1258025" y="1011430"/>
                  <a:pt x="1196010" y="1144450"/>
                  <a:pt x="1084484" y="1383581"/>
                </a:cubicBezTo>
                <a:cubicBezTo>
                  <a:pt x="972958" y="1622712"/>
                  <a:pt x="910943" y="1755753"/>
                  <a:pt x="783694" y="1802086"/>
                </a:cubicBezTo>
                <a:cubicBezTo>
                  <a:pt x="656444" y="1848419"/>
                  <a:pt x="523404" y="1786321"/>
                  <a:pt x="284356" y="1674774"/>
                </a:cubicBezTo>
                <a:cubicBezTo>
                  <a:pt x="163212" y="1618321"/>
                  <a:pt x="69312" y="1574413"/>
                  <a:pt x="105" y="1528414"/>
                </a:cubicBezTo>
                <a:lnTo>
                  <a:pt x="105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744800" y="1498600"/>
            <a:ext cx="3460400" cy="89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4869167" y="1600200"/>
            <a:ext cx="2032400" cy="401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67"/>
            </a:lvl1pPr>
            <a:lvl2pPr marL="1219170" lvl="1" indent="-423323" rtl="0">
              <a:spcBef>
                <a:spcPts val="800"/>
              </a:spcBef>
              <a:spcAft>
                <a:spcPts val="0"/>
              </a:spcAft>
              <a:buSzPts val="1400"/>
              <a:buChar char="▫"/>
              <a:defRPr sz="1867"/>
            </a:lvl2pPr>
            <a:lvl3pPr marL="1828754" lvl="2" indent="-423323" rtl="0">
              <a:spcBef>
                <a:spcPts val="800"/>
              </a:spcBef>
              <a:spcAft>
                <a:spcPts val="0"/>
              </a:spcAft>
              <a:buSzPts val="1400"/>
              <a:buChar char="▫"/>
              <a:defRPr sz="1867"/>
            </a:lvl3pPr>
            <a:lvl4pPr marL="2438339" lvl="3" indent="-423323" rtl="0">
              <a:spcBef>
                <a:spcPts val="800"/>
              </a:spcBef>
              <a:spcAft>
                <a:spcPts val="0"/>
              </a:spcAft>
              <a:buSzPts val="1400"/>
              <a:buChar char="▫"/>
              <a:defRPr sz="1867"/>
            </a:lvl4pPr>
            <a:lvl5pPr marL="3047924" lvl="4" indent="-423323" rtl="0">
              <a:spcBef>
                <a:spcPts val="800"/>
              </a:spcBef>
              <a:spcAft>
                <a:spcPts val="0"/>
              </a:spcAft>
              <a:buSzPts val="1400"/>
              <a:buChar char="▫"/>
              <a:defRPr sz="1867"/>
            </a:lvl5pPr>
            <a:lvl6pPr marL="3657509" lvl="5" indent="-423323" rtl="0">
              <a:spcBef>
                <a:spcPts val="800"/>
              </a:spcBef>
              <a:spcAft>
                <a:spcPts val="0"/>
              </a:spcAft>
              <a:buSzPts val="1400"/>
              <a:buChar char="▫"/>
              <a:defRPr sz="1867"/>
            </a:lvl6pPr>
            <a:lvl7pPr marL="4267093" lvl="6" indent="-423323" rtl="0">
              <a:spcBef>
                <a:spcPts val="800"/>
              </a:spcBef>
              <a:spcAft>
                <a:spcPts val="0"/>
              </a:spcAft>
              <a:buSzPts val="1400"/>
              <a:buChar char="▫"/>
              <a:defRPr sz="1867"/>
            </a:lvl7pPr>
            <a:lvl8pPr marL="4876678" lvl="7" indent="-423323" rtl="0">
              <a:spcBef>
                <a:spcPts val="800"/>
              </a:spcBef>
              <a:spcAft>
                <a:spcPts val="0"/>
              </a:spcAft>
              <a:buSzPts val="1400"/>
              <a:buChar char="▫"/>
              <a:defRPr sz="1867"/>
            </a:lvl8pPr>
            <a:lvl9pPr marL="5486263" lvl="8" indent="-423323" rtl="0">
              <a:spcBef>
                <a:spcPts val="800"/>
              </a:spcBef>
              <a:spcAft>
                <a:spcPts val="800"/>
              </a:spcAft>
              <a:buSzPts val="1400"/>
              <a:buChar char="▫"/>
              <a:defRPr sz="1867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7141975" y="1600200"/>
            <a:ext cx="2032400" cy="401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67"/>
            </a:lvl1pPr>
            <a:lvl2pPr marL="1219170" lvl="1" indent="-423323" rtl="0">
              <a:spcBef>
                <a:spcPts val="800"/>
              </a:spcBef>
              <a:spcAft>
                <a:spcPts val="0"/>
              </a:spcAft>
              <a:buSzPts val="1400"/>
              <a:buChar char="▫"/>
              <a:defRPr sz="1867"/>
            </a:lvl2pPr>
            <a:lvl3pPr marL="1828754" lvl="2" indent="-423323" rtl="0">
              <a:spcBef>
                <a:spcPts val="800"/>
              </a:spcBef>
              <a:spcAft>
                <a:spcPts val="0"/>
              </a:spcAft>
              <a:buSzPts val="1400"/>
              <a:buChar char="▫"/>
              <a:defRPr sz="1867"/>
            </a:lvl3pPr>
            <a:lvl4pPr marL="2438339" lvl="3" indent="-423323" rtl="0">
              <a:spcBef>
                <a:spcPts val="800"/>
              </a:spcBef>
              <a:spcAft>
                <a:spcPts val="0"/>
              </a:spcAft>
              <a:buSzPts val="1400"/>
              <a:buChar char="▫"/>
              <a:defRPr sz="1867"/>
            </a:lvl4pPr>
            <a:lvl5pPr marL="3047924" lvl="4" indent="-423323" rtl="0">
              <a:spcBef>
                <a:spcPts val="800"/>
              </a:spcBef>
              <a:spcAft>
                <a:spcPts val="0"/>
              </a:spcAft>
              <a:buSzPts val="1400"/>
              <a:buChar char="▫"/>
              <a:defRPr sz="1867"/>
            </a:lvl5pPr>
            <a:lvl6pPr marL="3657509" lvl="5" indent="-423323" rtl="0">
              <a:spcBef>
                <a:spcPts val="800"/>
              </a:spcBef>
              <a:spcAft>
                <a:spcPts val="0"/>
              </a:spcAft>
              <a:buSzPts val="1400"/>
              <a:buChar char="▫"/>
              <a:defRPr sz="1867"/>
            </a:lvl6pPr>
            <a:lvl7pPr marL="4267093" lvl="6" indent="-423323" rtl="0">
              <a:spcBef>
                <a:spcPts val="800"/>
              </a:spcBef>
              <a:spcAft>
                <a:spcPts val="0"/>
              </a:spcAft>
              <a:buSzPts val="1400"/>
              <a:buChar char="▫"/>
              <a:defRPr sz="1867"/>
            </a:lvl7pPr>
            <a:lvl8pPr marL="4876678" lvl="7" indent="-423323" rtl="0">
              <a:spcBef>
                <a:spcPts val="800"/>
              </a:spcBef>
              <a:spcAft>
                <a:spcPts val="0"/>
              </a:spcAft>
              <a:buSzPts val="1400"/>
              <a:buChar char="▫"/>
              <a:defRPr sz="1867"/>
            </a:lvl8pPr>
            <a:lvl9pPr marL="5486263" lvl="8" indent="-423323" rtl="0">
              <a:spcBef>
                <a:spcPts val="800"/>
              </a:spcBef>
              <a:spcAft>
                <a:spcPts val="800"/>
              </a:spcAft>
              <a:buSzPts val="1400"/>
              <a:buChar char="▫"/>
              <a:defRPr sz="1867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3"/>
          </p:nvPr>
        </p:nvSpPr>
        <p:spPr>
          <a:xfrm>
            <a:off x="9414783" y="1600200"/>
            <a:ext cx="2032400" cy="401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67"/>
            </a:lvl1pPr>
            <a:lvl2pPr marL="1219170" lvl="1" indent="-423323" rtl="0">
              <a:spcBef>
                <a:spcPts val="800"/>
              </a:spcBef>
              <a:spcAft>
                <a:spcPts val="0"/>
              </a:spcAft>
              <a:buSzPts val="1400"/>
              <a:buChar char="▫"/>
              <a:defRPr sz="1867"/>
            </a:lvl2pPr>
            <a:lvl3pPr marL="1828754" lvl="2" indent="-423323" rtl="0">
              <a:spcBef>
                <a:spcPts val="800"/>
              </a:spcBef>
              <a:spcAft>
                <a:spcPts val="0"/>
              </a:spcAft>
              <a:buSzPts val="1400"/>
              <a:buChar char="▫"/>
              <a:defRPr sz="1867"/>
            </a:lvl3pPr>
            <a:lvl4pPr marL="2438339" lvl="3" indent="-423323" rtl="0">
              <a:spcBef>
                <a:spcPts val="800"/>
              </a:spcBef>
              <a:spcAft>
                <a:spcPts val="0"/>
              </a:spcAft>
              <a:buSzPts val="1400"/>
              <a:buChar char="▫"/>
              <a:defRPr sz="1867"/>
            </a:lvl4pPr>
            <a:lvl5pPr marL="3047924" lvl="4" indent="-423323" rtl="0">
              <a:spcBef>
                <a:spcPts val="800"/>
              </a:spcBef>
              <a:spcAft>
                <a:spcPts val="0"/>
              </a:spcAft>
              <a:buSzPts val="1400"/>
              <a:buChar char="▫"/>
              <a:defRPr sz="1867"/>
            </a:lvl5pPr>
            <a:lvl6pPr marL="3657509" lvl="5" indent="-423323" rtl="0">
              <a:spcBef>
                <a:spcPts val="800"/>
              </a:spcBef>
              <a:spcAft>
                <a:spcPts val="0"/>
              </a:spcAft>
              <a:buSzPts val="1400"/>
              <a:buChar char="▫"/>
              <a:defRPr sz="1867"/>
            </a:lvl6pPr>
            <a:lvl7pPr marL="4267093" lvl="6" indent="-423323" rtl="0">
              <a:spcBef>
                <a:spcPts val="800"/>
              </a:spcBef>
              <a:spcAft>
                <a:spcPts val="0"/>
              </a:spcAft>
              <a:buSzPts val="1400"/>
              <a:buChar char="▫"/>
              <a:defRPr sz="1867"/>
            </a:lvl7pPr>
            <a:lvl8pPr marL="4876678" lvl="7" indent="-423323" rtl="0">
              <a:spcBef>
                <a:spcPts val="800"/>
              </a:spcBef>
              <a:spcAft>
                <a:spcPts val="0"/>
              </a:spcAft>
              <a:buSzPts val="1400"/>
              <a:buChar char="▫"/>
              <a:defRPr sz="1867"/>
            </a:lvl8pPr>
            <a:lvl9pPr marL="5486263" lvl="8" indent="-423323" rtl="0">
              <a:spcBef>
                <a:spcPts val="800"/>
              </a:spcBef>
              <a:spcAft>
                <a:spcPts val="800"/>
              </a:spcAft>
              <a:buSzPts val="1400"/>
              <a:buChar char="▫"/>
              <a:defRPr sz="1867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11275304" y="172868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1053368" y="-991400"/>
            <a:ext cx="3667155" cy="3667011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744800" y="685800"/>
            <a:ext cx="3765600" cy="61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11275304" y="172868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8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2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4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9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7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4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6EBB8-3D47-42BA-89F1-0D686E33D62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9344-E11B-4725-8D3D-09E2D04921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6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20000">
              <a:schemeClr val="accent4"/>
            </a:gs>
            <a:gs pos="79000">
              <a:schemeClr val="accent3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44800" y="1498600"/>
            <a:ext cx="3460400" cy="8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869167" y="1600200"/>
            <a:ext cx="6578000" cy="40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▪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75304" y="172868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r">
              <a:buNone/>
              <a:defRPr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>
              <a:buNone/>
              <a:defRPr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>
              <a:buNone/>
              <a:defRPr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>
              <a:buNone/>
              <a:defRPr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>
              <a:buNone/>
              <a:defRPr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>
              <a:buNone/>
              <a:defRPr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>
              <a:buNone/>
              <a:defRPr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>
              <a:buNone/>
              <a:defRPr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2498200" y="853756"/>
            <a:ext cx="7195600" cy="228183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4000" err="1">
                <a:cs typeface="Calibri Light"/>
              </a:rPr>
              <a:t>Epidemiologia</a:t>
            </a:r>
            <a:r>
              <a:rPr lang="en" sz="4000">
                <a:cs typeface="Calibri Light"/>
              </a:rPr>
              <a:t> </a:t>
            </a:r>
            <a:r>
              <a:rPr lang="en" sz="4000" err="1">
                <a:cs typeface="Calibri Light"/>
              </a:rPr>
              <a:t>computacional</a:t>
            </a:r>
            <a:r>
              <a:rPr lang="en" sz="4000">
                <a:cs typeface="Calibri Light"/>
              </a:rPr>
              <a:t> e </a:t>
            </a:r>
            <a:r>
              <a:rPr lang="en" sz="4000" err="1">
                <a:cs typeface="Calibri Light"/>
              </a:rPr>
              <a:t>modelos</a:t>
            </a:r>
            <a:r>
              <a:rPr lang="en" sz="4000">
                <a:cs typeface="Calibri Light"/>
              </a:rPr>
              <a:t> </a:t>
            </a:r>
            <a:r>
              <a:rPr lang="en" sz="4000" err="1">
                <a:cs typeface="Calibri Light"/>
              </a:rPr>
              <a:t>multiescala</a:t>
            </a:r>
            <a:r>
              <a:rPr lang="en" sz="4000">
                <a:cs typeface="Calibri Light"/>
              </a:rPr>
              <a:t> de </a:t>
            </a:r>
            <a:r>
              <a:rPr lang="en" sz="4000" err="1">
                <a:cs typeface="Calibri Light"/>
              </a:rPr>
              <a:t>doenças</a:t>
            </a:r>
            <a:r>
              <a:rPr lang="en" sz="4000">
                <a:cs typeface="Calibri Light"/>
              </a:rPr>
              <a:t> </a:t>
            </a:r>
            <a:r>
              <a:rPr lang="en" sz="4000" err="1">
                <a:cs typeface="Calibri Light"/>
              </a:rPr>
              <a:t>infeciosas</a:t>
            </a:r>
            <a:r>
              <a:rPr lang="en" sz="4000">
                <a:cs typeface="Calibri Light"/>
              </a:rPr>
              <a:t>: COVID-19</a:t>
            </a:r>
            <a:endParaRPr lang="pt-PT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5D902A4-6EEE-FD62-9C4E-77F19C054BA8}"/>
              </a:ext>
            </a:extLst>
          </p:cNvPr>
          <p:cNvSpPr/>
          <p:nvPr/>
        </p:nvSpPr>
        <p:spPr>
          <a:xfrm>
            <a:off x="-1" y="4252333"/>
            <a:ext cx="12195203" cy="26056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533"/>
          </a:p>
        </p:txBody>
      </p:sp>
      <p:sp>
        <p:nvSpPr>
          <p:cNvPr id="5" name="Google Shape;169;p28">
            <a:extLst>
              <a:ext uri="{FF2B5EF4-FFF2-40B4-BE49-F238E27FC236}">
                <a16:creationId xmlns:a16="http://schemas.microsoft.com/office/drawing/2014/main" id="{AC9F7122-57B7-9694-B3BA-1B34644B40F7}"/>
              </a:ext>
            </a:extLst>
          </p:cNvPr>
          <p:cNvSpPr txBox="1">
            <a:spLocks/>
          </p:cNvSpPr>
          <p:nvPr/>
        </p:nvSpPr>
        <p:spPr>
          <a:xfrm>
            <a:off x="3334958" y="5122387"/>
            <a:ext cx="5586472" cy="1592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pt-PT" sz="2400" b="1">
              <a:solidFill>
                <a:schemeClr val="bg1"/>
              </a:solidFill>
              <a:latin typeface="Calibri Light"/>
            </a:endParaRPr>
          </a:p>
          <a:p>
            <a:pPr algn="ctr"/>
            <a:r>
              <a:rPr lang="pt-PT" sz="1850">
                <a:solidFill>
                  <a:schemeClr val="bg1"/>
                </a:solidFill>
                <a:latin typeface="Calibri Light"/>
              </a:rPr>
              <a:t>António Rebelo (108929) | Fábio Tavares (107798)</a:t>
            </a:r>
            <a:endParaRPr lang="pt-PT">
              <a:solidFill>
                <a:schemeClr val="bg1"/>
              </a:solidFill>
            </a:endParaRPr>
          </a:p>
          <a:p>
            <a:pPr algn="ctr"/>
            <a:r>
              <a:rPr lang="pt-PT" sz="1850">
                <a:solidFill>
                  <a:schemeClr val="bg1"/>
                </a:solidFill>
                <a:latin typeface="Calibri Light"/>
              </a:rPr>
              <a:t>João Gaspar (107708) | Mafalda Reis (107142)</a:t>
            </a:r>
            <a:endParaRPr lang="pt-PT">
              <a:solidFill>
                <a:schemeClr val="bg1"/>
              </a:solidFill>
            </a:endParaRPr>
          </a:p>
          <a:p>
            <a:pPr algn="ctr"/>
            <a:r>
              <a:rPr lang="pt-PT" sz="1850">
                <a:solidFill>
                  <a:schemeClr val="bg1"/>
                </a:solidFill>
                <a:latin typeface="Calibri Light"/>
              </a:rPr>
              <a:t>Maria Almeida (103685)</a:t>
            </a:r>
            <a:endParaRPr lang="pt-PT">
              <a:solidFill>
                <a:schemeClr val="bg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A38533F-6051-E0B9-B612-7A391D0DEF0C}"/>
              </a:ext>
            </a:extLst>
          </p:cNvPr>
          <p:cNvSpPr txBox="1"/>
          <p:nvPr/>
        </p:nvSpPr>
        <p:spPr>
          <a:xfrm>
            <a:off x="3211214" y="4467755"/>
            <a:ext cx="5762188" cy="5309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PT" sz="2000" b="1">
                <a:solidFill>
                  <a:schemeClr val="bg1"/>
                </a:solidFill>
                <a:latin typeface="Calibri Light"/>
                <a:cs typeface="Calibri Light"/>
              </a:rPr>
              <a:t>UC: CT II – Visualização de dados</a:t>
            </a:r>
          </a:p>
          <a:p>
            <a:pPr algn="ctr"/>
            <a:r>
              <a:rPr lang="pt-PT" sz="2000" b="1">
                <a:solidFill>
                  <a:schemeClr val="bg1"/>
                </a:solidFill>
                <a:latin typeface="Calibri Light"/>
                <a:cs typeface="Calibri Light"/>
              </a:rPr>
              <a:t>Docentes: Joaquim Madeira e Maria Beatriz Santos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4E21B4B0-AB03-55A7-F954-CE8237241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4259" y="6013396"/>
            <a:ext cx="1705188" cy="60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13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F6E73F4E-F06C-11D8-0EAE-5B7470189E7D}"/>
              </a:ext>
            </a:extLst>
          </p:cNvPr>
          <p:cNvSpPr/>
          <p:nvPr/>
        </p:nvSpPr>
        <p:spPr>
          <a:xfrm>
            <a:off x="-1" y="6421916"/>
            <a:ext cx="12195203" cy="4360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533"/>
          </a:p>
        </p:txBody>
      </p:sp>
      <p:sp>
        <p:nvSpPr>
          <p:cNvPr id="195" name="Google Shape;195;p26"/>
          <p:cNvSpPr txBox="1">
            <a:spLocks noGrp="1"/>
          </p:cNvSpPr>
          <p:nvPr>
            <p:ph type="title"/>
          </p:nvPr>
        </p:nvSpPr>
        <p:spPr>
          <a:xfrm>
            <a:off x="744799" y="685800"/>
            <a:ext cx="7204780" cy="61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dirty="0">
                <a:latin typeface="Calibri Light"/>
                <a:cs typeface="Calibri Light"/>
              </a:rPr>
              <a:t>5. </a:t>
            </a:r>
            <a:r>
              <a:rPr lang="en" dirty="0" err="1">
                <a:latin typeface="Calibri Light"/>
                <a:cs typeface="Calibri Light"/>
              </a:rPr>
              <a:t>Conclusão</a:t>
            </a:r>
            <a:endParaRPr dirty="0" err="1">
              <a:latin typeface="Calibri Light"/>
              <a:cs typeface="Calibri Light"/>
            </a:endParaRPr>
          </a:p>
        </p:txBody>
      </p:sp>
      <p:sp>
        <p:nvSpPr>
          <p:cNvPr id="196" name="Google Shape;196;p26"/>
          <p:cNvSpPr txBox="1">
            <a:spLocks noGrp="1"/>
          </p:cNvSpPr>
          <p:nvPr>
            <p:ph type="sldNum" idx="12"/>
          </p:nvPr>
        </p:nvSpPr>
        <p:spPr>
          <a:xfrm>
            <a:off x="11275304" y="172868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6" name="Subtítulo 4">
            <a:extLst>
              <a:ext uri="{FF2B5EF4-FFF2-40B4-BE49-F238E27FC236}">
                <a16:creationId xmlns:a16="http://schemas.microsoft.com/office/drawing/2014/main" id="{2033ADED-BF35-B0C1-5559-175F36E92DEE}"/>
              </a:ext>
            </a:extLst>
          </p:cNvPr>
          <p:cNvSpPr txBox="1">
            <a:spLocks/>
          </p:cNvSpPr>
          <p:nvPr/>
        </p:nvSpPr>
        <p:spPr>
          <a:xfrm>
            <a:off x="905528" y="2662039"/>
            <a:ext cx="10373113" cy="15126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1850" dirty="0">
                <a:latin typeface="Calibri Light"/>
                <a:cs typeface="Calibri Light"/>
              </a:rPr>
              <a:t>A partir da análise dos dados obtidos é possível concluir:</a:t>
            </a:r>
            <a:endParaRPr lang="pt-PT" dirty="0">
              <a:latin typeface="Calibri Light"/>
              <a:cs typeface="Calibri Light"/>
            </a:endParaRPr>
          </a:p>
          <a:p>
            <a:pPr marL="342900" indent="-342900" algn="ctr">
              <a:buFont typeface="Calibri"/>
              <a:buChar char="-"/>
            </a:pPr>
            <a:r>
              <a:rPr lang="pt-PT" sz="1850" dirty="0">
                <a:latin typeface="Calibri Light"/>
                <a:cs typeface="Calibri Light"/>
              </a:rPr>
              <a:t>Os padrões de correlação diferem entre as escalas (país, estado/distrito, cidade, edifício) o que indica a necessidade de explorar estratégias únicas e singulares de maneira a diminuir a propagação;</a:t>
            </a:r>
            <a:endParaRPr lang="pt-PT" dirty="0">
              <a:latin typeface="Calibri Light"/>
              <a:cs typeface="Calibri Light"/>
            </a:endParaRPr>
          </a:p>
          <a:p>
            <a:pPr marL="342900" indent="-342900" algn="ctr">
              <a:buFont typeface="Calibri"/>
              <a:buChar char="-"/>
            </a:pPr>
            <a:r>
              <a:rPr lang="pt-PT" sz="1850" dirty="0">
                <a:latin typeface="Calibri Light"/>
                <a:ea typeface="Calibri" panose="020F0502020204030204" pitchFamily="34" charset="0"/>
                <a:cs typeface="Calibri Light"/>
              </a:rPr>
              <a:t>Um modelo não linear pode ajudar a detetar padrões no conjunto de dados;</a:t>
            </a:r>
          </a:p>
          <a:p>
            <a:pPr marL="342900" indent="-342900" algn="ctr">
              <a:buFont typeface="Calibri"/>
              <a:buChar char="-"/>
            </a:pPr>
            <a:r>
              <a:rPr lang="pt-PT" sz="1850" dirty="0">
                <a:latin typeface="Calibri Light"/>
                <a:ea typeface="Calibri" panose="020F0502020204030204" pitchFamily="34" charset="0"/>
                <a:cs typeface="Calibri Light"/>
              </a:rPr>
              <a:t>Quanto mais tarde o "</a:t>
            </a:r>
            <a:r>
              <a:rPr lang="pt-PT" sz="1850" dirty="0" err="1">
                <a:latin typeface="Calibri Light"/>
                <a:ea typeface="Calibri" panose="020F0502020204030204" pitchFamily="34" charset="0"/>
                <a:cs typeface="Calibri Light"/>
              </a:rPr>
              <a:t>lockdown</a:t>
            </a:r>
            <a:r>
              <a:rPr lang="pt-PT" sz="1850" dirty="0">
                <a:latin typeface="Calibri Light"/>
                <a:ea typeface="Calibri" panose="020F0502020204030204" pitchFamily="34" charset="0"/>
                <a:cs typeface="Calibri Light"/>
              </a:rPr>
              <a:t>" maior é a taxa de propagação.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70C0A09-E8C5-BF6B-3974-7B46E8682412}"/>
              </a:ext>
            </a:extLst>
          </p:cNvPr>
          <p:cNvSpPr txBox="1"/>
          <p:nvPr/>
        </p:nvSpPr>
        <p:spPr>
          <a:xfrm>
            <a:off x="962" y="6483735"/>
            <a:ext cx="12187726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600">
                <a:solidFill>
                  <a:schemeClr val="bg1"/>
                </a:solidFill>
                <a:latin typeface="Calibri Light"/>
                <a:cs typeface="Calibri Light"/>
              </a:rPr>
              <a:t>António Rebelo  - 20% | Fábio Tavares  - 20% | João Gaspar  - 20% | Mafalda Reis  - 20% | Maria Almeida  - 20%</a:t>
            </a:r>
            <a:endParaRPr lang="pt-PT" sz="160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endParaRPr lang="pt-PT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5343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>
            <a:spLocks noGrp="1"/>
          </p:cNvSpPr>
          <p:nvPr>
            <p:ph type="title"/>
          </p:nvPr>
        </p:nvSpPr>
        <p:spPr>
          <a:xfrm>
            <a:off x="744799" y="685800"/>
            <a:ext cx="7204780" cy="61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dirty="0">
                <a:latin typeface="Calibri Light"/>
                <a:cs typeface="Calibri Light"/>
              </a:rPr>
              <a:t>6. </a:t>
            </a:r>
            <a:r>
              <a:rPr lang="en" dirty="0" err="1">
                <a:latin typeface="Calibri Light"/>
                <a:cs typeface="Calibri Light"/>
              </a:rPr>
              <a:t>Referências</a:t>
            </a:r>
            <a:endParaRPr lang="en" dirty="0">
              <a:latin typeface="Calibri Light"/>
              <a:cs typeface="Calibri Light"/>
            </a:endParaRPr>
          </a:p>
        </p:txBody>
      </p:sp>
      <p:sp>
        <p:nvSpPr>
          <p:cNvPr id="196" name="Google Shape;196;p26"/>
          <p:cNvSpPr txBox="1">
            <a:spLocks noGrp="1"/>
          </p:cNvSpPr>
          <p:nvPr>
            <p:ph type="sldNum" idx="12"/>
          </p:nvPr>
        </p:nvSpPr>
        <p:spPr>
          <a:xfrm>
            <a:off x="11275304" y="172868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6" name="Subtítulo 4">
            <a:extLst>
              <a:ext uri="{FF2B5EF4-FFF2-40B4-BE49-F238E27FC236}">
                <a16:creationId xmlns:a16="http://schemas.microsoft.com/office/drawing/2014/main" id="{2033ADED-BF35-B0C1-5559-175F36E92DEE}"/>
              </a:ext>
            </a:extLst>
          </p:cNvPr>
          <p:cNvSpPr txBox="1">
            <a:spLocks/>
          </p:cNvSpPr>
          <p:nvPr/>
        </p:nvSpPr>
        <p:spPr>
          <a:xfrm>
            <a:off x="894945" y="1625494"/>
            <a:ext cx="10383696" cy="1396214"/>
          </a:xfrm>
          <a:prstGeom prst="rect">
            <a:avLst/>
          </a:prstGeom>
          <a:ln>
            <a:noFill/>
          </a:ln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PT" sz="1850" dirty="0">
                <a:latin typeface="Calibri Light"/>
              </a:rPr>
              <a:t>[1] </a:t>
            </a:r>
            <a:r>
              <a:rPr lang="pt-PT" sz="1850" dirty="0" err="1">
                <a:latin typeface="Calibri Light"/>
              </a:rPr>
              <a:t>Usman</a:t>
            </a:r>
            <a:r>
              <a:rPr lang="pt-PT" sz="1850" dirty="0">
                <a:latin typeface="Calibri Light"/>
              </a:rPr>
              <a:t>, Muhammad. Zhou, </a:t>
            </a:r>
            <a:r>
              <a:rPr lang="pt-PT" sz="1850" dirty="0" err="1">
                <a:latin typeface="Calibri Light"/>
              </a:rPr>
              <a:t>Honglu</a:t>
            </a:r>
            <a:r>
              <a:rPr lang="pt-PT" sz="1850" dirty="0">
                <a:latin typeface="Calibri Light"/>
              </a:rPr>
              <a:t>. </a:t>
            </a:r>
            <a:r>
              <a:rPr lang="pt-PT" sz="1850" dirty="0" err="1">
                <a:latin typeface="Calibri Light"/>
              </a:rPr>
              <a:t>Faloutsos</a:t>
            </a:r>
            <a:r>
              <a:rPr lang="pt-PT" sz="1850" dirty="0">
                <a:latin typeface="Calibri Light"/>
              </a:rPr>
              <a:t>, </a:t>
            </a:r>
            <a:r>
              <a:rPr lang="pt-PT" sz="1850" dirty="0" err="1">
                <a:latin typeface="Calibri Light"/>
              </a:rPr>
              <a:t>Petros</a:t>
            </a:r>
            <a:r>
              <a:rPr lang="pt-PT" sz="1850" dirty="0">
                <a:latin typeface="Calibri Light"/>
              </a:rPr>
              <a:t>. </a:t>
            </a:r>
            <a:r>
              <a:rPr lang="pt-PT" sz="1850" dirty="0" err="1">
                <a:latin typeface="Calibri Light"/>
              </a:rPr>
              <a:t>Kapadia</a:t>
            </a:r>
            <a:r>
              <a:rPr lang="pt-PT" sz="1850" dirty="0">
                <a:latin typeface="Calibri Light"/>
              </a:rPr>
              <a:t>, </a:t>
            </a:r>
            <a:r>
              <a:rPr lang="pt-PT" sz="1850" dirty="0" err="1">
                <a:latin typeface="Calibri Light"/>
              </a:rPr>
              <a:t>Mubbasir</a:t>
            </a:r>
            <a:r>
              <a:rPr lang="pt-PT" sz="1850" dirty="0">
                <a:latin typeface="Calibri Light"/>
              </a:rPr>
              <a:t>. </a:t>
            </a:r>
            <a:r>
              <a:rPr lang="pt-PT" sz="1850" i="1" dirty="0">
                <a:latin typeface="Calibri Light"/>
              </a:rPr>
              <a:t>"A </a:t>
            </a:r>
            <a:r>
              <a:rPr lang="pt-PT" sz="1850" i="1" dirty="0" err="1">
                <a:latin typeface="Calibri Light"/>
              </a:rPr>
              <a:t>Multiscale</a:t>
            </a:r>
            <a:r>
              <a:rPr lang="pt-PT" sz="1850" i="1" dirty="0">
                <a:latin typeface="Calibri Light"/>
              </a:rPr>
              <a:t> </a:t>
            </a:r>
            <a:r>
              <a:rPr lang="pt-PT" sz="1850" i="1" dirty="0" err="1">
                <a:latin typeface="Calibri Light"/>
              </a:rPr>
              <a:t>Geospatial</a:t>
            </a:r>
            <a:r>
              <a:rPr lang="pt-PT" sz="1850" i="1" dirty="0">
                <a:latin typeface="Calibri Light"/>
              </a:rPr>
              <a:t> </a:t>
            </a:r>
            <a:r>
              <a:rPr lang="pt-PT" sz="1850" i="1" dirty="0" err="1">
                <a:latin typeface="Calibri Light"/>
              </a:rPr>
              <a:t>Dataset</a:t>
            </a:r>
            <a:r>
              <a:rPr lang="pt-PT" sz="1850" i="1" dirty="0">
                <a:latin typeface="Calibri Light"/>
              </a:rPr>
              <a:t> </a:t>
            </a:r>
            <a:r>
              <a:rPr lang="pt-PT" sz="1850" i="1" dirty="0" err="1">
                <a:latin typeface="Calibri Light"/>
              </a:rPr>
              <a:t>and</a:t>
            </a:r>
            <a:r>
              <a:rPr lang="pt-PT" sz="1850" i="1" dirty="0">
                <a:latin typeface="Calibri Light"/>
              </a:rPr>
              <a:t> </a:t>
            </a:r>
            <a:r>
              <a:rPr lang="pt-PT" sz="1850" i="1" dirty="0" err="1">
                <a:latin typeface="Calibri Light"/>
              </a:rPr>
              <a:t>an</a:t>
            </a:r>
            <a:r>
              <a:rPr lang="pt-PT" sz="1850" i="1" dirty="0">
                <a:latin typeface="Calibri Light"/>
              </a:rPr>
              <a:t> </a:t>
            </a:r>
            <a:r>
              <a:rPr lang="pt-PT" sz="1850" i="1" dirty="0" err="1">
                <a:latin typeface="Calibri Light"/>
              </a:rPr>
              <a:t>Interactive</a:t>
            </a:r>
            <a:r>
              <a:rPr lang="pt-PT" sz="1850" i="1" dirty="0">
                <a:latin typeface="Calibri Light"/>
              </a:rPr>
              <a:t> </a:t>
            </a:r>
            <a:r>
              <a:rPr lang="pt-PT" sz="1850" i="1" dirty="0" err="1">
                <a:latin typeface="Calibri Light"/>
              </a:rPr>
              <a:t>Visualization</a:t>
            </a:r>
            <a:r>
              <a:rPr lang="pt-PT" sz="1850" i="1" dirty="0">
                <a:latin typeface="Calibri Light"/>
              </a:rPr>
              <a:t> </a:t>
            </a:r>
            <a:r>
              <a:rPr lang="pt-PT" sz="1850" i="1" dirty="0" err="1">
                <a:latin typeface="Calibri Light"/>
              </a:rPr>
              <a:t>Dashboard</a:t>
            </a:r>
            <a:r>
              <a:rPr lang="pt-PT" sz="1850" i="1" dirty="0">
                <a:latin typeface="Calibri Light"/>
              </a:rPr>
              <a:t> for </a:t>
            </a:r>
            <a:r>
              <a:rPr lang="pt-PT" sz="1850" i="1" dirty="0" err="1">
                <a:latin typeface="Calibri Light"/>
              </a:rPr>
              <a:t>Computational</a:t>
            </a:r>
            <a:r>
              <a:rPr lang="pt-PT" sz="1850" i="1" dirty="0">
                <a:latin typeface="Calibri Light"/>
              </a:rPr>
              <a:t> </a:t>
            </a:r>
            <a:r>
              <a:rPr lang="pt-PT" sz="1850" i="1" dirty="0" err="1">
                <a:latin typeface="Calibri Light"/>
              </a:rPr>
              <a:t>Epidemiology</a:t>
            </a:r>
            <a:r>
              <a:rPr lang="pt-PT" sz="1850" i="1" dirty="0">
                <a:latin typeface="Calibri Light"/>
              </a:rPr>
              <a:t> </a:t>
            </a:r>
            <a:r>
              <a:rPr lang="pt-PT" sz="1850" i="1" dirty="0" err="1">
                <a:latin typeface="Calibri Light"/>
              </a:rPr>
              <a:t>and</a:t>
            </a:r>
            <a:r>
              <a:rPr lang="pt-PT" sz="1850" i="1" dirty="0">
                <a:latin typeface="Calibri Light"/>
              </a:rPr>
              <a:t> Open </a:t>
            </a:r>
            <a:r>
              <a:rPr lang="pt-PT" sz="1850" i="1" dirty="0" err="1">
                <a:latin typeface="Calibri Light"/>
              </a:rPr>
              <a:t>Scientific</a:t>
            </a:r>
            <a:r>
              <a:rPr lang="pt-PT" sz="1850" i="1" dirty="0">
                <a:latin typeface="Calibri Light"/>
              </a:rPr>
              <a:t> Research". </a:t>
            </a:r>
            <a:r>
              <a:rPr lang="pt-PT" sz="1850" dirty="0">
                <a:latin typeface="Calibri Light"/>
              </a:rPr>
              <a:t>PDF file. IEEE </a:t>
            </a:r>
            <a:r>
              <a:rPr lang="pt-PT" sz="1850" dirty="0" err="1">
                <a:latin typeface="Calibri Light"/>
              </a:rPr>
              <a:t>Computer</a:t>
            </a:r>
            <a:r>
              <a:rPr lang="pt-PT" sz="1850" dirty="0">
                <a:latin typeface="Calibri Light"/>
              </a:rPr>
              <a:t> </a:t>
            </a:r>
            <a:r>
              <a:rPr lang="pt-PT" sz="1850" dirty="0" err="1">
                <a:latin typeface="Calibri Light"/>
              </a:rPr>
              <a:t>Society</a:t>
            </a:r>
            <a:r>
              <a:rPr lang="pt-PT" sz="1850" dirty="0">
                <a:latin typeface="Calibri Light"/>
              </a:rPr>
              <a:t>. </a:t>
            </a:r>
            <a:r>
              <a:rPr lang="pt-PT" sz="1850" dirty="0" err="1">
                <a:latin typeface="Calibri Light"/>
              </a:rPr>
              <a:t>January</a:t>
            </a:r>
            <a:r>
              <a:rPr lang="pt-PT" sz="1850" dirty="0">
                <a:latin typeface="Calibri Light"/>
              </a:rPr>
              <a:t>/</a:t>
            </a:r>
            <a:r>
              <a:rPr lang="pt-PT" sz="1850" dirty="0" err="1">
                <a:latin typeface="Calibri Light"/>
              </a:rPr>
              <a:t>February</a:t>
            </a:r>
            <a:r>
              <a:rPr lang="pt-PT" sz="1850" dirty="0">
                <a:latin typeface="Calibri Light"/>
              </a:rPr>
              <a:t>, 2023.</a:t>
            </a:r>
            <a:endParaRPr lang="pt-PT" sz="1850" i="1" dirty="0">
              <a:latin typeface="Calibri Light"/>
            </a:endParaRPr>
          </a:p>
          <a:p>
            <a:pPr algn="just"/>
            <a:endParaRPr lang="pt-PT" sz="1850" dirty="0">
              <a:latin typeface="Calibri Light"/>
            </a:endParaRPr>
          </a:p>
          <a:p>
            <a:pPr algn="just"/>
            <a:r>
              <a:rPr lang="pt-PT" sz="1850" dirty="0">
                <a:latin typeface="Calibri Light"/>
              </a:rPr>
              <a:t>[2] Cunha, </a:t>
            </a:r>
            <a:r>
              <a:rPr lang="pt-PT" sz="1850" dirty="0" err="1">
                <a:latin typeface="Calibri Light"/>
              </a:rPr>
              <a:t>Americo</a:t>
            </a:r>
            <a:r>
              <a:rPr lang="pt-PT" sz="1850" dirty="0">
                <a:latin typeface="Calibri Light"/>
              </a:rPr>
              <a:t>. "</a:t>
            </a:r>
            <a:r>
              <a:rPr lang="pt-PT" sz="1850" i="1" dirty="0">
                <a:latin typeface="Calibri Light"/>
              </a:rPr>
              <a:t>O que simulações computacionais podem (ou não) dizer sobre a pandemia?</a:t>
            </a:r>
            <a:r>
              <a:rPr lang="pt-PT" sz="1850" dirty="0">
                <a:latin typeface="Calibri Light"/>
              </a:rPr>
              <a:t>". </a:t>
            </a:r>
            <a:r>
              <a:rPr lang="pt-PT" sz="1850" dirty="0" err="1">
                <a:latin typeface="Calibri Light"/>
              </a:rPr>
              <a:t>Linkedin</a:t>
            </a:r>
            <a:r>
              <a:rPr lang="pt-PT" sz="1850" dirty="0">
                <a:latin typeface="Calibri Light"/>
              </a:rPr>
              <a:t>, 2020. Disponível em: &lt;</a:t>
            </a:r>
            <a:r>
              <a:rPr lang="pt-PT" sz="1850" i="1" dirty="0" err="1">
                <a:latin typeface="Calibri Light"/>
              </a:rPr>
              <a:t>https</a:t>
            </a:r>
            <a:r>
              <a:rPr lang="pt-PT" sz="1850" i="1" dirty="0">
                <a:latin typeface="Calibri Light"/>
              </a:rPr>
              <a:t>://pt.linkedin.com/pulse/o-que-simulações-computacionais-podem-ou-não-dizer-sobre-cunha</a:t>
            </a:r>
            <a:r>
              <a:rPr lang="pt-PT" sz="1850" dirty="0">
                <a:latin typeface="Calibri Light"/>
              </a:rPr>
              <a:t>&gt;.</a:t>
            </a:r>
            <a:endParaRPr lang="pt-PT" sz="1850">
              <a:latin typeface="Calibri Light"/>
            </a:endParaRPr>
          </a:p>
          <a:p>
            <a:pPr algn="just"/>
            <a:endParaRPr lang="pt-PT" sz="1850" dirty="0">
              <a:latin typeface="Calibri Light"/>
            </a:endParaRPr>
          </a:p>
          <a:p>
            <a:pPr algn="just"/>
            <a:r>
              <a:rPr lang="pt-PT" sz="1850" dirty="0">
                <a:latin typeface="Calibri Light"/>
              </a:rPr>
              <a:t>[3] </a:t>
            </a:r>
            <a:r>
              <a:rPr lang="pt-PT" sz="1850" dirty="0">
                <a:latin typeface="Calibri Light"/>
                <a:cs typeface="Calibri Light"/>
              </a:rPr>
              <a:t>"</a:t>
            </a:r>
            <a:r>
              <a:rPr lang="pt-PT" sz="1850" i="1" dirty="0">
                <a:latin typeface="Calibri Light"/>
                <a:cs typeface="Calibri Light"/>
              </a:rPr>
              <a:t>Total Cases (</a:t>
            </a:r>
            <a:r>
              <a:rPr lang="pt-PT" sz="1850" i="1" dirty="0" err="1">
                <a:latin typeface="Calibri Light"/>
                <a:cs typeface="Calibri Light"/>
              </a:rPr>
              <a:t>worldwide</a:t>
            </a:r>
            <a:r>
              <a:rPr lang="pt-PT" sz="1850" i="1" dirty="0">
                <a:latin typeface="Calibri Light"/>
                <a:cs typeface="Calibri Light"/>
              </a:rPr>
              <a:t>)</a:t>
            </a:r>
            <a:r>
              <a:rPr lang="pt-PT" sz="1850" dirty="0">
                <a:latin typeface="Calibri Light"/>
                <a:cs typeface="Calibri Light"/>
              </a:rPr>
              <a:t>". </a:t>
            </a:r>
            <a:r>
              <a:rPr lang="pt-PT" sz="1850" dirty="0" err="1">
                <a:latin typeface="Calibri Light"/>
              </a:rPr>
              <a:t>Worldmeter</a:t>
            </a:r>
            <a:r>
              <a:rPr lang="pt-PT" sz="1850" dirty="0">
                <a:latin typeface="Calibri Light"/>
              </a:rPr>
              <a:t>, 2023. Disponível em: &lt;</a:t>
            </a:r>
            <a:r>
              <a:rPr lang="pt-PT" sz="1850" i="1" dirty="0" err="1">
                <a:latin typeface="Calibri Light"/>
              </a:rPr>
              <a:t>https</a:t>
            </a:r>
            <a:r>
              <a:rPr lang="pt-PT" sz="1850" i="1" dirty="0">
                <a:latin typeface="Calibri Light"/>
              </a:rPr>
              <a:t>://www.worldometers.info/</a:t>
            </a:r>
            <a:r>
              <a:rPr lang="pt-PT" sz="1850" i="1" dirty="0" err="1">
                <a:latin typeface="Calibri Light"/>
              </a:rPr>
              <a:t>coronavirus</a:t>
            </a:r>
            <a:r>
              <a:rPr lang="pt-PT" sz="1850" i="1" dirty="0">
                <a:latin typeface="Calibri Light"/>
              </a:rPr>
              <a:t>/</a:t>
            </a:r>
            <a:r>
              <a:rPr lang="pt-PT" sz="1850" i="1" dirty="0" err="1">
                <a:latin typeface="Calibri Light"/>
              </a:rPr>
              <a:t>coronavirus</a:t>
            </a:r>
            <a:r>
              <a:rPr lang="pt-PT" sz="1850" i="1" dirty="0">
                <a:latin typeface="Calibri Light"/>
              </a:rPr>
              <a:t>-cases/#total-cases</a:t>
            </a:r>
            <a:r>
              <a:rPr lang="pt-PT" sz="1850" dirty="0">
                <a:latin typeface="Calibri Light"/>
              </a:rPr>
              <a:t>&gt;.</a:t>
            </a:r>
          </a:p>
          <a:p>
            <a:pPr algn="just"/>
            <a:endParaRPr lang="pt-PT" sz="1850" dirty="0">
              <a:latin typeface="Calibri Light"/>
            </a:endParaRPr>
          </a:p>
          <a:p>
            <a:pPr algn="just"/>
            <a:endParaRPr lang="pt-PT" sz="1850" dirty="0">
              <a:latin typeface="Calibri Light"/>
            </a:endParaRPr>
          </a:p>
          <a:p>
            <a:pPr algn="just"/>
            <a:endParaRPr lang="pt-PT" sz="1850" dirty="0">
              <a:latin typeface="Calibri Light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0801D30-7185-E50C-88A4-EB5A41973313}"/>
              </a:ext>
            </a:extLst>
          </p:cNvPr>
          <p:cNvSpPr/>
          <p:nvPr/>
        </p:nvSpPr>
        <p:spPr>
          <a:xfrm>
            <a:off x="-1" y="6421916"/>
            <a:ext cx="12195203" cy="4360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533"/>
          </a:p>
        </p:txBody>
      </p:sp>
    </p:spTree>
    <p:extLst>
      <p:ext uri="{BB962C8B-B14F-4D97-AF65-F5344CB8AC3E}">
        <p14:creationId xmlns:p14="http://schemas.microsoft.com/office/powerpoint/2010/main" val="15118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>
            <a:spLocks noGrp="1"/>
          </p:cNvSpPr>
          <p:nvPr>
            <p:ph type="title"/>
          </p:nvPr>
        </p:nvSpPr>
        <p:spPr>
          <a:xfrm>
            <a:off x="744799" y="685800"/>
            <a:ext cx="7204780" cy="61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14350" indent="-514350">
              <a:buAutoNum type="arabicPeriod"/>
            </a:pPr>
            <a:r>
              <a:rPr lang="en" err="1">
                <a:latin typeface="Calibri Light"/>
                <a:cs typeface="Calibri Light"/>
              </a:rPr>
              <a:t>Problema</a:t>
            </a:r>
          </a:p>
        </p:txBody>
      </p:sp>
      <p:sp>
        <p:nvSpPr>
          <p:cNvPr id="196" name="Google Shape;196;p26"/>
          <p:cNvSpPr txBox="1">
            <a:spLocks noGrp="1"/>
          </p:cNvSpPr>
          <p:nvPr>
            <p:ph type="sldNum" idx="12"/>
          </p:nvPr>
        </p:nvSpPr>
        <p:spPr>
          <a:xfrm>
            <a:off x="11275304" y="172868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8B0DDC7-0D55-5376-A0FF-B48CC54B2E6D}"/>
              </a:ext>
            </a:extLst>
          </p:cNvPr>
          <p:cNvSpPr txBox="1"/>
          <p:nvPr/>
        </p:nvSpPr>
        <p:spPr>
          <a:xfrm>
            <a:off x="1600820" y="1801928"/>
            <a:ext cx="8990361" cy="861774"/>
          </a:xfrm>
          <a:prstGeom prst="rect">
            <a:avLst/>
          </a:prstGeom>
          <a:noFill/>
          <a:ln w="12700">
            <a:solidFill>
              <a:srgbClr val="2E363D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PT" sz="2500" b="1">
                <a:latin typeface="Calibri Light"/>
                <a:cs typeface="Calibri Light"/>
              </a:rPr>
              <a:t>Reportada, em dezembro de 2019, uma nova doença infeciosa respiratória chamada coronavírus (popularmente COVID-19).</a:t>
            </a:r>
            <a:endParaRPr lang="pt-PT"/>
          </a:p>
        </p:txBody>
      </p:sp>
      <p:sp>
        <p:nvSpPr>
          <p:cNvPr id="10" name="Subtítulo 4">
            <a:extLst>
              <a:ext uri="{FF2B5EF4-FFF2-40B4-BE49-F238E27FC236}">
                <a16:creationId xmlns:a16="http://schemas.microsoft.com/office/drawing/2014/main" id="{CA0B494C-B3B6-482F-04E9-4405553F7B13}"/>
              </a:ext>
            </a:extLst>
          </p:cNvPr>
          <p:cNvSpPr txBox="1">
            <a:spLocks/>
          </p:cNvSpPr>
          <p:nvPr/>
        </p:nvSpPr>
        <p:spPr>
          <a:xfrm>
            <a:off x="894945" y="3814024"/>
            <a:ext cx="5293113" cy="1396214"/>
          </a:xfrm>
          <a:prstGeom prst="rect">
            <a:avLst/>
          </a:prstGeom>
          <a:ln>
            <a:noFill/>
          </a:ln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1850">
                <a:latin typeface="Calibri Light"/>
                <a:ea typeface="Calibri" panose="020F0502020204030204" pitchFamily="34" charset="0"/>
                <a:cs typeface="Calibri Light"/>
              </a:rPr>
              <a:t>Visto que era uma infeção de alto risco notou-se uma rápida e devastadora disseminação para o qual contribuíam na sua propagação o comportamento e deslocamento humano bem como as infraestruturas sociais e civis. </a:t>
            </a:r>
          </a:p>
          <a:p>
            <a:pPr algn="ctr"/>
            <a:endParaRPr lang="pt-PT" sz="1867">
              <a:ea typeface="Calibri" panose="020F0502020204030204" pitchFamily="34" charset="0"/>
            </a:endParaRPr>
          </a:p>
          <a:p>
            <a:pPr algn="ctr"/>
            <a:endParaRPr lang="pt-PT" sz="1867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003805F2-CFAB-A508-E872-9FA1E875D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234" y="3038691"/>
            <a:ext cx="5272617" cy="31301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3A431C9-BC55-9B8F-278D-FB14862F8705}"/>
              </a:ext>
            </a:extLst>
          </p:cNvPr>
          <p:cNvSpPr/>
          <p:nvPr/>
        </p:nvSpPr>
        <p:spPr>
          <a:xfrm>
            <a:off x="-1" y="6421916"/>
            <a:ext cx="12195203" cy="4360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533"/>
          </a:p>
        </p:txBody>
      </p:sp>
    </p:spTree>
    <p:extLst>
      <p:ext uri="{BB962C8B-B14F-4D97-AF65-F5344CB8AC3E}">
        <p14:creationId xmlns:p14="http://schemas.microsoft.com/office/powerpoint/2010/main" val="347247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>
            <a:spLocks noGrp="1"/>
          </p:cNvSpPr>
          <p:nvPr>
            <p:ph type="title"/>
          </p:nvPr>
        </p:nvSpPr>
        <p:spPr>
          <a:xfrm>
            <a:off x="744799" y="685800"/>
            <a:ext cx="7204780" cy="61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>
                <a:latin typeface="Calibri Light"/>
                <a:cs typeface="Calibri Light"/>
              </a:rPr>
              <a:t>2. </a:t>
            </a:r>
            <a:r>
              <a:rPr lang="en" err="1">
                <a:latin typeface="Calibri Light"/>
                <a:cs typeface="Calibri Light"/>
              </a:rPr>
              <a:t>Objetivo</a:t>
            </a:r>
            <a:r>
              <a:rPr lang="en">
                <a:latin typeface="Calibri Light"/>
                <a:cs typeface="Calibri Light"/>
              </a:rPr>
              <a:t> principal e </a:t>
            </a:r>
            <a:r>
              <a:rPr lang="en" err="1">
                <a:latin typeface="Calibri Light"/>
                <a:cs typeface="Calibri Light"/>
              </a:rPr>
              <a:t>enquadramento</a:t>
            </a:r>
            <a:endParaRPr lang="pt-PT">
              <a:latin typeface="Calibri Light"/>
              <a:cs typeface="Calibri Light"/>
            </a:endParaRPr>
          </a:p>
        </p:txBody>
      </p:sp>
      <p:sp>
        <p:nvSpPr>
          <p:cNvPr id="196" name="Google Shape;196;p26"/>
          <p:cNvSpPr txBox="1">
            <a:spLocks noGrp="1"/>
          </p:cNvSpPr>
          <p:nvPr>
            <p:ph type="sldNum" idx="12"/>
          </p:nvPr>
        </p:nvSpPr>
        <p:spPr>
          <a:xfrm>
            <a:off x="11275304" y="172868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0CDA975-587E-1C63-825E-7F88F1C281A6}"/>
              </a:ext>
            </a:extLst>
          </p:cNvPr>
          <p:cNvSpPr txBox="1"/>
          <p:nvPr/>
        </p:nvSpPr>
        <p:spPr>
          <a:xfrm>
            <a:off x="1600820" y="1801928"/>
            <a:ext cx="8990361" cy="861774"/>
          </a:xfrm>
          <a:prstGeom prst="rect">
            <a:avLst/>
          </a:prstGeom>
          <a:noFill/>
          <a:ln w="12700">
            <a:solidFill>
              <a:srgbClr val="2E363D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PT" sz="2500" b="1">
                <a:latin typeface="Calibri Light"/>
                <a:cs typeface="Calibri Light"/>
              </a:rPr>
              <a:t>Entender a sua interação numa perspetiva </a:t>
            </a:r>
            <a:r>
              <a:rPr lang="pt-PT" sz="2500" b="1" err="1">
                <a:latin typeface="Calibri Light"/>
                <a:cs typeface="Calibri Light"/>
              </a:rPr>
              <a:t>multiescalar</a:t>
            </a:r>
            <a:r>
              <a:rPr lang="pt-PT" sz="2500" b="1">
                <a:latin typeface="Calibri Light"/>
                <a:cs typeface="Calibri Light"/>
              </a:rPr>
              <a:t> para a formulação de políticas públicas e medidas de controle.</a:t>
            </a:r>
            <a:endParaRPr lang="pt-PT"/>
          </a:p>
        </p:txBody>
      </p:sp>
      <p:sp>
        <p:nvSpPr>
          <p:cNvPr id="3" name="Subtítulo 4">
            <a:extLst>
              <a:ext uri="{FF2B5EF4-FFF2-40B4-BE49-F238E27FC236}">
                <a16:creationId xmlns:a16="http://schemas.microsoft.com/office/drawing/2014/main" id="{978C5C5A-AC31-AE93-CE2F-654BA37A56E9}"/>
              </a:ext>
            </a:extLst>
          </p:cNvPr>
          <p:cNvSpPr txBox="1">
            <a:spLocks/>
          </p:cNvSpPr>
          <p:nvPr/>
        </p:nvSpPr>
        <p:spPr>
          <a:xfrm>
            <a:off x="506756" y="3814024"/>
            <a:ext cx="5293113" cy="1396214"/>
          </a:xfrm>
          <a:prstGeom prst="rect">
            <a:avLst/>
          </a:prstGeom>
          <a:ln>
            <a:noFill/>
          </a:ln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1850">
                <a:latin typeface="Calibri Light"/>
                <a:ea typeface="Calibri" panose="020F0502020204030204" pitchFamily="34" charset="0"/>
                <a:cs typeface="Calibri Light"/>
              </a:rPr>
              <a:t>Pesquisadores e investigadores criaram uma plataforma que permitisse aos seus utilizadores expandir e ver os diferentes níveis de abstração a partir de escalas de nível continental, a nível do país, etc.</a:t>
            </a:r>
            <a:endParaRPr lang="pt-PT" sz="185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Imagem 3" descr="Uma imagem com texto, diferente, captura de ecrã&#10;&#10;Descrição gerada automaticamente">
            <a:extLst>
              <a:ext uri="{FF2B5EF4-FFF2-40B4-BE49-F238E27FC236}">
                <a16:creationId xmlns:a16="http://schemas.microsoft.com/office/drawing/2014/main" id="{92E52A8D-543D-4601-FD5F-1D3630E91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140" y="3316946"/>
            <a:ext cx="5847711" cy="28611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04A2E44-2C7F-3970-BE01-01C32643182B}"/>
              </a:ext>
            </a:extLst>
          </p:cNvPr>
          <p:cNvSpPr/>
          <p:nvPr/>
        </p:nvSpPr>
        <p:spPr>
          <a:xfrm>
            <a:off x="-1" y="6421916"/>
            <a:ext cx="12195203" cy="4360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533"/>
          </a:p>
        </p:txBody>
      </p:sp>
    </p:spTree>
    <p:extLst>
      <p:ext uri="{BB962C8B-B14F-4D97-AF65-F5344CB8AC3E}">
        <p14:creationId xmlns:p14="http://schemas.microsoft.com/office/powerpoint/2010/main" val="63394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>
            <a:spLocks noGrp="1"/>
          </p:cNvSpPr>
          <p:nvPr>
            <p:ph type="title"/>
          </p:nvPr>
        </p:nvSpPr>
        <p:spPr>
          <a:xfrm>
            <a:off x="744799" y="685800"/>
            <a:ext cx="7204780" cy="61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>
                <a:latin typeface="Calibri Light"/>
                <a:cs typeface="Calibri Light"/>
              </a:rPr>
              <a:t>2. </a:t>
            </a:r>
            <a:r>
              <a:rPr lang="en" err="1">
                <a:latin typeface="Calibri Light"/>
                <a:cs typeface="Calibri Light"/>
              </a:rPr>
              <a:t>Objetivo</a:t>
            </a:r>
            <a:r>
              <a:rPr lang="en">
                <a:latin typeface="Calibri Light"/>
                <a:cs typeface="Calibri Light"/>
              </a:rPr>
              <a:t> principal e </a:t>
            </a:r>
            <a:r>
              <a:rPr lang="en" err="1">
                <a:latin typeface="Calibri Light"/>
                <a:cs typeface="Calibri Light"/>
              </a:rPr>
              <a:t>enquadramento</a:t>
            </a:r>
            <a:endParaRPr lang="pt-PT">
              <a:latin typeface="Calibri Light"/>
              <a:cs typeface="Calibri Light"/>
            </a:endParaRPr>
          </a:p>
        </p:txBody>
      </p:sp>
      <p:sp>
        <p:nvSpPr>
          <p:cNvPr id="196" name="Google Shape;196;p26"/>
          <p:cNvSpPr txBox="1">
            <a:spLocks noGrp="1"/>
          </p:cNvSpPr>
          <p:nvPr>
            <p:ph type="sldNum" idx="12"/>
          </p:nvPr>
        </p:nvSpPr>
        <p:spPr>
          <a:xfrm>
            <a:off x="11275304" y="172868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0CDA975-587E-1C63-825E-7F88F1C281A6}"/>
              </a:ext>
            </a:extLst>
          </p:cNvPr>
          <p:cNvSpPr txBox="1"/>
          <p:nvPr/>
        </p:nvSpPr>
        <p:spPr>
          <a:xfrm>
            <a:off x="1600820" y="1801928"/>
            <a:ext cx="8990361" cy="477054"/>
          </a:xfrm>
          <a:prstGeom prst="rect">
            <a:avLst/>
          </a:prstGeom>
          <a:noFill/>
          <a:ln w="12700">
            <a:solidFill>
              <a:srgbClr val="2E363D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PT" sz="2500" b="1">
                <a:latin typeface="Calibri Light"/>
                <a:cs typeface="Calibri Light"/>
              </a:rPr>
              <a:t>Epidemiologia computacional.</a:t>
            </a:r>
          </a:p>
        </p:txBody>
      </p:sp>
      <p:sp>
        <p:nvSpPr>
          <p:cNvPr id="4" name="Subtítulo 4">
            <a:extLst>
              <a:ext uri="{FF2B5EF4-FFF2-40B4-BE49-F238E27FC236}">
                <a16:creationId xmlns:a16="http://schemas.microsoft.com/office/drawing/2014/main" id="{05CBCB34-0049-2622-6487-3504A6B96AC7}"/>
              </a:ext>
            </a:extLst>
          </p:cNvPr>
          <p:cNvSpPr txBox="1">
            <a:spLocks/>
          </p:cNvSpPr>
          <p:nvPr/>
        </p:nvSpPr>
        <p:spPr>
          <a:xfrm>
            <a:off x="906151" y="3295170"/>
            <a:ext cx="10383696" cy="1396214"/>
          </a:xfrm>
          <a:prstGeom prst="rect">
            <a:avLst/>
          </a:prstGeom>
          <a:ln>
            <a:noFill/>
          </a:ln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1850">
                <a:latin typeface="Calibri Light"/>
                <a:ea typeface="Calibri" panose="020F0502020204030204" pitchFamily="34" charset="0"/>
                <a:cs typeface="Calibri Light"/>
              </a:rPr>
              <a:t>Epidemiologia computacional é o campo multidisciplinar que visa entender as questões centrais da epidemiologia, como a disseminação de doenças ou a sua eficácia através de representações matemáticas.</a:t>
            </a:r>
          </a:p>
          <a:p>
            <a:pPr algn="ctr"/>
            <a:r>
              <a:rPr lang="pt-PT" sz="1850">
                <a:latin typeface="Calibri Light"/>
                <a:ea typeface="Calibri" panose="020F0502020204030204" pitchFamily="34" charset="0"/>
                <a:cs typeface="Calibri Light"/>
              </a:rPr>
              <a:t>Esta plataforma faz uso da epidemiologia computacional interactivamente de forma a rastreais os casos de COVID-19 em todo o mundo em tempo real.</a:t>
            </a:r>
          </a:p>
          <a:p>
            <a:pPr algn="ctr"/>
            <a:r>
              <a:rPr lang="pt-PT" sz="1850">
                <a:latin typeface="Calibri Light"/>
                <a:ea typeface="Calibri" panose="020F0502020204030204" pitchFamily="34" charset="0"/>
                <a:cs typeface="Calibri Light"/>
              </a:rPr>
              <a:t>A colheita de dados focou-se em 2020 visto ser o auge da pandemia. Esses dados </a:t>
            </a:r>
            <a:r>
              <a:rPr lang="pt-PT" sz="1850">
                <a:latin typeface="Calibri Light"/>
                <a:ea typeface="Calibri" panose="020F0502020204030204" pitchFamily="34" charset="0"/>
              </a:rPr>
              <a:t>mostram como as visitas e o tempo de permanência em diferentes lugares mudam em comparação com os anos anteriores.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E5A9DDF-442F-783C-8300-5BBD259B8D46}"/>
              </a:ext>
            </a:extLst>
          </p:cNvPr>
          <p:cNvSpPr/>
          <p:nvPr/>
        </p:nvSpPr>
        <p:spPr>
          <a:xfrm>
            <a:off x="-1" y="6421916"/>
            <a:ext cx="12195203" cy="4360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533"/>
          </a:p>
        </p:txBody>
      </p:sp>
    </p:spTree>
    <p:extLst>
      <p:ext uri="{BB962C8B-B14F-4D97-AF65-F5344CB8AC3E}">
        <p14:creationId xmlns:p14="http://schemas.microsoft.com/office/powerpoint/2010/main" val="362023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sldNum" idx="12"/>
          </p:nvPr>
        </p:nvSpPr>
        <p:spPr>
          <a:xfrm>
            <a:off x="11275304" y="172868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F743450-0805-F2DD-4A94-D7F4F0D6711B}"/>
              </a:ext>
            </a:extLst>
          </p:cNvPr>
          <p:cNvSpPr txBox="1"/>
          <p:nvPr/>
        </p:nvSpPr>
        <p:spPr>
          <a:xfrm>
            <a:off x="1600820" y="1801928"/>
            <a:ext cx="8990361" cy="861774"/>
          </a:xfrm>
          <a:prstGeom prst="rect">
            <a:avLst/>
          </a:prstGeom>
          <a:noFill/>
          <a:ln w="12700">
            <a:solidFill>
              <a:srgbClr val="2E363D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PT" sz="2500" b="1">
                <a:latin typeface="Calibri Light"/>
                <a:cs typeface="Calibri Light"/>
              </a:rPr>
              <a:t>De modo a permitir a compreensão não superficial construíram um painel interativo.</a:t>
            </a:r>
          </a:p>
        </p:txBody>
      </p:sp>
      <p:sp>
        <p:nvSpPr>
          <p:cNvPr id="7" name="Subtítulo 4">
            <a:extLst>
              <a:ext uri="{FF2B5EF4-FFF2-40B4-BE49-F238E27FC236}">
                <a16:creationId xmlns:a16="http://schemas.microsoft.com/office/drawing/2014/main" id="{F92F3AAA-A8C8-D17C-D259-7F6D5DF82129}"/>
              </a:ext>
            </a:extLst>
          </p:cNvPr>
          <p:cNvSpPr txBox="1">
            <a:spLocks/>
          </p:cNvSpPr>
          <p:nvPr/>
        </p:nvSpPr>
        <p:spPr>
          <a:xfrm>
            <a:off x="894945" y="3295170"/>
            <a:ext cx="10383696" cy="1396214"/>
          </a:xfrm>
          <a:prstGeom prst="rect">
            <a:avLst/>
          </a:prstGeom>
          <a:ln>
            <a:noFill/>
          </a:ln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1850">
                <a:latin typeface="Calibri Light"/>
                <a:ea typeface="Calibri" panose="020F0502020204030204" pitchFamily="34" charset="0"/>
                <a:cs typeface="Calibri Light"/>
              </a:rPr>
              <a:t>Este painel interativo foi desenvolvido para rastrear o COVID-19 nos estados, condados e cidades dos EUA.</a:t>
            </a:r>
          </a:p>
          <a:p>
            <a:pPr algn="ctr"/>
            <a:r>
              <a:rPr lang="pt-PT" sz="1850">
                <a:latin typeface="Calibri Light"/>
                <a:ea typeface="Calibri" panose="020F0502020204030204" pitchFamily="34" charset="0"/>
                <a:cs typeface="Calibri Light"/>
              </a:rPr>
              <a:t>No entanto, apenas funciona num nível único de abstração e não tem em conta nenhum dado de mobilidade para modelar o fluxo de informação entre e dentro  das diferentes escalas. Conta apenas com valores estimados para incorporar implicitamente a transmissão.</a:t>
            </a:r>
          </a:p>
          <a:p>
            <a:pPr algn="ctr"/>
            <a:r>
              <a:rPr lang="pt-PT" sz="1850">
                <a:latin typeface="Calibri Light"/>
                <a:ea typeface="Calibri" panose="020F0502020204030204" pitchFamily="34" charset="0"/>
                <a:cs typeface="Calibri Light"/>
              </a:rPr>
              <a:t>A plataforma permite:</a:t>
            </a:r>
          </a:p>
          <a:p>
            <a:pPr marL="342900" indent="-342900" algn="ctr">
              <a:buFont typeface="Calibri"/>
              <a:buChar char="-"/>
            </a:pPr>
            <a:r>
              <a:rPr lang="pt-PT" sz="1850">
                <a:latin typeface="Calibri Light"/>
                <a:ea typeface="Calibri" panose="020F0502020204030204" pitchFamily="34" charset="0"/>
                <a:cs typeface="Calibri Light"/>
              </a:rPr>
              <a:t>Adicionar ou remover conexões entre diferentes nós;</a:t>
            </a:r>
          </a:p>
          <a:p>
            <a:pPr marL="342900" indent="-342900" algn="ctr">
              <a:buFont typeface="Calibri"/>
              <a:buChar char="-"/>
            </a:pPr>
            <a:r>
              <a:rPr lang="pt-PT" sz="1850">
                <a:latin typeface="Calibri Light"/>
                <a:ea typeface="Calibri" panose="020F0502020204030204" pitchFamily="34" charset="0"/>
                <a:cs typeface="Calibri Light"/>
              </a:rPr>
              <a:t>Atualizar a taxa de transmissão da doença;</a:t>
            </a:r>
          </a:p>
          <a:p>
            <a:pPr marL="342900" indent="-342900" algn="ctr">
              <a:buFont typeface="Calibri"/>
              <a:buChar char="-"/>
            </a:pPr>
            <a:r>
              <a:rPr lang="pt-PT" sz="1850">
                <a:latin typeface="Calibri Light"/>
                <a:ea typeface="Calibri" panose="020F0502020204030204" pitchFamily="34" charset="0"/>
                <a:cs typeface="Calibri Light"/>
              </a:rPr>
              <a:t>Visualizar as tendência epidemiológicas temporais;</a:t>
            </a:r>
          </a:p>
          <a:p>
            <a:pPr marL="342900" indent="-342900" algn="ctr">
              <a:buFont typeface="Calibri"/>
              <a:buChar char="-"/>
            </a:pPr>
            <a:r>
              <a:rPr lang="pt-PT" sz="1850">
                <a:latin typeface="Calibri Light"/>
                <a:ea typeface="Calibri" panose="020F0502020204030204" pitchFamily="34" charset="0"/>
                <a:cs typeface="Calibri Light"/>
              </a:rPr>
              <a:t>Ver os </a:t>
            </a:r>
            <a:r>
              <a:rPr lang="pt-PT" sz="1850">
                <a:latin typeface="Calibri Light"/>
                <a:ea typeface="Calibri" panose="020F0502020204030204" pitchFamily="34" charset="0"/>
              </a:rPr>
              <a:t>diferentes níveis de abstração para visualizar como uma política afeta a propagação ou então o seu controlo.</a:t>
            </a:r>
            <a:endParaRPr lang="pt-PT" sz="1850">
              <a:latin typeface="Calibri Light"/>
              <a:ea typeface="Calibri" panose="020F0502020204030204" pitchFamily="34" charset="0"/>
              <a:cs typeface="Calibri Light"/>
            </a:endParaRPr>
          </a:p>
        </p:txBody>
      </p:sp>
      <p:sp>
        <p:nvSpPr>
          <p:cNvPr id="24" name="Google Shape;195;p26">
            <a:extLst>
              <a:ext uri="{FF2B5EF4-FFF2-40B4-BE49-F238E27FC236}">
                <a16:creationId xmlns:a16="http://schemas.microsoft.com/office/drawing/2014/main" id="{E191680E-F35A-F49A-9444-9378C88BF7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4799" y="685800"/>
            <a:ext cx="7204780" cy="61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>
                <a:latin typeface="Calibri Light"/>
                <a:cs typeface="Calibri Light"/>
              </a:rPr>
              <a:t>3. </a:t>
            </a:r>
            <a:r>
              <a:rPr lang="en" err="1">
                <a:latin typeface="Calibri Light"/>
                <a:cs typeface="Calibri Light"/>
              </a:rPr>
              <a:t>Utilizadores</a:t>
            </a:r>
            <a:r>
              <a:rPr lang="en">
                <a:latin typeface="Calibri Light"/>
                <a:cs typeface="Calibri Light"/>
              </a:rPr>
              <a:t> e </a:t>
            </a:r>
            <a:r>
              <a:rPr lang="en" err="1">
                <a:latin typeface="Calibri Light"/>
                <a:cs typeface="Calibri Light"/>
              </a:rPr>
              <a:t>Contexto</a:t>
            </a:r>
            <a:r>
              <a:rPr lang="en">
                <a:latin typeface="Calibri Light"/>
                <a:cs typeface="Calibri Light"/>
              </a:rPr>
              <a:t> de </a:t>
            </a:r>
            <a:r>
              <a:rPr lang="en" err="1">
                <a:latin typeface="Calibri Light"/>
                <a:cs typeface="Calibri Light"/>
              </a:rPr>
              <a:t>Uso</a:t>
            </a:r>
            <a:endParaRPr lang="en">
              <a:latin typeface="Calibri Light"/>
              <a:cs typeface="Calibri Ligh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A118B19A-0DDA-1BC5-15F9-1153D8912391}"/>
              </a:ext>
            </a:extLst>
          </p:cNvPr>
          <p:cNvSpPr/>
          <p:nvPr/>
        </p:nvSpPr>
        <p:spPr>
          <a:xfrm>
            <a:off x="-1" y="6421916"/>
            <a:ext cx="12195203" cy="4360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533"/>
          </a:p>
        </p:txBody>
      </p:sp>
    </p:spTree>
    <p:extLst>
      <p:ext uri="{BB962C8B-B14F-4D97-AF65-F5344CB8AC3E}">
        <p14:creationId xmlns:p14="http://schemas.microsoft.com/office/powerpoint/2010/main" val="615656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5">
            <a:extLst>
              <a:ext uri="{FF2B5EF4-FFF2-40B4-BE49-F238E27FC236}">
                <a16:creationId xmlns:a16="http://schemas.microsoft.com/office/drawing/2014/main" id="{A9799093-452F-51FF-D740-3D75026DEB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2" t="1518" r="3861" b="2169"/>
          <a:stretch/>
        </p:blipFill>
        <p:spPr>
          <a:xfrm>
            <a:off x="6423123" y="1418540"/>
            <a:ext cx="5086851" cy="4699544"/>
          </a:xfrm>
          <a:prstGeom prst="rect">
            <a:avLst/>
          </a:prstGeom>
        </p:spPr>
      </p:pic>
      <p:sp>
        <p:nvSpPr>
          <p:cNvPr id="196" name="Google Shape;196;p26"/>
          <p:cNvSpPr txBox="1">
            <a:spLocks noGrp="1"/>
          </p:cNvSpPr>
          <p:nvPr>
            <p:ph type="sldNum" idx="12"/>
          </p:nvPr>
        </p:nvSpPr>
        <p:spPr>
          <a:xfrm>
            <a:off x="11275304" y="172868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17" name="Google Shape;195;p26">
            <a:extLst>
              <a:ext uri="{FF2B5EF4-FFF2-40B4-BE49-F238E27FC236}">
                <a16:creationId xmlns:a16="http://schemas.microsoft.com/office/drawing/2014/main" id="{04A94677-1116-9BDA-1E9A-3864D4602C80}"/>
              </a:ext>
            </a:extLst>
          </p:cNvPr>
          <p:cNvSpPr txBox="1">
            <a:spLocks/>
          </p:cNvSpPr>
          <p:nvPr/>
        </p:nvSpPr>
        <p:spPr>
          <a:xfrm>
            <a:off x="744799" y="685800"/>
            <a:ext cx="7204780" cy="6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r>
              <a:rPr lang="pt-PT" kern="0">
                <a:latin typeface="Calibri Light"/>
                <a:cs typeface="Calibri Light"/>
              </a:rPr>
              <a:t>4. Dados</a:t>
            </a:r>
          </a:p>
        </p:txBody>
      </p:sp>
      <p:sp>
        <p:nvSpPr>
          <p:cNvPr id="8" name="Subtítulo 4">
            <a:extLst>
              <a:ext uri="{FF2B5EF4-FFF2-40B4-BE49-F238E27FC236}">
                <a16:creationId xmlns:a16="http://schemas.microsoft.com/office/drawing/2014/main" id="{4B98F8A4-1D10-69A5-D41B-A733DAF153E3}"/>
              </a:ext>
            </a:extLst>
          </p:cNvPr>
          <p:cNvSpPr txBox="1">
            <a:spLocks/>
          </p:cNvSpPr>
          <p:nvPr/>
        </p:nvSpPr>
        <p:spPr>
          <a:xfrm>
            <a:off x="798098" y="2372892"/>
            <a:ext cx="5293113" cy="1396214"/>
          </a:xfrm>
          <a:prstGeom prst="rect">
            <a:avLst/>
          </a:prstGeom>
          <a:ln>
            <a:noFill/>
          </a:ln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1850">
                <a:latin typeface="Calibri Light"/>
                <a:ea typeface="Calibri" panose="020F0502020204030204" pitchFamily="34" charset="0"/>
                <a:cs typeface="Calibri Light"/>
              </a:rPr>
              <a:t>Esta  figura corresponde a uma correlação de</a:t>
            </a:r>
            <a:r>
              <a:rPr lang="pt-PT" sz="1850" i="1">
                <a:latin typeface="Calibri Light"/>
                <a:ea typeface="Calibri" panose="020F0502020204030204" pitchFamily="34" charset="0"/>
                <a:cs typeface="Calibri Light"/>
              </a:rPr>
              <a:t> </a:t>
            </a:r>
            <a:r>
              <a:rPr lang="pt-PT" sz="1850" i="1" err="1">
                <a:latin typeface="Calibri Light"/>
                <a:ea typeface="Calibri" panose="020F0502020204030204" pitchFamily="34" charset="0"/>
                <a:cs typeface="Calibri Light"/>
              </a:rPr>
              <a:t>Pearson</a:t>
            </a:r>
            <a:r>
              <a:rPr lang="pt-PT" sz="1850">
                <a:latin typeface="Calibri Light"/>
                <a:ea typeface="Calibri" panose="020F0502020204030204" pitchFamily="34" charset="0"/>
                <a:cs typeface="Calibri Light"/>
              </a:rPr>
              <a:t>.</a:t>
            </a:r>
          </a:p>
          <a:p>
            <a:pPr algn="ctr"/>
            <a:r>
              <a:rPr lang="pt-PT" sz="1850">
                <a:latin typeface="Calibri Light"/>
                <a:ea typeface="Calibri" panose="020F0502020204030204" pitchFamily="34" charset="0"/>
                <a:cs typeface="Calibri Light"/>
              </a:rPr>
              <a:t>Os padrões diferem de maneira diferente entre as escalas  o que implica uma aplicação de estratégia única para cada tipo de escala.</a:t>
            </a:r>
          </a:p>
          <a:p>
            <a:pPr algn="ctr"/>
            <a:r>
              <a:rPr lang="pt-PT" sz="1850">
                <a:latin typeface="Calibri Light"/>
                <a:ea typeface="Calibri" panose="020F0502020204030204" pitchFamily="34" charset="0"/>
                <a:cs typeface="Calibri Light"/>
              </a:rPr>
              <a:t>É também através deste conjuntos de dados possível prever a hora de chegada do COVID-19 a partir de um voo da China.</a:t>
            </a:r>
            <a:endParaRPr lang="pt-PT" sz="185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C5EAC32-3C01-43E6-9C63-07D6F4DD9635}"/>
              </a:ext>
            </a:extLst>
          </p:cNvPr>
          <p:cNvSpPr/>
          <p:nvPr/>
        </p:nvSpPr>
        <p:spPr>
          <a:xfrm>
            <a:off x="-1" y="6421916"/>
            <a:ext cx="12195203" cy="4360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533"/>
          </a:p>
        </p:txBody>
      </p:sp>
    </p:spTree>
    <p:extLst>
      <p:ext uri="{BB962C8B-B14F-4D97-AF65-F5344CB8AC3E}">
        <p14:creationId xmlns:p14="http://schemas.microsoft.com/office/powerpoint/2010/main" val="345627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5">
            <a:extLst>
              <a:ext uri="{FF2B5EF4-FFF2-40B4-BE49-F238E27FC236}">
                <a16:creationId xmlns:a16="http://schemas.microsoft.com/office/drawing/2014/main" id="{A9799093-452F-51FF-D740-3D75026DEB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2" t="1518" r="3861" b="2169"/>
          <a:stretch/>
        </p:blipFill>
        <p:spPr>
          <a:xfrm>
            <a:off x="2383086" y="-4818"/>
            <a:ext cx="7415981" cy="685614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17FA1E6-89D2-CBEF-5C4A-55C9D1B3C268}"/>
              </a:ext>
            </a:extLst>
          </p:cNvPr>
          <p:cNvSpPr/>
          <p:nvPr/>
        </p:nvSpPr>
        <p:spPr>
          <a:xfrm>
            <a:off x="-1" y="-4762"/>
            <a:ext cx="434525" cy="684838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533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271989F-0F43-3227-B549-7EC85F2AE231}"/>
              </a:ext>
            </a:extLst>
          </p:cNvPr>
          <p:cNvSpPr/>
          <p:nvPr/>
        </p:nvSpPr>
        <p:spPr>
          <a:xfrm>
            <a:off x="11760678" y="9615"/>
            <a:ext cx="434525" cy="684838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533"/>
          </a:p>
        </p:txBody>
      </p:sp>
      <p:sp>
        <p:nvSpPr>
          <p:cNvPr id="196" name="Google Shape;196;p26"/>
          <p:cNvSpPr txBox="1">
            <a:spLocks noGrp="1"/>
          </p:cNvSpPr>
          <p:nvPr>
            <p:ph type="sldNum" idx="12"/>
          </p:nvPr>
        </p:nvSpPr>
        <p:spPr>
          <a:xfrm>
            <a:off x="11275304" y="172868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7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982BD7D-1944-548A-54D6-AD9B64BEA46C}"/>
              </a:ext>
            </a:extLst>
          </p:cNvPr>
          <p:cNvSpPr txBox="1"/>
          <p:nvPr/>
        </p:nvSpPr>
        <p:spPr>
          <a:xfrm>
            <a:off x="721591" y="-404091"/>
            <a:ext cx="1730401" cy="357909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2630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sldNum" idx="12"/>
          </p:nvPr>
        </p:nvSpPr>
        <p:spPr>
          <a:xfrm>
            <a:off x="11275304" y="172868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17" name="Google Shape;195;p26">
            <a:extLst>
              <a:ext uri="{FF2B5EF4-FFF2-40B4-BE49-F238E27FC236}">
                <a16:creationId xmlns:a16="http://schemas.microsoft.com/office/drawing/2014/main" id="{04A94677-1116-9BDA-1E9A-3864D4602C80}"/>
              </a:ext>
            </a:extLst>
          </p:cNvPr>
          <p:cNvSpPr txBox="1">
            <a:spLocks/>
          </p:cNvSpPr>
          <p:nvPr/>
        </p:nvSpPr>
        <p:spPr>
          <a:xfrm>
            <a:off x="744799" y="685800"/>
            <a:ext cx="7204780" cy="6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r>
              <a:rPr lang="pt-PT" kern="0">
                <a:latin typeface="Calibri Light"/>
                <a:cs typeface="Calibri Light"/>
              </a:rPr>
              <a:t>4. Dados</a:t>
            </a:r>
          </a:p>
        </p:txBody>
      </p:sp>
      <p:sp>
        <p:nvSpPr>
          <p:cNvPr id="8" name="Subtítulo 4">
            <a:extLst>
              <a:ext uri="{FF2B5EF4-FFF2-40B4-BE49-F238E27FC236}">
                <a16:creationId xmlns:a16="http://schemas.microsoft.com/office/drawing/2014/main" id="{4B98F8A4-1D10-69A5-D41B-A733DAF153E3}"/>
              </a:ext>
            </a:extLst>
          </p:cNvPr>
          <p:cNvSpPr txBox="1">
            <a:spLocks/>
          </p:cNvSpPr>
          <p:nvPr/>
        </p:nvSpPr>
        <p:spPr>
          <a:xfrm>
            <a:off x="797474" y="2367830"/>
            <a:ext cx="5293113" cy="1396214"/>
          </a:xfrm>
          <a:prstGeom prst="rect">
            <a:avLst/>
          </a:prstGeom>
          <a:ln>
            <a:noFill/>
          </a:ln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1850">
                <a:latin typeface="Calibri Light"/>
                <a:cs typeface="Calibri Light"/>
              </a:rPr>
              <a:t>Esta figura  corresponde a uma análise do coeficiente de correlação de </a:t>
            </a:r>
            <a:r>
              <a:rPr lang="pt-PT" sz="1850" i="1" err="1">
                <a:latin typeface="Calibri Light"/>
                <a:cs typeface="Calibri Light"/>
              </a:rPr>
              <a:t>Spearman</a:t>
            </a:r>
            <a:r>
              <a:rPr lang="pt-PT" sz="1850">
                <a:latin typeface="Calibri Light"/>
                <a:cs typeface="Calibri Light"/>
              </a:rPr>
              <a:t>.</a:t>
            </a:r>
          </a:p>
          <a:p>
            <a:pPr algn="ctr"/>
            <a:r>
              <a:rPr lang="pt-PT" sz="1850">
                <a:latin typeface="Calibri Light"/>
                <a:cs typeface="Calibri Light"/>
              </a:rPr>
              <a:t>Existem elevadas relações não lineares entre população, caraterísticas relacionadas ao voo e hora de chegada do COVID-19.</a:t>
            </a:r>
          </a:p>
          <a:p>
            <a:pPr algn="ctr"/>
            <a:r>
              <a:rPr lang="pt-PT" sz="1850">
                <a:latin typeface="Calibri Light"/>
                <a:cs typeface="Calibri Light"/>
              </a:rPr>
              <a:t>Através da análise deste tipo de correlação é ainda percetível que quanto mais tarde for o "</a:t>
            </a:r>
            <a:r>
              <a:rPr lang="pt-PT" sz="1850" i="1" err="1">
                <a:latin typeface="Calibri Light"/>
                <a:cs typeface="Calibri Light"/>
              </a:rPr>
              <a:t>lockdown</a:t>
            </a:r>
            <a:r>
              <a:rPr lang="pt-PT" sz="1850">
                <a:latin typeface="Calibri Light"/>
                <a:cs typeface="Calibri Light"/>
              </a:rPr>
              <a:t>" mais elevada é a taxa de infetados.</a:t>
            </a:r>
          </a:p>
        </p:txBody>
      </p:sp>
      <p:pic>
        <p:nvPicPr>
          <p:cNvPr id="4" name="Imagem 6">
            <a:extLst>
              <a:ext uri="{FF2B5EF4-FFF2-40B4-BE49-F238E27FC236}">
                <a16:creationId xmlns:a16="http://schemas.microsoft.com/office/drawing/2014/main" id="{7B36CB1F-97B1-9882-2E13-DB44000A7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793" y="1415738"/>
            <a:ext cx="5201727" cy="4699724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12D4CAA5-9F31-0609-8281-CDBF9F686A33}"/>
              </a:ext>
            </a:extLst>
          </p:cNvPr>
          <p:cNvSpPr/>
          <p:nvPr/>
        </p:nvSpPr>
        <p:spPr>
          <a:xfrm>
            <a:off x="-1" y="6421916"/>
            <a:ext cx="12195203" cy="4360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533"/>
          </a:p>
        </p:txBody>
      </p:sp>
    </p:spTree>
    <p:extLst>
      <p:ext uri="{BB962C8B-B14F-4D97-AF65-F5344CB8AC3E}">
        <p14:creationId xmlns:p14="http://schemas.microsoft.com/office/powerpoint/2010/main" val="3730467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6">
            <a:extLst>
              <a:ext uri="{FF2B5EF4-FFF2-40B4-BE49-F238E27FC236}">
                <a16:creationId xmlns:a16="http://schemas.microsoft.com/office/drawing/2014/main" id="{7B36CB1F-97B1-9882-2E13-DB44000A7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491" y="6757"/>
            <a:ext cx="7602745" cy="6856327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6CB2C849-D4F1-4B5B-B55F-6E90ADA214A8}"/>
              </a:ext>
            </a:extLst>
          </p:cNvPr>
          <p:cNvSpPr/>
          <p:nvPr/>
        </p:nvSpPr>
        <p:spPr>
          <a:xfrm>
            <a:off x="-1" y="-4762"/>
            <a:ext cx="434525" cy="684838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533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CA2A9EE-C8DE-306E-396C-0552D71DBF4D}"/>
              </a:ext>
            </a:extLst>
          </p:cNvPr>
          <p:cNvSpPr/>
          <p:nvPr/>
        </p:nvSpPr>
        <p:spPr>
          <a:xfrm>
            <a:off x="11760678" y="9615"/>
            <a:ext cx="434525" cy="684838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533"/>
          </a:p>
        </p:txBody>
      </p:sp>
      <p:sp>
        <p:nvSpPr>
          <p:cNvPr id="196" name="Google Shape;196;p26"/>
          <p:cNvSpPr txBox="1">
            <a:spLocks noGrp="1"/>
          </p:cNvSpPr>
          <p:nvPr>
            <p:ph type="sldNum" idx="12"/>
          </p:nvPr>
        </p:nvSpPr>
        <p:spPr>
          <a:xfrm>
            <a:off x="11275304" y="172868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9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6EE5A20-4D6C-E3DC-17F1-8B89EE163C7D}"/>
              </a:ext>
            </a:extLst>
          </p:cNvPr>
          <p:cNvSpPr txBox="1"/>
          <p:nvPr/>
        </p:nvSpPr>
        <p:spPr>
          <a:xfrm>
            <a:off x="721591" y="-404091"/>
            <a:ext cx="1543496" cy="357909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47006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den template">
  <a:themeElements>
    <a:clrScheme name="Custom 347">
      <a:dk1>
        <a:srgbClr val="2E363D"/>
      </a:dk1>
      <a:lt1>
        <a:srgbClr val="FFFFFF"/>
      </a:lt1>
      <a:dk2>
        <a:srgbClr val="767E85"/>
      </a:dk2>
      <a:lt2>
        <a:srgbClr val="FBFBFB"/>
      </a:lt2>
      <a:accent1>
        <a:srgbClr val="F8E7D5"/>
      </a:accent1>
      <a:accent2>
        <a:srgbClr val="EBC7C1"/>
      </a:accent2>
      <a:accent3>
        <a:srgbClr val="E9F2F9"/>
      </a:accent3>
      <a:accent4>
        <a:srgbClr val="B5CFDA"/>
      </a:accent4>
      <a:accent5>
        <a:srgbClr val="EEEAEA"/>
      </a:accent5>
      <a:accent6>
        <a:srgbClr val="E3E9D3"/>
      </a:accent6>
      <a:hlink>
        <a:srgbClr val="2E363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277BE806F8644AAC332864490B5556" ma:contentTypeVersion="14" ma:contentTypeDescription="Create a new document." ma:contentTypeScope="" ma:versionID="64d6c1142d8906c885326692761b5d4f">
  <xsd:schema xmlns:xsd="http://www.w3.org/2001/XMLSchema" xmlns:xs="http://www.w3.org/2001/XMLSchema" xmlns:p="http://schemas.microsoft.com/office/2006/metadata/properties" xmlns:ns3="dd1301d2-a588-4738-8532-d163c2a499a8" xmlns:ns4="faf4ab63-fcbf-4ed6-89b2-7643d1acc9b8" targetNamespace="http://schemas.microsoft.com/office/2006/metadata/properties" ma:root="true" ma:fieldsID="66b9b41d886098ceae54d07c1b8dc774" ns3:_="" ns4:_="">
    <xsd:import namespace="dd1301d2-a588-4738-8532-d163c2a499a8"/>
    <xsd:import namespace="faf4ab63-fcbf-4ed6-89b2-7643d1acc9b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1301d2-a588-4738-8532-d163c2a499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4ab63-fcbf-4ed6-89b2-7643d1acc9b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857CAC-927C-4A53-B6BE-DCF8D37D673F}">
  <ds:schemaRefs>
    <ds:schemaRef ds:uri="dd1301d2-a588-4738-8532-d163c2a499a8"/>
    <ds:schemaRef ds:uri="faf4ab63-fcbf-4ed6-89b2-7643d1acc9b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BF2C7FF-5A73-4579-A520-1A0917A98C4B}">
  <ds:schemaRefs>
    <ds:schemaRef ds:uri="dd1301d2-a588-4738-8532-d163c2a499a8"/>
    <ds:schemaRef ds:uri="faf4ab63-fcbf-4ed6-89b2-7643d1acc9b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AA9EFA6-702B-4EC2-8515-47C2E97EDA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Ecrã Panorâmico</PresentationFormat>
  <Slides>11</Slides>
  <Notes>11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dos diapositivos</vt:lpstr>
      </vt:variant>
      <vt:variant>
        <vt:i4>11</vt:i4>
      </vt:variant>
    </vt:vector>
  </HeadingPairs>
  <TitlesOfParts>
    <vt:vector size="13" baseType="lpstr">
      <vt:lpstr>Tema do Office</vt:lpstr>
      <vt:lpstr>Iden template</vt:lpstr>
      <vt:lpstr>Epidemiologia computacional e modelos multiescala de doenças infeciosas: COVID-19</vt:lpstr>
      <vt:lpstr>Problema</vt:lpstr>
      <vt:lpstr>2. Objetivo principal e enquadramento</vt:lpstr>
      <vt:lpstr>2. Objetivo principal e enquadramento</vt:lpstr>
      <vt:lpstr>3. Utilizadores e Contexto de Uso</vt:lpstr>
      <vt:lpstr>Apresentação do PowerPoint</vt:lpstr>
      <vt:lpstr>Apresentação do PowerPoint</vt:lpstr>
      <vt:lpstr>Apresentação do PowerPoint</vt:lpstr>
      <vt:lpstr>Apresentação do PowerPoint</vt:lpstr>
      <vt:lpstr>5. Conclusão</vt:lpstr>
      <vt:lpstr>6. 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Multilayer radiating structures for mmWaves</dc:title>
  <dc:creator>bss-ieeta</dc:creator>
  <cp:revision>105</cp:revision>
  <dcterms:created xsi:type="dcterms:W3CDTF">2022-02-22T19:58:09Z</dcterms:created>
  <dcterms:modified xsi:type="dcterms:W3CDTF">2023-03-05T21:31:39Z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0x010100D8277BE806F8644AAC332864490B5556</vt:lpwstr>
  </property>
</Properties>
</file>