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72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aog\OneDrive%20-%20Universidade%20de%20Aveiro\Desktop\UA\2&#186;ANO-LECI\1&#186;%20SEMESTRE\MCE\PL\Relat&#243;rio_PL2\MCE_PL6_G4_T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aog\OneDrive%20-%20Universidade%20de%20Aveiro\Desktop\UA\2&#186;ANO-LECI\1&#186;%20SEMESTRE\MCE\PL\Relat&#243;rio_PL2\MCE_PL6_G4_T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aog\OneDrive%20-%20Universidade%20de%20Aveiro\Desktop\UA\2&#186;ANO-LECI\1&#186;%20SEMESTRE\MCE\PL\Relat&#243;rio_PL2\MCE_PL6_G4_T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Tensão de Hall em função da Intensidade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Tensão de Hall Vh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31908357577244989"/>
                  <c:y val="-1.894949816280015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Folha1!$E$4:$E$14</c:f>
              <c:numCache>
                <c:formatCode>General</c:formatCode>
                <c:ptCount val="11"/>
                <c:pt idx="0">
                  <c:v>0</c:v>
                </c:pt>
                <c:pt idx="1">
                  <c:v>0.06</c:v>
                </c:pt>
                <c:pt idx="2">
                  <c:v>0.12</c:v>
                </c:pt>
                <c:pt idx="3">
                  <c:v>0.18</c:v>
                </c:pt>
                <c:pt idx="4">
                  <c:v>0.25</c:v>
                </c:pt>
                <c:pt idx="5">
                  <c:v>0.29799999999999999</c:v>
                </c:pt>
                <c:pt idx="6">
                  <c:v>0.36699999999999999</c:v>
                </c:pt>
                <c:pt idx="7">
                  <c:v>0.42099999999999999</c:v>
                </c:pt>
                <c:pt idx="8">
                  <c:v>0.48</c:v>
                </c:pt>
                <c:pt idx="9">
                  <c:v>0.52500000000000002</c:v>
                </c:pt>
                <c:pt idx="10">
                  <c:v>0.61199999999999999</c:v>
                </c:pt>
              </c:numCache>
            </c:numRef>
          </c:xVal>
          <c:yVal>
            <c:numRef>
              <c:f>Folha1!$H$4:$H$14</c:f>
              <c:numCache>
                <c:formatCode>General</c:formatCode>
                <c:ptCount val="11"/>
                <c:pt idx="0">
                  <c:v>0</c:v>
                </c:pt>
                <c:pt idx="1">
                  <c:v>1.2999999999999999E-2</c:v>
                </c:pt>
                <c:pt idx="2">
                  <c:v>2.5399999999999999E-2</c:v>
                </c:pt>
                <c:pt idx="3">
                  <c:v>3.7899999999999996E-2</c:v>
                </c:pt>
                <c:pt idx="4">
                  <c:v>5.2499999999999998E-2</c:v>
                </c:pt>
                <c:pt idx="5">
                  <c:v>6.25E-2</c:v>
                </c:pt>
                <c:pt idx="6">
                  <c:v>7.690000000000001E-2</c:v>
                </c:pt>
                <c:pt idx="7">
                  <c:v>8.7900000000000006E-2</c:v>
                </c:pt>
                <c:pt idx="8">
                  <c:v>0.1003</c:v>
                </c:pt>
                <c:pt idx="9">
                  <c:v>0.1095</c:v>
                </c:pt>
                <c:pt idx="10">
                  <c:v>0.12770000000000001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D81-490E-BC45-581CBAB672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7813951"/>
        <c:axId val="1397807295"/>
      </c:scatterChart>
      <c:valAx>
        <c:axId val="1397813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dirty="0"/>
                  <a:t>Intensidade (A)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97807295"/>
        <c:crosses val="autoZero"/>
        <c:crossBetween val="midCat"/>
      </c:valAx>
      <c:valAx>
        <c:axId val="1397807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dirty="0"/>
                  <a:t>Tensão de Hall 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978139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Bobina 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Folha1!$F$38:$F$55</c:f>
              <c:numCache>
                <c:formatCode>General</c:formatCode>
                <c:ptCount val="18"/>
                <c:pt idx="0">
                  <c:v>0.24</c:v>
                </c:pt>
                <c:pt idx="1">
                  <c:v>0.25</c:v>
                </c:pt>
                <c:pt idx="2">
                  <c:v>0.26</c:v>
                </c:pt>
                <c:pt idx="3">
                  <c:v>0.27</c:v>
                </c:pt>
                <c:pt idx="4">
                  <c:v>0.28000000000000003</c:v>
                </c:pt>
                <c:pt idx="5">
                  <c:v>0.28999999999999998</c:v>
                </c:pt>
                <c:pt idx="6">
                  <c:v>0.3</c:v>
                </c:pt>
                <c:pt idx="7">
                  <c:v>0.31</c:v>
                </c:pt>
                <c:pt idx="8">
                  <c:v>0.32</c:v>
                </c:pt>
                <c:pt idx="9">
                  <c:v>0.33</c:v>
                </c:pt>
                <c:pt idx="10">
                  <c:v>0.34</c:v>
                </c:pt>
                <c:pt idx="11">
                  <c:v>0.35</c:v>
                </c:pt>
                <c:pt idx="12">
                  <c:v>0.36</c:v>
                </c:pt>
                <c:pt idx="13">
                  <c:v>0.37</c:v>
                </c:pt>
                <c:pt idx="14">
                  <c:v>0.38</c:v>
                </c:pt>
                <c:pt idx="15">
                  <c:v>0.39</c:v>
                </c:pt>
                <c:pt idx="16">
                  <c:v>0.4</c:v>
                </c:pt>
                <c:pt idx="17">
                  <c:v>0.41</c:v>
                </c:pt>
              </c:numCache>
            </c:numRef>
          </c:cat>
          <c:val>
            <c:numRef>
              <c:f>Folha1!$G$38:$G$55</c:f>
              <c:numCache>
                <c:formatCode>General</c:formatCode>
                <c:ptCount val="18"/>
                <c:pt idx="0">
                  <c:v>1.1900000000000001E-2</c:v>
                </c:pt>
                <c:pt idx="1">
                  <c:v>1.66E-2</c:v>
                </c:pt>
                <c:pt idx="2">
                  <c:v>2.4500000000000001E-2</c:v>
                </c:pt>
                <c:pt idx="3">
                  <c:v>3.39E-2</c:v>
                </c:pt>
                <c:pt idx="4">
                  <c:v>4.4700000000000004E-2</c:v>
                </c:pt>
                <c:pt idx="5">
                  <c:v>5.21E-2</c:v>
                </c:pt>
                <c:pt idx="6">
                  <c:v>5.2600000000000001E-2</c:v>
                </c:pt>
                <c:pt idx="7">
                  <c:v>4.58E-2</c:v>
                </c:pt>
                <c:pt idx="8">
                  <c:v>3.5099999999999999E-2</c:v>
                </c:pt>
                <c:pt idx="9">
                  <c:v>2.4799999999999999E-2</c:v>
                </c:pt>
                <c:pt idx="10">
                  <c:v>1.7600000000000001E-2</c:v>
                </c:pt>
                <c:pt idx="11">
                  <c:v>1.23E-2</c:v>
                </c:pt>
                <c:pt idx="12">
                  <c:v>8.6E-3</c:v>
                </c:pt>
                <c:pt idx="13">
                  <c:v>6.4999999999999997E-3</c:v>
                </c:pt>
                <c:pt idx="14">
                  <c:v>4.4000000000000003E-3</c:v>
                </c:pt>
                <c:pt idx="15">
                  <c:v>3.3E-3</c:v>
                </c:pt>
                <c:pt idx="16">
                  <c:v>2.3999999999999998E-3</c:v>
                </c:pt>
                <c:pt idx="17">
                  <c:v>1.6999999999999999E-3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96-4E0C-8244-D1546106054D}"/>
            </c:ext>
          </c:extLst>
        </c:ser>
        <c:ser>
          <c:idx val="1"/>
          <c:order val="1"/>
          <c:tx>
            <c:v>Bobina 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Folha1!$M$38:$M$55</c:f>
              <c:numCache>
                <c:formatCode>General</c:formatCode>
                <c:ptCount val="18"/>
                <c:pt idx="0">
                  <c:v>2.7000000000000001E-3</c:v>
                </c:pt>
                <c:pt idx="1">
                  <c:v>3.3999999999999998E-3</c:v>
                </c:pt>
                <c:pt idx="2">
                  <c:v>4.3E-3</c:v>
                </c:pt>
                <c:pt idx="3">
                  <c:v>5.7999999999999996E-3</c:v>
                </c:pt>
                <c:pt idx="4">
                  <c:v>7.7999999999999996E-3</c:v>
                </c:pt>
                <c:pt idx="5">
                  <c:v>1.0999999999999999E-2</c:v>
                </c:pt>
                <c:pt idx="6">
                  <c:v>1.55E-2</c:v>
                </c:pt>
                <c:pt idx="7">
                  <c:v>2.1999999999999999E-2</c:v>
                </c:pt>
                <c:pt idx="8">
                  <c:v>3.15E-2</c:v>
                </c:pt>
                <c:pt idx="9">
                  <c:v>4.1500000000000002E-2</c:v>
                </c:pt>
                <c:pt idx="10">
                  <c:v>5.0900000000000001E-2</c:v>
                </c:pt>
                <c:pt idx="11">
                  <c:v>5.2899999999999996E-2</c:v>
                </c:pt>
                <c:pt idx="12">
                  <c:v>4.6700000000000005E-2</c:v>
                </c:pt>
                <c:pt idx="13">
                  <c:v>3.5499999999999997E-2</c:v>
                </c:pt>
                <c:pt idx="14">
                  <c:v>2.6699999999999998E-2</c:v>
                </c:pt>
                <c:pt idx="15">
                  <c:v>1.7899999999999999E-2</c:v>
                </c:pt>
                <c:pt idx="16">
                  <c:v>1.23E-2</c:v>
                </c:pt>
                <c:pt idx="17">
                  <c:v>8.8000000000000005E-3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96-4E0C-8244-D1546106054D}"/>
            </c:ext>
          </c:extLst>
        </c:ser>
        <c:ser>
          <c:idx val="2"/>
          <c:order val="2"/>
          <c:tx>
            <c:v>Bobina 1 + 2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Folha1!$S$38:$S$55</c:f>
              <c:numCache>
                <c:formatCode>General</c:formatCode>
                <c:ptCount val="18"/>
                <c:pt idx="0">
                  <c:v>1.4199999999999999E-2</c:v>
                </c:pt>
                <c:pt idx="1">
                  <c:v>2.0399999999999998E-2</c:v>
                </c:pt>
                <c:pt idx="2">
                  <c:v>2.87E-2</c:v>
                </c:pt>
                <c:pt idx="3">
                  <c:v>3.9E-2</c:v>
                </c:pt>
                <c:pt idx="4">
                  <c:v>5.1900000000000002E-2</c:v>
                </c:pt>
                <c:pt idx="5">
                  <c:v>6.1799999999999994E-2</c:v>
                </c:pt>
                <c:pt idx="6">
                  <c:v>6.5500000000000003E-2</c:v>
                </c:pt>
                <c:pt idx="7">
                  <c:v>6.4200000000000007E-2</c:v>
                </c:pt>
                <c:pt idx="8">
                  <c:v>6.2899999999999998E-2</c:v>
                </c:pt>
                <c:pt idx="9">
                  <c:v>6.409999999999999E-2</c:v>
                </c:pt>
                <c:pt idx="10">
                  <c:v>6.5299999999999997E-2</c:v>
                </c:pt>
                <c:pt idx="11">
                  <c:v>6.2E-2</c:v>
                </c:pt>
                <c:pt idx="12">
                  <c:v>5.21E-2</c:v>
                </c:pt>
                <c:pt idx="13">
                  <c:v>3.9799999999999995E-2</c:v>
                </c:pt>
                <c:pt idx="14">
                  <c:v>2.8300000000000002E-2</c:v>
                </c:pt>
                <c:pt idx="15">
                  <c:v>1.9600000000000003E-2</c:v>
                </c:pt>
                <c:pt idx="16">
                  <c:v>1.3900000000000001E-2</c:v>
                </c:pt>
                <c:pt idx="17">
                  <c:v>9.9000000000000008E-3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96-4E0C-8244-D1546106054D}"/>
            </c:ext>
          </c:extLst>
        </c:ser>
        <c:ser>
          <c:idx val="3"/>
          <c:order val="3"/>
          <c:tx>
            <c:v>Bobinas em série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Folha1!$S$38:$S$55</c:f>
              <c:numCache>
                <c:formatCode>General</c:formatCode>
                <c:ptCount val="18"/>
                <c:pt idx="0">
                  <c:v>1.4199999999999999E-2</c:v>
                </c:pt>
                <c:pt idx="1">
                  <c:v>2.0399999999999998E-2</c:v>
                </c:pt>
                <c:pt idx="2">
                  <c:v>2.87E-2</c:v>
                </c:pt>
                <c:pt idx="3">
                  <c:v>3.9E-2</c:v>
                </c:pt>
                <c:pt idx="4">
                  <c:v>5.1900000000000002E-2</c:v>
                </c:pt>
                <c:pt idx="5">
                  <c:v>6.1799999999999994E-2</c:v>
                </c:pt>
                <c:pt idx="6">
                  <c:v>6.5500000000000003E-2</c:v>
                </c:pt>
                <c:pt idx="7">
                  <c:v>6.4200000000000007E-2</c:v>
                </c:pt>
                <c:pt idx="8">
                  <c:v>6.2899999999999998E-2</c:v>
                </c:pt>
                <c:pt idx="9">
                  <c:v>6.409999999999999E-2</c:v>
                </c:pt>
                <c:pt idx="10">
                  <c:v>6.5299999999999997E-2</c:v>
                </c:pt>
                <c:pt idx="11">
                  <c:v>6.2E-2</c:v>
                </c:pt>
                <c:pt idx="12">
                  <c:v>5.21E-2</c:v>
                </c:pt>
                <c:pt idx="13">
                  <c:v>3.9799999999999995E-2</c:v>
                </c:pt>
                <c:pt idx="14">
                  <c:v>2.8300000000000002E-2</c:v>
                </c:pt>
                <c:pt idx="15">
                  <c:v>1.9600000000000003E-2</c:v>
                </c:pt>
                <c:pt idx="16">
                  <c:v>1.3900000000000001E-2</c:v>
                </c:pt>
                <c:pt idx="17">
                  <c:v>9.9000000000000008E-3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96-4E0C-8244-D15461060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4436160"/>
        <c:axId val="1204436576"/>
      </c:lineChart>
      <c:catAx>
        <c:axId val="1204436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04436576"/>
        <c:crosses val="autoZero"/>
        <c:auto val="1"/>
        <c:lblAlgn val="ctr"/>
        <c:lblOffset val="100"/>
        <c:noMultiLvlLbl val="0"/>
      </c:catAx>
      <c:valAx>
        <c:axId val="120443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dirty="0"/>
                  <a:t>Tensão 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0443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Bobina 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Folha1!$L$38:$L$55</c:f>
              <c:numCache>
                <c:formatCode>General</c:formatCode>
                <c:ptCount val="18"/>
                <c:pt idx="0">
                  <c:v>0.24</c:v>
                </c:pt>
                <c:pt idx="1">
                  <c:v>0.25</c:v>
                </c:pt>
                <c:pt idx="2">
                  <c:v>0.26</c:v>
                </c:pt>
                <c:pt idx="3">
                  <c:v>0.27</c:v>
                </c:pt>
                <c:pt idx="4">
                  <c:v>0.28000000000000003</c:v>
                </c:pt>
                <c:pt idx="5">
                  <c:v>0.28999999999999998</c:v>
                </c:pt>
                <c:pt idx="6">
                  <c:v>0.3</c:v>
                </c:pt>
                <c:pt idx="7">
                  <c:v>0.31</c:v>
                </c:pt>
                <c:pt idx="8">
                  <c:v>0.32</c:v>
                </c:pt>
                <c:pt idx="9">
                  <c:v>0.33</c:v>
                </c:pt>
                <c:pt idx="10">
                  <c:v>0.34</c:v>
                </c:pt>
                <c:pt idx="11">
                  <c:v>0.35</c:v>
                </c:pt>
                <c:pt idx="12">
                  <c:v>0.36</c:v>
                </c:pt>
                <c:pt idx="13">
                  <c:v>0.37</c:v>
                </c:pt>
                <c:pt idx="14">
                  <c:v>0.38</c:v>
                </c:pt>
                <c:pt idx="15">
                  <c:v>0.39</c:v>
                </c:pt>
                <c:pt idx="16">
                  <c:v>0.4</c:v>
                </c:pt>
                <c:pt idx="17">
                  <c:v>0.41</c:v>
                </c:pt>
              </c:numCache>
            </c:numRef>
          </c:cat>
          <c:val>
            <c:numRef>
              <c:f>Folha1!$H$18:$H$35</c:f>
              <c:numCache>
                <c:formatCode>General</c:formatCode>
                <c:ptCount val="18"/>
                <c:pt idx="0">
                  <c:v>2.4870999999999997E-4</c:v>
                </c:pt>
                <c:pt idx="1">
                  <c:v>3.4694000000000001E-4</c:v>
                </c:pt>
                <c:pt idx="2">
                  <c:v>5.1205000000000001E-4</c:v>
                </c:pt>
                <c:pt idx="3">
                  <c:v>7.0850999999999987E-4</c:v>
                </c:pt>
                <c:pt idx="4">
                  <c:v>9.3422999999999998E-4</c:v>
                </c:pt>
                <c:pt idx="5">
                  <c:v>1.0888899999999999E-3</c:v>
                </c:pt>
                <c:pt idx="6">
                  <c:v>1.0993400000000001E-3</c:v>
                </c:pt>
                <c:pt idx="7">
                  <c:v>9.5721999999999984E-4</c:v>
                </c:pt>
                <c:pt idx="8">
                  <c:v>7.3359E-4</c:v>
                </c:pt>
                <c:pt idx="9">
                  <c:v>5.1831999999999996E-4</c:v>
                </c:pt>
                <c:pt idx="10">
                  <c:v>3.6783999999999997E-4</c:v>
                </c:pt>
                <c:pt idx="11">
                  <c:v>2.5707000000000003E-4</c:v>
                </c:pt>
                <c:pt idx="12">
                  <c:v>1.7973999999999998E-4</c:v>
                </c:pt>
                <c:pt idx="13">
                  <c:v>1.3585E-4</c:v>
                </c:pt>
                <c:pt idx="14">
                  <c:v>9.1959999999999994E-5</c:v>
                </c:pt>
                <c:pt idx="15">
                  <c:v>6.8969999999999985E-5</c:v>
                </c:pt>
                <c:pt idx="16">
                  <c:v>5.0159999999999994E-5</c:v>
                </c:pt>
                <c:pt idx="17">
                  <c:v>3.553E-5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E5-44E5-9895-402BF34DDDC8}"/>
            </c:ext>
          </c:extLst>
        </c:ser>
        <c:ser>
          <c:idx val="1"/>
          <c:order val="1"/>
          <c:tx>
            <c:v>Bobina 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Folha1!$L$38:$L$55</c:f>
              <c:numCache>
                <c:formatCode>General</c:formatCode>
                <c:ptCount val="18"/>
                <c:pt idx="0">
                  <c:v>0.24</c:v>
                </c:pt>
                <c:pt idx="1">
                  <c:v>0.25</c:v>
                </c:pt>
                <c:pt idx="2">
                  <c:v>0.26</c:v>
                </c:pt>
                <c:pt idx="3">
                  <c:v>0.27</c:v>
                </c:pt>
                <c:pt idx="4">
                  <c:v>0.28000000000000003</c:v>
                </c:pt>
                <c:pt idx="5">
                  <c:v>0.28999999999999998</c:v>
                </c:pt>
                <c:pt idx="6">
                  <c:v>0.3</c:v>
                </c:pt>
                <c:pt idx="7">
                  <c:v>0.31</c:v>
                </c:pt>
                <c:pt idx="8">
                  <c:v>0.32</c:v>
                </c:pt>
                <c:pt idx="9">
                  <c:v>0.33</c:v>
                </c:pt>
                <c:pt idx="10">
                  <c:v>0.34</c:v>
                </c:pt>
                <c:pt idx="11">
                  <c:v>0.35</c:v>
                </c:pt>
                <c:pt idx="12">
                  <c:v>0.36</c:v>
                </c:pt>
                <c:pt idx="13">
                  <c:v>0.37</c:v>
                </c:pt>
                <c:pt idx="14">
                  <c:v>0.38</c:v>
                </c:pt>
                <c:pt idx="15">
                  <c:v>0.39</c:v>
                </c:pt>
                <c:pt idx="16">
                  <c:v>0.4</c:v>
                </c:pt>
                <c:pt idx="17">
                  <c:v>0.41</c:v>
                </c:pt>
              </c:numCache>
            </c:numRef>
          </c:cat>
          <c:val>
            <c:numRef>
              <c:f>Folha1!$N$18:$N$35</c:f>
              <c:numCache>
                <c:formatCode>General</c:formatCode>
                <c:ptCount val="18"/>
                <c:pt idx="0">
                  <c:v>5.643E-5</c:v>
                </c:pt>
                <c:pt idx="1">
                  <c:v>7.1060000000000001E-5</c:v>
                </c:pt>
                <c:pt idx="2">
                  <c:v>8.9869999999999992E-5</c:v>
                </c:pt>
                <c:pt idx="3">
                  <c:v>1.2121999999999998E-4</c:v>
                </c:pt>
                <c:pt idx="4">
                  <c:v>1.6301999999999997E-4</c:v>
                </c:pt>
                <c:pt idx="5">
                  <c:v>2.299E-4</c:v>
                </c:pt>
                <c:pt idx="6">
                  <c:v>3.2394999999999999E-4</c:v>
                </c:pt>
                <c:pt idx="7">
                  <c:v>4.5980000000000001E-4</c:v>
                </c:pt>
                <c:pt idx="8">
                  <c:v>6.5835000000000004E-4</c:v>
                </c:pt>
                <c:pt idx="9">
                  <c:v>8.6734999999999991E-4</c:v>
                </c:pt>
                <c:pt idx="10">
                  <c:v>1.0638099999999999E-3</c:v>
                </c:pt>
                <c:pt idx="11">
                  <c:v>1.1056099999999999E-3</c:v>
                </c:pt>
                <c:pt idx="12">
                  <c:v>9.7602999999999991E-4</c:v>
                </c:pt>
                <c:pt idx="13">
                  <c:v>7.4195000000000001E-4</c:v>
                </c:pt>
                <c:pt idx="14">
                  <c:v>5.5802999999999994E-4</c:v>
                </c:pt>
                <c:pt idx="15">
                  <c:v>3.7410999999999993E-4</c:v>
                </c:pt>
                <c:pt idx="16">
                  <c:v>2.5707000000000003E-4</c:v>
                </c:pt>
                <c:pt idx="17">
                  <c:v>1.8391999999999999E-4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E5-44E5-9895-402BF34DDDC8}"/>
            </c:ext>
          </c:extLst>
        </c:ser>
        <c:ser>
          <c:idx val="2"/>
          <c:order val="2"/>
          <c:tx>
            <c:v>Bobina em série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Folha1!$L$38:$L$55</c:f>
              <c:numCache>
                <c:formatCode>General</c:formatCode>
                <c:ptCount val="18"/>
                <c:pt idx="0">
                  <c:v>0.24</c:v>
                </c:pt>
                <c:pt idx="1">
                  <c:v>0.25</c:v>
                </c:pt>
                <c:pt idx="2">
                  <c:v>0.26</c:v>
                </c:pt>
                <c:pt idx="3">
                  <c:v>0.27</c:v>
                </c:pt>
                <c:pt idx="4">
                  <c:v>0.28000000000000003</c:v>
                </c:pt>
                <c:pt idx="5">
                  <c:v>0.28999999999999998</c:v>
                </c:pt>
                <c:pt idx="6">
                  <c:v>0.3</c:v>
                </c:pt>
                <c:pt idx="7">
                  <c:v>0.31</c:v>
                </c:pt>
                <c:pt idx="8">
                  <c:v>0.32</c:v>
                </c:pt>
                <c:pt idx="9">
                  <c:v>0.33</c:v>
                </c:pt>
                <c:pt idx="10">
                  <c:v>0.34</c:v>
                </c:pt>
                <c:pt idx="11">
                  <c:v>0.35</c:v>
                </c:pt>
                <c:pt idx="12">
                  <c:v>0.36</c:v>
                </c:pt>
                <c:pt idx="13">
                  <c:v>0.37</c:v>
                </c:pt>
                <c:pt idx="14">
                  <c:v>0.38</c:v>
                </c:pt>
                <c:pt idx="15">
                  <c:v>0.39</c:v>
                </c:pt>
                <c:pt idx="16">
                  <c:v>0.4</c:v>
                </c:pt>
                <c:pt idx="17">
                  <c:v>0.41</c:v>
                </c:pt>
              </c:numCache>
            </c:numRef>
          </c:cat>
          <c:val>
            <c:numRef>
              <c:f>Folha1!$T$18:$T$35</c:f>
              <c:numCache>
                <c:formatCode>General</c:formatCode>
                <c:ptCount val="18"/>
                <c:pt idx="0">
                  <c:v>2.9678000000000001E-4</c:v>
                </c:pt>
                <c:pt idx="1">
                  <c:v>4.2635999999999998E-4</c:v>
                </c:pt>
                <c:pt idx="2">
                  <c:v>5.9982999999999998E-4</c:v>
                </c:pt>
                <c:pt idx="3">
                  <c:v>8.1509999999999992E-4</c:v>
                </c:pt>
                <c:pt idx="4">
                  <c:v>1.0847099999999998E-3</c:v>
                </c:pt>
                <c:pt idx="5">
                  <c:v>1.2916199999999998E-3</c:v>
                </c:pt>
                <c:pt idx="6">
                  <c:v>1.3689499999999999E-3</c:v>
                </c:pt>
                <c:pt idx="7">
                  <c:v>1.3417799999999999E-3</c:v>
                </c:pt>
                <c:pt idx="8">
                  <c:v>1.3146099999999999E-3</c:v>
                </c:pt>
                <c:pt idx="9">
                  <c:v>1.3396899999999997E-3</c:v>
                </c:pt>
                <c:pt idx="10">
                  <c:v>1.3647699999999997E-3</c:v>
                </c:pt>
                <c:pt idx="11">
                  <c:v>1.2957999999999999E-3</c:v>
                </c:pt>
                <c:pt idx="12">
                  <c:v>1.0888899999999999E-3</c:v>
                </c:pt>
                <c:pt idx="13">
                  <c:v>8.3181999999999993E-4</c:v>
                </c:pt>
                <c:pt idx="14">
                  <c:v>5.9146999999999997E-4</c:v>
                </c:pt>
                <c:pt idx="15">
                  <c:v>4.0964000000000001E-4</c:v>
                </c:pt>
                <c:pt idx="16">
                  <c:v>2.9051000000000001E-4</c:v>
                </c:pt>
                <c:pt idx="17">
                  <c:v>2.0690999999999998E-4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E5-44E5-9895-402BF34DDDC8}"/>
            </c:ext>
          </c:extLst>
        </c:ser>
        <c:ser>
          <c:idx val="3"/>
          <c:order val="3"/>
          <c:tx>
            <c:v>Bobina 1 + 2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Folha1!$T$57:$T$74</c:f>
              <c:numCache>
                <c:formatCode>General</c:formatCode>
                <c:ptCount val="18"/>
                <c:pt idx="0">
                  <c:v>3.0513999999999997E-4</c:v>
                </c:pt>
                <c:pt idx="1">
                  <c:v>4.1800000000000002E-4</c:v>
                </c:pt>
                <c:pt idx="2">
                  <c:v>6.0192000000000004E-4</c:v>
                </c:pt>
                <c:pt idx="3">
                  <c:v>8.2972999999999988E-4</c:v>
                </c:pt>
                <c:pt idx="4">
                  <c:v>1.0972499999999999E-3</c:v>
                </c:pt>
                <c:pt idx="5">
                  <c:v>1.3187899999999998E-3</c:v>
                </c:pt>
                <c:pt idx="6">
                  <c:v>1.42329E-3</c:v>
                </c:pt>
                <c:pt idx="7">
                  <c:v>1.4170199999999997E-3</c:v>
                </c:pt>
                <c:pt idx="8">
                  <c:v>1.3919399999999999E-3</c:v>
                </c:pt>
                <c:pt idx="9">
                  <c:v>1.3856699999999999E-3</c:v>
                </c:pt>
                <c:pt idx="10">
                  <c:v>1.4316499999999998E-3</c:v>
                </c:pt>
                <c:pt idx="11">
                  <c:v>1.36268E-3</c:v>
                </c:pt>
                <c:pt idx="12">
                  <c:v>1.15577E-3</c:v>
                </c:pt>
                <c:pt idx="13">
                  <c:v>8.7779999999999998E-4</c:v>
                </c:pt>
                <c:pt idx="14">
                  <c:v>6.4998999999999992E-4</c:v>
                </c:pt>
                <c:pt idx="15">
                  <c:v>4.4307999999999988E-4</c:v>
                </c:pt>
                <c:pt idx="16">
                  <c:v>3.0723000000000002E-4</c:v>
                </c:pt>
                <c:pt idx="17">
                  <c:v>2.1944999999999999E-4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CE5-44E5-9895-402BF34DD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3393296"/>
        <c:axId val="963394960"/>
      </c:lineChart>
      <c:catAx>
        <c:axId val="96339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63394960"/>
        <c:crosses val="autoZero"/>
        <c:auto val="1"/>
        <c:lblAlgn val="ctr"/>
        <c:lblOffset val="100"/>
        <c:noMultiLvlLbl val="0"/>
      </c:catAx>
      <c:valAx>
        <c:axId val="96339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dirty="0"/>
                  <a:t>Campo magnético (T)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6339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0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4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5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8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0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6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8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2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8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6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144F6B9-A68E-37CE-2873-1B2408EE3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pt-PT" dirty="0"/>
              <a:t>BOBINAS DE HELMHOLTZ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AB553B-9E23-268D-CBAC-CDB34A578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pt-PT" sz="2000" dirty="0"/>
              <a:t>João Gaspar, 107708</a:t>
            </a:r>
          </a:p>
          <a:p>
            <a:r>
              <a:rPr lang="pt-PT" sz="2000" dirty="0"/>
              <a:t>Guilherme Santos, 107961</a:t>
            </a:r>
          </a:p>
        </p:txBody>
      </p:sp>
      <p:pic>
        <p:nvPicPr>
          <p:cNvPr id="4" name="Picture 3" descr="Um padrão de aquarela azul abstrato sobre um fundo branco">
            <a:extLst>
              <a:ext uri="{FF2B5EF4-FFF2-40B4-BE49-F238E27FC236}">
                <a16:creationId xmlns:a16="http://schemas.microsoft.com/office/drawing/2014/main" id="{59E88FF8-2D2C-8F43-6E1E-17319941A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42" r="26471" b="-1"/>
          <a:stretch/>
        </p:blipFill>
        <p:spPr>
          <a:xfrm>
            <a:off x="0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09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91478-AE77-2C66-81A8-E08A737B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D3D8AD-E37D-D5A3-A750-3BB0C32C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Medir o raio das bobinas e ajustar a distância entre as mesmas para a do raio adquirido;</a:t>
            </a:r>
          </a:p>
          <a:p>
            <a:pPr algn="just"/>
            <a:r>
              <a:rPr lang="pt-P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Mudar os multímetros para medirem intensidade e tensão;</a:t>
            </a:r>
          </a:p>
          <a:p>
            <a:pPr algn="just"/>
            <a:r>
              <a:rPr lang="pt-P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Ajustar a resistência de modo a que a sua intensidade seja de 0,5 A;</a:t>
            </a:r>
          </a:p>
          <a:p>
            <a:pPr algn="just"/>
            <a:r>
              <a:rPr lang="pt-P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Inserir a sonda nas bobinas e efetuar as diversas medições para a bobina 1, bobina 2 e ambas as bobinas;</a:t>
            </a:r>
          </a:p>
          <a:p>
            <a:pPr algn="just"/>
            <a:r>
              <a:rPr lang="pt-PT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Medir e registrar os valores da tensão em diferentes posições nos três circuitos respetivos;</a:t>
            </a:r>
          </a:p>
          <a:p>
            <a:pPr algn="just"/>
            <a:r>
              <a:rPr lang="pt-PT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Calcular o campo magnético com os valores obtidos e verificar a existência do principio da sobreposição;</a:t>
            </a:r>
          </a:p>
          <a:p>
            <a:pPr algn="just"/>
            <a:r>
              <a:rPr lang="pt-PT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Calcular uma estimativa do número de espiras da bobina.</a:t>
            </a:r>
          </a:p>
          <a:p>
            <a:pPr marL="0" indent="0">
              <a:buNone/>
            </a:pPr>
            <a:endParaRPr lang="pt-PT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8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75F050-1B56-9502-A0DB-56FC8DEB1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738" y="2893475"/>
            <a:ext cx="4425911" cy="3242577"/>
          </a:xfrm>
        </p:spPr>
        <p:txBody>
          <a:bodyPr anchor="ctr">
            <a:normAutofit/>
          </a:bodyPr>
          <a:lstStyle/>
          <a:p>
            <a:pPr algn="just"/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Gráfico representativo à tensão em função da distância.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9F89065-667E-35C7-7431-BAD732CCF918}"/>
              </a:ext>
            </a:extLst>
          </p:cNvPr>
          <p:cNvSpPr txBox="1">
            <a:spLocks/>
          </p:cNvSpPr>
          <p:nvPr/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Representação gráfica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DBADEB0-512E-DD7D-5128-A30C43C8C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729687"/>
              </p:ext>
            </p:extLst>
          </p:nvPr>
        </p:nvGraphicFramePr>
        <p:xfrm>
          <a:off x="691078" y="2893475"/>
          <a:ext cx="5404922" cy="3238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43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159FB-3BF7-F58D-4D9F-85DF5D47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Princípio da sobreposição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9285E7E-70A5-2C02-AB4D-2A5CC317F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PT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Tendo </a:t>
                </a:r>
                <a:r>
                  <a:rPr lang="pt-PT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previamente obtido o valor da tensão para várias distâncias e tendo em conta a fórmula seguinte: </a:t>
                </a:r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𝑐𝑐</m:t>
                    </m:r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×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⇔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𝑐𝑐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⇔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𝑐𝑐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den>
                        </m:f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⇔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𝑐𝑐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den>
                        </m:f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⇔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den>
                        </m:f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conseguimos calcular o campo magnético para as várias distâncias medidas.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9285E7E-70A5-2C02-AB4D-2A5CC317F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" t="-684" r="-53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00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75F050-1B56-9502-A0DB-56FC8DEB1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738" y="2893475"/>
            <a:ext cx="4923183" cy="3242577"/>
          </a:xfrm>
        </p:spPr>
        <p:txBody>
          <a:bodyPr anchor="ctr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P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Gráfico representativo ao campo magnético em função da distância;</a:t>
            </a:r>
          </a:p>
          <a:p>
            <a:pPr algn="just">
              <a:lnSpc>
                <a:spcPct val="120000"/>
              </a:lnSpc>
            </a:pPr>
            <a:r>
              <a:rPr lang="pt-PT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Através destes gráficos (do anterior também), conseguimos confirmar a existência do princípio da sobreposição, onde o campo magnético total produzido por várias cargas é a soma dos campos magnéticos produzidos individualmente, conseguindo observar a sua quase sobreposição.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9F89065-667E-35C7-7431-BAD732CCF918}"/>
              </a:ext>
            </a:extLst>
          </p:cNvPr>
          <p:cNvSpPr txBox="1">
            <a:spLocks/>
          </p:cNvSpPr>
          <p:nvPr/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Princípio da sobreposição -representação gráfica 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CF30374A-1CFC-73CA-8238-D2391A62AA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742975"/>
              </p:ext>
            </p:extLst>
          </p:nvPr>
        </p:nvGraphicFramePr>
        <p:xfrm>
          <a:off x="691079" y="2893475"/>
          <a:ext cx="5404921" cy="3238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840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91478-AE77-2C66-81A8-E08A737B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Cálculo do números de espiras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0D3D8AD-E37D-D5A3-A750-3BB0C32C9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PT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forma a calcular o número de espiras, temos de conhecer o valor teórico e prático do campo magnético;</a:t>
                </a:r>
              </a:p>
              <a:p>
                <a:pPr algn="just"/>
                <a:r>
                  <a:rPr lang="pt-PT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 valor do campo magnético prático,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PT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é obtido através da média dos valores do campo magnético: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pt-P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=8,9</m:t>
                    </m:r>
                    <m:r>
                      <a:rPr lang="pt-P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P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P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pt-PT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pt-PT" sz="18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pt-PT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o valor do campo magnético teórico,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PT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é necessário recorrer à fórmula: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P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P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P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</m:num>
                      <m:den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0,5×</m:t>
                        </m:r>
                        <m:sSup>
                          <m:sSupPr>
                            <m:ctrlPr>
                              <a:rPr lang="pt-P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0,03</m:t>
                            </m:r>
                          </m:e>
                          <m:sup>
                            <m:r>
                              <a:rPr lang="pt-P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pt-P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0,03</m:t>
                                </m:r>
                              </m:e>
                              <m:sup>
                                <m:r>
                                  <a:rPr lang="pt-P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P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P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pt-P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P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pt-P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P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pt-P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=1,0472×</m:t>
                    </m:r>
                    <m:sSup>
                      <m:sSupPr>
                        <m:ctrlP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pt-P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PT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algn="just"/>
                <a:r>
                  <a:rPr lang="pt-PT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 valor para o número de espiras é: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𝑁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×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⇔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𝑁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⇔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𝑁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8,9</m:t>
                        </m:r>
                        <m: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P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P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1,0472×</m:t>
                        </m:r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−7</m:t>
                            </m:r>
                          </m:sup>
                        </m:sSup>
                      </m:den>
                    </m:f>
                    <m:r>
                      <a:rPr lang="pt-PT" sz="18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≈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85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𝑒𝑠𝑝𝑖𝑟𝑎𝑠</m:t>
                    </m:r>
                  </m:oMath>
                </a14:m>
                <a:r>
                  <a:rPr lang="pt-PT" sz="1800" dirty="0">
                    <a:latin typeface="Arial" panose="020B0604020202020204" pitchFamily="34" charset="0"/>
                  </a:rPr>
                  <a:t>.</a:t>
                </a:r>
                <a:endParaRPr lang="pt-PT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pt-PT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pt-P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pt-P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0D3D8AD-E37D-D5A3-A750-3BB0C32C9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" t="-684" r="-53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86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998E8CC-3578-C030-EE80-8E572E46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5191372"/>
          </a:xfrm>
        </p:spPr>
        <p:txBody>
          <a:bodyPr anchor="ctr">
            <a:normAutofit/>
          </a:bodyPr>
          <a:lstStyle/>
          <a:p>
            <a:r>
              <a:rPr lang="pt-PT">
                <a:solidFill>
                  <a:schemeClr val="bg2"/>
                </a:solidFill>
              </a:rPr>
              <a:t>Conclusão</a:t>
            </a:r>
          </a:p>
        </p:txBody>
      </p:sp>
      <p:sp>
        <p:nvSpPr>
          <p:cNvPr id="49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0" y="314981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76BA64A-0D36-4574-A95A-C3BB108C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38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Lâmpada num fundo amarelo com um cabo e raios de luz desenhados">
            <a:extLst>
              <a:ext uri="{FF2B5EF4-FFF2-40B4-BE49-F238E27FC236}">
                <a16:creationId xmlns:a16="http://schemas.microsoft.com/office/drawing/2014/main" id="{470215C3-6747-F573-49DD-DC0A5D07D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2655" r="22654" b="-1"/>
          <a:stretch/>
        </p:blipFill>
        <p:spPr>
          <a:xfrm>
            <a:off x="6092047" y="-1554"/>
            <a:ext cx="6099953" cy="6859554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E80F84-8275-56F9-37DC-B137D5CE5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305" y="1255928"/>
            <a:ext cx="4071580" cy="4876119"/>
          </a:xfrm>
        </p:spPr>
        <p:txBody>
          <a:bodyPr anchor="ctr">
            <a:normAutofit/>
          </a:bodyPr>
          <a:lstStyle/>
          <a:p>
            <a:r>
              <a:rPr lang="pt-PT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Através da realização deste trabalho, adquirimos mais conhecimentos sobre o funcionamento do solenóide, das bobinas de Helmholtz e o efeito que o campo magnético tem sobre elas.</a:t>
            </a:r>
          </a:p>
        </p:txBody>
      </p:sp>
    </p:spTree>
    <p:extLst>
      <p:ext uri="{BB962C8B-B14F-4D97-AF65-F5344CB8AC3E}">
        <p14:creationId xmlns:p14="http://schemas.microsoft.com/office/powerpoint/2010/main" val="4111092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69D11-DBC3-12EF-553D-8E1886F8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222467-F026-F376-9A35-888761CB6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Calibrar uma sonda de efeito de Hall por meio de um solenoide padrão;</a:t>
            </a:r>
          </a:p>
          <a:p>
            <a:pPr algn="just"/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Medir o campo magnético ao longo do eixo de duas bobinas estreitas;</a:t>
            </a:r>
          </a:p>
          <a:p>
            <a:pPr algn="just"/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Estabelecer a configuração de Helmholtz e medir o campo magnético ao longo do eixo das respetivas bobinas;</a:t>
            </a:r>
          </a:p>
          <a:p>
            <a:pPr algn="just"/>
            <a:r>
              <a:rPr lang="pt-PT" sz="1800" dirty="0">
                <a:solidFill>
                  <a:srgbClr val="000000"/>
                </a:solidFill>
                <a:latin typeface="Calibri" panose="020F0502020204030204" pitchFamily="34" charset="0"/>
              </a:rPr>
              <a:t>Calcular a constante de calibração, cc;</a:t>
            </a:r>
            <a:endParaRPr lang="pt-P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Verificar o princípio da sobreposição;</a:t>
            </a:r>
          </a:p>
          <a:p>
            <a:pPr algn="just"/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Medir o campo magnético;</a:t>
            </a:r>
          </a:p>
          <a:p>
            <a:pPr algn="just"/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Estimar o número de espiras.</a:t>
            </a:r>
          </a:p>
        </p:txBody>
      </p:sp>
    </p:spTree>
    <p:extLst>
      <p:ext uri="{BB962C8B-B14F-4D97-AF65-F5344CB8AC3E}">
        <p14:creationId xmlns:p14="http://schemas.microsoft.com/office/powerpoint/2010/main" val="134304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5546CE6-CAA1-D96B-02DB-2C38BBF1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746840"/>
            <a:ext cx="4903438" cy="54157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Parte A – Calibração da sonda de Hall</a:t>
            </a:r>
          </a:p>
        </p:txBody>
      </p:sp>
      <p:sp>
        <p:nvSpPr>
          <p:cNvPr id="154" name="Right Triangle 153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31D6B69B-0804-59D6-BFBF-22183D081B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3037" r="17634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701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CDB17-1840-BD96-C5F9-63EF6993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Solenóide Padrão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85848B6-E848-E71F-249F-FB95E2AC4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P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Lei de Ampère: </a:t>
                </a:r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∮</m:t>
                    </m:r>
                    <m:sSup>
                      <m:sSup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𝐵</m:t>
                        </m:r>
                      </m:e>
                      <m: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→</m:t>
                        </m:r>
                      </m:sup>
                    </m:sSup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𝑑</m:t>
                    </m:r>
                    <m:sSup>
                      <m:sSup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𝑙</m:t>
                        </m:r>
                      </m:e>
                      <m: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→</m:t>
                        </m:r>
                      </m:sup>
                    </m:sSup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×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𝑖𝑛𝑡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⇒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𝐵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×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𝑙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𝑁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𝑙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𝐿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𝐼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⇔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𝑠𝑜𝑙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𝑁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 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𝐿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PT" sz="1800" dirty="0">
                    <a:latin typeface="Arial" panose="020B0604020202020204" pitchFamily="34" charset="0"/>
                    <a:ea typeface="Arial" panose="020B0604020202020204" pitchFamily="34" charset="0"/>
                  </a:rPr>
                  <a:t>, sendo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8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8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𝑁</m:t>
                        </m:r>
                        <m:r>
                          <a:rPr lang="pt-PT" sz="18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 </m:t>
                        </m:r>
                      </m:num>
                      <m:den>
                        <m:r>
                          <a:rPr lang="pt-PT" sz="18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𝐿</m:t>
                        </m:r>
                      </m:den>
                    </m:f>
                    <m:r>
                      <a:rPr lang="pt-PT" sz="18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pt-PT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o número de espiras por unidade de comprimento de solenóide,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PT" sz="18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a corrente que percorre o solenóide e a constante de permeabilidade magnética do vácuo,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sz="18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pt-PT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sz="18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d>
                      <m:d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d>
                  </m:oMath>
                </a14:m>
                <a:r>
                  <a:rPr lang="pt-PT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85848B6-E848-E71F-249F-FB95E2AC4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" r="-53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4.png">
            <a:extLst>
              <a:ext uri="{FF2B5EF4-FFF2-40B4-BE49-F238E27FC236}">
                <a16:creationId xmlns:a16="http://schemas.microsoft.com/office/drawing/2014/main" id="{77A8466F-D223-3EDE-AD61-75EEA7C1CDC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7078" y="3840480"/>
            <a:ext cx="6037843" cy="2291569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98029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91478-AE77-2C66-81A8-E08A737B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D3D8AD-E37D-D5A3-A750-3BB0C32C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Ligar os terminais da sonda e o voltímetro à entrada e à saída do amplificador, respetivamente;</a:t>
            </a:r>
          </a:p>
          <a:p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Registar o comprimento do solenóide e o número de espiras por unidade de comprimento de solenóide;</a:t>
            </a:r>
          </a:p>
          <a:p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Verificar a ausência do campo magnético, caso contrário regular o potenciómetro;</a:t>
            </a:r>
          </a:p>
          <a:p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Inserir a sonda no solenóide e fazer variar a corrente;</a:t>
            </a:r>
          </a:p>
          <a:p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Registar a tensão.</a:t>
            </a:r>
          </a:p>
          <a:p>
            <a:endParaRPr lang="pt-P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81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275F050-1B56-9502-A0DB-56FC8DEB1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7738" y="2893475"/>
                <a:ext cx="4425911" cy="3242577"/>
              </a:xfrm>
            </p:spPr>
            <p:txBody>
              <a:bodyPr anchor="ctr">
                <a:normAutofit/>
              </a:bodyPr>
              <a:lstStyle/>
              <a:p>
                <a:r>
                  <a:rPr lang="pt-P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Fazendo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uso das </a:t>
                </a:r>
                <a:r>
                  <a:rPr lang="pt-P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funções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disponíveis no EXCEL </a:t>
                </a:r>
                <a:r>
                  <a:rPr lang="pt-P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obtivemos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equação da reta: </a:t>
                </a:r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=0,2082</m:t>
                    </m:r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+0,0004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275F050-1B56-9502-A0DB-56FC8DEB1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738" y="2893475"/>
                <a:ext cx="4425911" cy="3242577"/>
              </a:xfrm>
              <a:blipFill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1">
            <a:extLst>
              <a:ext uri="{FF2B5EF4-FFF2-40B4-BE49-F238E27FC236}">
                <a16:creationId xmlns:a16="http://schemas.microsoft.com/office/drawing/2014/main" id="{A9F89065-667E-35C7-7431-BAD732CCF918}"/>
              </a:ext>
            </a:extLst>
          </p:cNvPr>
          <p:cNvSpPr txBox="1">
            <a:spLocks/>
          </p:cNvSpPr>
          <p:nvPr/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Representação gráfica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FD1FFE97-73CB-185E-AB96-F5C33721A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458866"/>
              </p:ext>
            </p:extLst>
          </p:nvPr>
        </p:nvGraphicFramePr>
        <p:xfrm>
          <a:off x="684224" y="2898054"/>
          <a:ext cx="5411775" cy="323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041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159FB-3BF7-F58D-4D9F-85DF5D47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Constante de calibração 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9285E7E-70A5-2C02-AB4D-2A5CC317F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Ao conhecer o declive da reta determinamos: </a:t>
                </a:r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𝑐𝑐</m:t>
                    </m:r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𝐿</m:t>
                            </m:r>
                          </m:den>
                        </m:f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4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𝜋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×</m:t>
                        </m:r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−7</m:t>
                            </m:r>
                          </m:sup>
                        </m:s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×3467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0,2082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pt-PT" sz="1800" b="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2,09</m:t>
                    </m:r>
                    <m:r>
                      <a:rPr lang="pt-PT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𝑉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/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r>
                  <a:rPr lang="pt-PT" sz="1800" dirty="0"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Para calcular o erro: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𝑐𝑐</m:t>
                        </m:r>
                      </m:num>
                      <m:den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𝑐𝑐</m:t>
                        </m:r>
                      </m:den>
                    </m:f>
                    <m:r>
                      <a:rPr lang="pt-PT" sz="1800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|"/>
                        <m:endChr m:val="|"/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pt-PT" sz="1800" i="1"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begChr m:val="|"/>
                        <m:endChr m:val="|"/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∆(</m:t>
                            </m:r>
                            <m:f>
                              <m:fPr>
                                <m:ctrlPr>
                                  <a:rPr lang="pt-PT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f>
                              <m:fPr>
                                <m:ctrlPr>
                                  <a:rPr lang="pt-PT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pt-PT" sz="1800" dirty="0"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, 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PT" sz="1800" b="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PT" sz="18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pt-PT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PT" sz="1800" i="1">
                        <a:latin typeface="Cambria Math" panose="02040503050406030204" pitchFamily="18" charset="0"/>
                      </a:rPr>
                      <m:t> = </m:t>
                    </m:r>
                    <m:rad>
                      <m:radPr>
                        <m:degHide m:val="on"/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pt-PT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num>
                          <m:den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 − 2</m:t>
                            </m:r>
                          </m:den>
                        </m:f>
                      </m:e>
                    </m:rad>
                    <m:r>
                      <a:rPr lang="pt-PT" sz="1800" i="1">
                        <a:latin typeface="Cambria Math" panose="02040503050406030204" pitchFamily="18" charset="0"/>
                      </a:rPr>
                      <m:t> = </m:t>
                    </m:r>
                    <m:rad>
                      <m:radPr>
                        <m:degHide m:val="on"/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pt-PT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num>
                          <m:den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9 − 2</m:t>
                            </m:r>
                          </m:den>
                        </m:f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pt-PT" sz="1800" i="1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, então: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𝑐𝑐</m:t>
                        </m:r>
                      </m:num>
                      <m:den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𝑐𝑐</m:t>
                        </m:r>
                      </m:den>
                    </m:f>
                    <m:r>
                      <a:rPr lang="pt-PT" sz="1800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|"/>
                        <m:endChr m:val="|"/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∆(</m:t>
                            </m:r>
                            <m:f>
                              <m:fPr>
                                <m:ctrlPr>
                                  <a:rPr lang="pt-PT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f>
                              <m:fPr>
                                <m:ctrlPr>
                                  <a:rPr lang="pt-PT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pt-PT" sz="1800" i="1">
                        <a:latin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𝑐𝑐</m:t>
                        </m:r>
                      </m:num>
                      <m:den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𝑐𝑐</m:t>
                        </m:r>
                      </m:den>
                    </m:f>
                    <m:r>
                      <a:rPr lang="pt-PT" sz="1800" i="1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60</m:t>
                            </m:r>
                          </m:num>
                          <m:den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3467</m:t>
                            </m:r>
                          </m:den>
                        </m:f>
                      </m:e>
                    </m:d>
                    <m:r>
                      <a:rPr lang="pt-PT" sz="1800" i="1">
                        <a:latin typeface="Cambria Math" panose="02040503050406030204" pitchFamily="18" charset="0"/>
                      </a:rPr>
                      <m:t> ⇔ </m:t>
                    </m:r>
                    <m:f>
                      <m:f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𝑐𝑐</m:t>
                        </m:r>
                      </m:num>
                      <m:den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𝑐𝑐</m:t>
                        </m:r>
                      </m:den>
                    </m:f>
                    <m:r>
                      <a:rPr lang="pt-PT" sz="1800" i="1">
                        <a:latin typeface="Cambria Math" panose="02040503050406030204" pitchFamily="18" charset="0"/>
                      </a:rPr>
                      <m:t> = 0,017</m:t>
                    </m:r>
                    <m:r>
                      <a:rPr lang="pt-PT" sz="18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PT" sz="1800" i="1"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⇒</m:t>
                    </m:r>
                    <m:f>
                      <m:f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𝑐𝑐</m:t>
                        </m:r>
                      </m:num>
                      <m:den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𝑐𝑐</m:t>
                        </m:r>
                      </m:den>
                    </m:f>
                    <m:r>
                      <a:rPr lang="pt-PT" sz="1800" i="1">
                        <a:latin typeface="Cambria Math" panose="02040503050406030204" pitchFamily="18" charset="0"/>
                      </a:rPr>
                      <m:t>= 1,73%</m:t>
                    </m:r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9285E7E-70A5-2C02-AB4D-2A5CC317F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1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Right Triangle 27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276" name="Rectangle 275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5546CE6-CAA1-D96B-02DB-2C38BBF1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746840"/>
            <a:ext cx="4903438" cy="54157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5400" dirty="0"/>
              <a:t>Parte B – Princípio da sobreposição</a:t>
            </a:r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866578FB-2D85-2403-1BDA-0B5A408D65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0462" r="23987" b="-2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82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CDB17-1840-BD96-C5F9-63EF6993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Bobinas de Helmholtz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85848B6-E848-E71F-249F-FB95E2AC4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PT" sz="1800" dirty="0"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Duas bobinas com uma distância entre elas igual ao seu raio;</a:t>
                </a:r>
              </a:p>
              <a:p>
                <a:pPr algn="just"/>
                <a:r>
                  <a:rPr lang="pt-PT" sz="1800" dirty="0"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Mesmo número de espiras para ambos os enrolamentos, sendo percorridos por correntes iguais com o mesmo sentido;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𝐵</m:t>
                    </m:r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𝑥</m:t>
                    </m:r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𝐼</m:t>
                        </m:r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pt-PT" sz="1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85848B6-E848-E71F-249F-FB95E2AC4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" t="-684" r="-53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FEFF007F-3C71-2E44-53AA-3FAFF33B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705" y="3807748"/>
            <a:ext cx="2857748" cy="2324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708548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757</Words>
  <Application>Microsoft Office PowerPoint</Application>
  <PresentationFormat>Ecrã Panorâmico</PresentationFormat>
  <Paragraphs>62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Grandview</vt:lpstr>
      <vt:lpstr>Wingdings</vt:lpstr>
      <vt:lpstr>CosineVTI</vt:lpstr>
      <vt:lpstr>BOBINAS DE HELMHOLTZ</vt:lpstr>
      <vt:lpstr>Objetivos</vt:lpstr>
      <vt:lpstr>Parte A – Calibração da sonda de Hall</vt:lpstr>
      <vt:lpstr>Solenóide Padrão</vt:lpstr>
      <vt:lpstr>Metodologia</vt:lpstr>
      <vt:lpstr>Apresentação do PowerPoint</vt:lpstr>
      <vt:lpstr>Constante de calibração e erro</vt:lpstr>
      <vt:lpstr>Parte B – Princípio da sobreposição</vt:lpstr>
      <vt:lpstr>Bobinas de Helmholtz</vt:lpstr>
      <vt:lpstr>Metodologia</vt:lpstr>
      <vt:lpstr>Apresentação do PowerPoint</vt:lpstr>
      <vt:lpstr>Princípio da sobreposição</vt:lpstr>
      <vt:lpstr>Apresentação do PowerPoint</vt:lpstr>
      <vt:lpstr>Cálculo do números de espiras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João Gaspar</dc:creator>
  <cp:lastModifiedBy>João Gaspar</cp:lastModifiedBy>
  <cp:revision>32</cp:revision>
  <dcterms:created xsi:type="dcterms:W3CDTF">2022-12-21T11:26:18Z</dcterms:created>
  <dcterms:modified xsi:type="dcterms:W3CDTF">2022-12-21T23:43:52Z</dcterms:modified>
</cp:coreProperties>
</file>