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9" r:id="rId3"/>
    <p:sldId id="261" r:id="rId4"/>
    <p:sldId id="264" r:id="rId5"/>
    <p:sldId id="272" r:id="rId6"/>
    <p:sldId id="274" r:id="rId7"/>
    <p:sldId id="277" r:id="rId8"/>
    <p:sldId id="278" r:id="rId9"/>
    <p:sldId id="275" r:id="rId10"/>
    <p:sldId id="276"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dro Almeida" initials="PA" lastIdx="1" clrIdx="0"/>
  <p:cmAuthor id="2" name="bss-ieeta" initials="b"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B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40726-3D9F-A392-35E4-78917E8C8BA7}" v="647" dt="2024-04-01T18:55:06.359"/>
    <p1510:client id="{7D6D151F-597B-A579-A531-3A4EA5F08118}" v="176" dt="2024-04-01T23:03:06.957"/>
    <p1510:client id="{8FEB0B47-9A3A-489C-B7B5-010BF78D3C58}" v="1626" dt="2024-04-01T23:06:35.879"/>
    <p1510:client id="{9A02A0D7-219D-9C64-84DC-6060E8B25E7F}" v="162" dt="2024-04-01T21:05:47.875"/>
    <p1510:client id="{A190B0F4-62A3-7C58-30EB-91AFFD03C6F4}" v="59" dt="2024-04-01T21:24:46.509"/>
    <p1510:client id="{B7109EFD-5793-7E78-FFCB-CBB8DE453163}" v="2851" dt="2024-04-01T22:51:19.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ão Gaspar" userId="7dec15aa-df9c-4e56-83fb-de5e1da84347" providerId="ADAL" clId="{8683EB0B-5D85-4679-B2E0-1008C1A9BA28}"/>
    <pc:docChg chg="modSld">
      <pc:chgData name="João Gaspar" userId="7dec15aa-df9c-4e56-83fb-de5e1da84347" providerId="ADAL" clId="{8683EB0B-5D85-4679-B2E0-1008C1A9BA28}" dt="2024-04-02T10:53:50.484" v="7" actId="20577"/>
      <pc:docMkLst>
        <pc:docMk/>
      </pc:docMkLst>
      <pc:sldChg chg="modSp mod">
        <pc:chgData name="João Gaspar" userId="7dec15aa-df9c-4e56-83fb-de5e1da84347" providerId="ADAL" clId="{8683EB0B-5D85-4679-B2E0-1008C1A9BA28}" dt="2024-04-02T10:53:50.484" v="7" actId="20577"/>
        <pc:sldMkLst>
          <pc:docMk/>
          <pc:sldMk cId="2304378710" sldId="271"/>
        </pc:sldMkLst>
        <pc:spChg chg="mod">
          <ac:chgData name="João Gaspar" userId="7dec15aa-df9c-4e56-83fb-de5e1da84347" providerId="ADAL" clId="{8683EB0B-5D85-4679-B2E0-1008C1A9BA28}" dt="2024-04-02T10:53:50.484" v="7" actId="20577"/>
          <ac:spMkLst>
            <pc:docMk/>
            <pc:sldMk cId="2304378710" sldId="271"/>
            <ac:spMk id="4" creationId="{9CCFA70C-27CC-77FD-B27D-4CFC6BD6EC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Marcador de Posição d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DA46A2-BC63-4D1D-B0DA-8CA0EA4F924B}" type="datetimeFigureOut">
              <a:rPr lang="en-US" smtClean="0"/>
              <a:t>4/2/2024</a:t>
            </a:fld>
            <a:endParaRPr lang="en-US"/>
          </a:p>
        </p:txBody>
      </p:sp>
      <p:sp>
        <p:nvSpPr>
          <p:cNvPr id="4" name="Marcador de Posição da Imagem do Diapositivo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Posição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6" name="Marcador de Posição do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Marcador de Posição do Número do Diapositivo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FD617E-DE40-48B9-BAA5-A0AE271AA7B5}" type="slidenum">
              <a:rPr lang="en-US" smtClean="0"/>
              <a:t>‹nº›</a:t>
            </a:fld>
            <a:endParaRPr lang="en-US"/>
          </a:p>
        </p:txBody>
      </p:sp>
    </p:spTree>
    <p:extLst>
      <p:ext uri="{BB962C8B-B14F-4D97-AF65-F5344CB8AC3E}">
        <p14:creationId xmlns:p14="http://schemas.microsoft.com/office/powerpoint/2010/main" val="1528257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6B3C-A914-4740-93A8-92824745317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E1D229B-E9FF-4740-BB85-5B0437D67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C6945EB-5A94-D14F-95F6-47E659158C3C}"/>
              </a:ext>
            </a:extLst>
          </p:cNvPr>
          <p:cNvSpPr>
            <a:spLocks noGrp="1"/>
          </p:cNvSpPr>
          <p:nvPr>
            <p:ph type="dt" sz="half" idx="10"/>
          </p:nvPr>
        </p:nvSpPr>
        <p:spPr>
          <a:xfrm>
            <a:off x="838200" y="6356350"/>
            <a:ext cx="2743200" cy="365125"/>
          </a:xfrm>
          <a:prstGeom prst="rect">
            <a:avLst/>
          </a:prstGeom>
        </p:spPr>
        <p:txBody>
          <a:bodyPr/>
          <a:lstStyle/>
          <a:p>
            <a:fld id="{744A0054-E746-6544-81FD-9F386069BE22}" type="datetimeFigureOut">
              <a:rPr lang="en-US" smtClean="0"/>
              <a:t>4/2/2024</a:t>
            </a:fld>
            <a:endParaRPr lang="en-US"/>
          </a:p>
        </p:txBody>
      </p:sp>
      <p:sp>
        <p:nvSpPr>
          <p:cNvPr id="5" name="Footer Placeholder 4">
            <a:extLst>
              <a:ext uri="{FF2B5EF4-FFF2-40B4-BE49-F238E27FC236}">
                <a16:creationId xmlns:a16="http://schemas.microsoft.com/office/drawing/2014/main" id="{B1379790-0735-8448-8CCF-965D1DC18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55551-A1C7-F744-8281-A8AA05A57DF3}"/>
              </a:ext>
            </a:extLst>
          </p:cNvPr>
          <p:cNvSpPr>
            <a:spLocks noGrp="1"/>
          </p:cNvSpPr>
          <p:nvPr>
            <p:ph type="sldNum" sz="quarter" idx="12"/>
          </p:nvPr>
        </p:nvSpPr>
        <p:spPr/>
        <p:txBody>
          <a:bodyPr/>
          <a:lstStyle/>
          <a:p>
            <a:fld id="{EFC0D4A9-22E6-6148-B361-409F1EB8F815}" type="slidenum">
              <a:rPr lang="en-US" smtClean="0"/>
              <a:t>‹nº›</a:t>
            </a:fld>
            <a:endParaRPr lang="en-US"/>
          </a:p>
        </p:txBody>
      </p:sp>
    </p:spTree>
    <p:extLst>
      <p:ext uri="{BB962C8B-B14F-4D97-AF65-F5344CB8AC3E}">
        <p14:creationId xmlns:p14="http://schemas.microsoft.com/office/powerpoint/2010/main" val="1687972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EBE8-8AB0-0B47-9A65-DCAD1EB06A6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BD09A5B-C43A-6049-80DF-901F88A4959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E5B7AB-EDD2-FE4C-8CE3-206AEEC46547}"/>
              </a:ext>
            </a:extLst>
          </p:cNvPr>
          <p:cNvSpPr>
            <a:spLocks noGrp="1"/>
          </p:cNvSpPr>
          <p:nvPr>
            <p:ph type="dt" sz="half" idx="10"/>
          </p:nvPr>
        </p:nvSpPr>
        <p:spPr>
          <a:xfrm>
            <a:off x="838200" y="6356350"/>
            <a:ext cx="2743200" cy="365125"/>
          </a:xfrm>
          <a:prstGeom prst="rect">
            <a:avLst/>
          </a:prstGeom>
        </p:spPr>
        <p:txBody>
          <a:bodyPr/>
          <a:lstStyle/>
          <a:p>
            <a:fld id="{744A0054-E746-6544-81FD-9F386069BE22}" type="datetimeFigureOut">
              <a:rPr lang="en-US" smtClean="0"/>
              <a:t>4/2/2024</a:t>
            </a:fld>
            <a:endParaRPr lang="en-US"/>
          </a:p>
        </p:txBody>
      </p:sp>
      <p:sp>
        <p:nvSpPr>
          <p:cNvPr id="5" name="Footer Placeholder 4">
            <a:extLst>
              <a:ext uri="{FF2B5EF4-FFF2-40B4-BE49-F238E27FC236}">
                <a16:creationId xmlns:a16="http://schemas.microsoft.com/office/drawing/2014/main" id="{361AF18C-0BDD-8B44-A5EF-E7E77C5FD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DD4F1-6430-CC4E-8E78-3227D49A9AF0}"/>
              </a:ext>
            </a:extLst>
          </p:cNvPr>
          <p:cNvSpPr>
            <a:spLocks noGrp="1"/>
          </p:cNvSpPr>
          <p:nvPr>
            <p:ph type="sldNum" sz="quarter" idx="12"/>
          </p:nvPr>
        </p:nvSpPr>
        <p:spPr/>
        <p:txBody>
          <a:bodyPr/>
          <a:lstStyle/>
          <a:p>
            <a:fld id="{EFC0D4A9-22E6-6148-B361-409F1EB8F815}" type="slidenum">
              <a:rPr lang="en-US" smtClean="0"/>
              <a:t>‹nº›</a:t>
            </a:fld>
            <a:endParaRPr lang="en-US"/>
          </a:p>
        </p:txBody>
      </p:sp>
    </p:spTree>
    <p:extLst>
      <p:ext uri="{BB962C8B-B14F-4D97-AF65-F5344CB8AC3E}">
        <p14:creationId xmlns:p14="http://schemas.microsoft.com/office/powerpoint/2010/main" val="2239470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9FE671-2FC3-7740-B8F4-97B66E739ED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CB747D-8A9B-464C-9B00-74916980A43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3B58C26-CB1D-6C4C-A820-D862A1191A18}"/>
              </a:ext>
            </a:extLst>
          </p:cNvPr>
          <p:cNvSpPr>
            <a:spLocks noGrp="1"/>
          </p:cNvSpPr>
          <p:nvPr>
            <p:ph type="dt" sz="half" idx="10"/>
          </p:nvPr>
        </p:nvSpPr>
        <p:spPr>
          <a:xfrm>
            <a:off x="838200" y="6356350"/>
            <a:ext cx="2743200" cy="365125"/>
          </a:xfrm>
          <a:prstGeom prst="rect">
            <a:avLst/>
          </a:prstGeom>
        </p:spPr>
        <p:txBody>
          <a:bodyPr/>
          <a:lstStyle/>
          <a:p>
            <a:fld id="{744A0054-E746-6544-81FD-9F386069BE22}" type="datetimeFigureOut">
              <a:rPr lang="en-US" smtClean="0"/>
              <a:t>4/2/2024</a:t>
            </a:fld>
            <a:endParaRPr lang="en-US"/>
          </a:p>
        </p:txBody>
      </p:sp>
      <p:sp>
        <p:nvSpPr>
          <p:cNvPr id="5" name="Footer Placeholder 4">
            <a:extLst>
              <a:ext uri="{FF2B5EF4-FFF2-40B4-BE49-F238E27FC236}">
                <a16:creationId xmlns:a16="http://schemas.microsoft.com/office/drawing/2014/main" id="{D54DAF0F-3359-0546-8C39-EC5A1BF5C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12D67-9F92-694C-8003-8627E96E2A67}"/>
              </a:ext>
            </a:extLst>
          </p:cNvPr>
          <p:cNvSpPr>
            <a:spLocks noGrp="1"/>
          </p:cNvSpPr>
          <p:nvPr>
            <p:ph type="sldNum" sz="quarter" idx="12"/>
          </p:nvPr>
        </p:nvSpPr>
        <p:spPr/>
        <p:txBody>
          <a:bodyPr/>
          <a:lstStyle/>
          <a:p>
            <a:fld id="{EFC0D4A9-22E6-6148-B361-409F1EB8F815}" type="slidenum">
              <a:rPr lang="en-US" smtClean="0"/>
              <a:t>‹nº›</a:t>
            </a:fld>
            <a:endParaRPr lang="en-US"/>
          </a:p>
        </p:txBody>
      </p:sp>
    </p:spTree>
    <p:extLst>
      <p:ext uri="{BB962C8B-B14F-4D97-AF65-F5344CB8AC3E}">
        <p14:creationId xmlns:p14="http://schemas.microsoft.com/office/powerpoint/2010/main" val="192615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BBB8-C641-1B4C-9DA6-B14138F2AC9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B4F0A6-F8CB-FF47-AC4F-9D45A14A593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B7AB7D-22F5-6D48-AB6E-C40B0CF3CB35}"/>
              </a:ext>
            </a:extLst>
          </p:cNvPr>
          <p:cNvSpPr>
            <a:spLocks noGrp="1"/>
          </p:cNvSpPr>
          <p:nvPr>
            <p:ph type="dt" sz="half" idx="10"/>
          </p:nvPr>
        </p:nvSpPr>
        <p:spPr>
          <a:xfrm>
            <a:off x="838200" y="6356350"/>
            <a:ext cx="2743200" cy="365125"/>
          </a:xfrm>
          <a:prstGeom prst="rect">
            <a:avLst/>
          </a:prstGeom>
        </p:spPr>
        <p:txBody>
          <a:bodyPr/>
          <a:lstStyle/>
          <a:p>
            <a:fld id="{744A0054-E746-6544-81FD-9F386069BE22}" type="datetimeFigureOut">
              <a:rPr lang="en-US" smtClean="0"/>
              <a:t>4/2/2024</a:t>
            </a:fld>
            <a:endParaRPr lang="en-US"/>
          </a:p>
        </p:txBody>
      </p:sp>
      <p:sp>
        <p:nvSpPr>
          <p:cNvPr id="5" name="Footer Placeholder 4">
            <a:extLst>
              <a:ext uri="{FF2B5EF4-FFF2-40B4-BE49-F238E27FC236}">
                <a16:creationId xmlns:a16="http://schemas.microsoft.com/office/drawing/2014/main" id="{795AE9E7-7233-8D4B-96F9-96045E7AB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E6AC3-72DB-E543-9C0E-059D655A5674}"/>
              </a:ext>
            </a:extLst>
          </p:cNvPr>
          <p:cNvSpPr>
            <a:spLocks noGrp="1"/>
          </p:cNvSpPr>
          <p:nvPr>
            <p:ph type="sldNum" sz="quarter" idx="12"/>
          </p:nvPr>
        </p:nvSpPr>
        <p:spPr/>
        <p:txBody>
          <a:bodyPr/>
          <a:lstStyle/>
          <a:p>
            <a:fld id="{EFC0D4A9-22E6-6148-B361-409F1EB8F815}" type="slidenum">
              <a:rPr lang="en-US" smtClean="0"/>
              <a:t>‹nº›</a:t>
            </a:fld>
            <a:endParaRPr lang="en-US"/>
          </a:p>
        </p:txBody>
      </p:sp>
    </p:spTree>
    <p:extLst>
      <p:ext uri="{BB962C8B-B14F-4D97-AF65-F5344CB8AC3E}">
        <p14:creationId xmlns:p14="http://schemas.microsoft.com/office/powerpoint/2010/main" val="2507584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EBA1-FDCC-2E41-B801-9149E54F622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9EA2DA-172C-5B4C-96AC-0BB0FC2470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D8AC1E-D071-3243-85D2-7F91BD7626FD}"/>
              </a:ext>
            </a:extLst>
          </p:cNvPr>
          <p:cNvSpPr>
            <a:spLocks noGrp="1"/>
          </p:cNvSpPr>
          <p:nvPr>
            <p:ph type="dt" sz="half" idx="10"/>
          </p:nvPr>
        </p:nvSpPr>
        <p:spPr>
          <a:xfrm>
            <a:off x="838200" y="6356350"/>
            <a:ext cx="2743200" cy="365125"/>
          </a:xfrm>
          <a:prstGeom prst="rect">
            <a:avLst/>
          </a:prstGeom>
        </p:spPr>
        <p:txBody>
          <a:bodyPr/>
          <a:lstStyle/>
          <a:p>
            <a:fld id="{744A0054-E746-6544-81FD-9F386069BE22}" type="datetimeFigureOut">
              <a:rPr lang="en-US" smtClean="0"/>
              <a:t>4/2/2024</a:t>
            </a:fld>
            <a:endParaRPr lang="en-US"/>
          </a:p>
        </p:txBody>
      </p:sp>
      <p:sp>
        <p:nvSpPr>
          <p:cNvPr id="5" name="Footer Placeholder 4">
            <a:extLst>
              <a:ext uri="{FF2B5EF4-FFF2-40B4-BE49-F238E27FC236}">
                <a16:creationId xmlns:a16="http://schemas.microsoft.com/office/drawing/2014/main" id="{39388329-F8BF-AF43-B4D8-7E902E145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0772C-8908-F04F-A4C1-42362CE16FE0}"/>
              </a:ext>
            </a:extLst>
          </p:cNvPr>
          <p:cNvSpPr>
            <a:spLocks noGrp="1"/>
          </p:cNvSpPr>
          <p:nvPr>
            <p:ph type="sldNum" sz="quarter" idx="12"/>
          </p:nvPr>
        </p:nvSpPr>
        <p:spPr/>
        <p:txBody>
          <a:bodyPr/>
          <a:lstStyle/>
          <a:p>
            <a:fld id="{EFC0D4A9-22E6-6148-B361-409F1EB8F815}" type="slidenum">
              <a:rPr lang="en-US" smtClean="0"/>
              <a:t>‹nº›</a:t>
            </a:fld>
            <a:endParaRPr lang="en-US"/>
          </a:p>
        </p:txBody>
      </p:sp>
    </p:spTree>
    <p:extLst>
      <p:ext uri="{BB962C8B-B14F-4D97-AF65-F5344CB8AC3E}">
        <p14:creationId xmlns:p14="http://schemas.microsoft.com/office/powerpoint/2010/main" val="2991614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E1A0-7551-8E48-A118-D8B7AD9B126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3F956C-614D-824B-A5ED-E265B7A12D2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FA7A332-E903-A649-A6F3-5C95EB6FBFB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DDB7FAF-C088-1D46-A223-1E2C0CCE8573}"/>
              </a:ext>
            </a:extLst>
          </p:cNvPr>
          <p:cNvSpPr>
            <a:spLocks noGrp="1"/>
          </p:cNvSpPr>
          <p:nvPr>
            <p:ph type="dt" sz="half" idx="10"/>
          </p:nvPr>
        </p:nvSpPr>
        <p:spPr>
          <a:xfrm>
            <a:off x="838200" y="6356350"/>
            <a:ext cx="2743200" cy="365125"/>
          </a:xfrm>
          <a:prstGeom prst="rect">
            <a:avLst/>
          </a:prstGeom>
        </p:spPr>
        <p:txBody>
          <a:bodyPr/>
          <a:lstStyle/>
          <a:p>
            <a:fld id="{744A0054-E746-6544-81FD-9F386069BE22}" type="datetimeFigureOut">
              <a:rPr lang="en-US" smtClean="0"/>
              <a:t>4/2/2024</a:t>
            </a:fld>
            <a:endParaRPr lang="en-US"/>
          </a:p>
        </p:txBody>
      </p:sp>
      <p:sp>
        <p:nvSpPr>
          <p:cNvPr id="6" name="Footer Placeholder 5">
            <a:extLst>
              <a:ext uri="{FF2B5EF4-FFF2-40B4-BE49-F238E27FC236}">
                <a16:creationId xmlns:a16="http://schemas.microsoft.com/office/drawing/2014/main" id="{D4E62F85-229C-2440-8155-1E40F88EC3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2EF626-B523-3C47-BE5A-7AA05968C9E7}"/>
              </a:ext>
            </a:extLst>
          </p:cNvPr>
          <p:cNvSpPr>
            <a:spLocks noGrp="1"/>
          </p:cNvSpPr>
          <p:nvPr>
            <p:ph type="sldNum" sz="quarter" idx="12"/>
          </p:nvPr>
        </p:nvSpPr>
        <p:spPr/>
        <p:txBody>
          <a:bodyPr/>
          <a:lstStyle/>
          <a:p>
            <a:fld id="{EFC0D4A9-22E6-6148-B361-409F1EB8F815}" type="slidenum">
              <a:rPr lang="en-US" smtClean="0"/>
              <a:t>‹nº›</a:t>
            </a:fld>
            <a:endParaRPr lang="en-US"/>
          </a:p>
        </p:txBody>
      </p:sp>
    </p:spTree>
    <p:extLst>
      <p:ext uri="{BB962C8B-B14F-4D97-AF65-F5344CB8AC3E}">
        <p14:creationId xmlns:p14="http://schemas.microsoft.com/office/powerpoint/2010/main" val="244312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E70F-988B-4C4C-BCEB-533C763B8EF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62BF99F-C7D6-2A48-80D0-5E00CFCCF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3A9A6E8-3EB1-E644-8EE7-441D53AD71D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7E85C3E-E421-F44B-B16C-F7D3A61139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2470BD4-D4D2-3D4D-900F-04F7AA50FB3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94223E2-67AE-FA4E-AD4E-9604A4183DA8}"/>
              </a:ext>
            </a:extLst>
          </p:cNvPr>
          <p:cNvSpPr>
            <a:spLocks noGrp="1"/>
          </p:cNvSpPr>
          <p:nvPr>
            <p:ph type="dt" sz="half" idx="10"/>
          </p:nvPr>
        </p:nvSpPr>
        <p:spPr>
          <a:xfrm>
            <a:off x="838200" y="6356350"/>
            <a:ext cx="2743200" cy="365125"/>
          </a:xfrm>
          <a:prstGeom prst="rect">
            <a:avLst/>
          </a:prstGeom>
        </p:spPr>
        <p:txBody>
          <a:bodyPr/>
          <a:lstStyle/>
          <a:p>
            <a:fld id="{744A0054-E746-6544-81FD-9F386069BE22}" type="datetimeFigureOut">
              <a:rPr lang="en-US" smtClean="0"/>
              <a:t>4/2/2024</a:t>
            </a:fld>
            <a:endParaRPr lang="en-US"/>
          </a:p>
        </p:txBody>
      </p:sp>
      <p:sp>
        <p:nvSpPr>
          <p:cNvPr id="8" name="Footer Placeholder 7">
            <a:extLst>
              <a:ext uri="{FF2B5EF4-FFF2-40B4-BE49-F238E27FC236}">
                <a16:creationId xmlns:a16="http://schemas.microsoft.com/office/drawing/2014/main" id="{34CF10A2-B379-744E-93B0-96EB8C50C5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20A762-E154-FE4F-BFE2-B7A83CE63D52}"/>
              </a:ext>
            </a:extLst>
          </p:cNvPr>
          <p:cNvSpPr>
            <a:spLocks noGrp="1"/>
          </p:cNvSpPr>
          <p:nvPr>
            <p:ph type="sldNum" sz="quarter" idx="12"/>
          </p:nvPr>
        </p:nvSpPr>
        <p:spPr/>
        <p:txBody>
          <a:bodyPr/>
          <a:lstStyle/>
          <a:p>
            <a:fld id="{EFC0D4A9-22E6-6148-B361-409F1EB8F815}" type="slidenum">
              <a:rPr lang="en-US" smtClean="0"/>
              <a:t>‹nº›</a:t>
            </a:fld>
            <a:endParaRPr lang="en-US"/>
          </a:p>
        </p:txBody>
      </p:sp>
    </p:spTree>
    <p:extLst>
      <p:ext uri="{BB962C8B-B14F-4D97-AF65-F5344CB8AC3E}">
        <p14:creationId xmlns:p14="http://schemas.microsoft.com/office/powerpoint/2010/main" val="368539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55AC-2DBD-EE4A-8DDC-10FF7390CC2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F971502-51B8-8C43-9297-8812400392F8}"/>
              </a:ext>
            </a:extLst>
          </p:cNvPr>
          <p:cNvSpPr>
            <a:spLocks noGrp="1"/>
          </p:cNvSpPr>
          <p:nvPr>
            <p:ph type="dt" sz="half" idx="10"/>
          </p:nvPr>
        </p:nvSpPr>
        <p:spPr>
          <a:xfrm>
            <a:off x="838200" y="6356350"/>
            <a:ext cx="2743200" cy="365125"/>
          </a:xfrm>
          <a:prstGeom prst="rect">
            <a:avLst/>
          </a:prstGeom>
        </p:spPr>
        <p:txBody>
          <a:bodyPr/>
          <a:lstStyle/>
          <a:p>
            <a:fld id="{744A0054-E746-6544-81FD-9F386069BE22}" type="datetimeFigureOut">
              <a:rPr lang="en-US" smtClean="0"/>
              <a:t>4/2/2024</a:t>
            </a:fld>
            <a:endParaRPr lang="en-US"/>
          </a:p>
        </p:txBody>
      </p:sp>
      <p:sp>
        <p:nvSpPr>
          <p:cNvPr id="4" name="Footer Placeholder 3">
            <a:extLst>
              <a:ext uri="{FF2B5EF4-FFF2-40B4-BE49-F238E27FC236}">
                <a16:creationId xmlns:a16="http://schemas.microsoft.com/office/drawing/2014/main" id="{59742851-72B4-AD4A-80E7-FDA9B2AAEA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33021D-F762-F548-91CC-6D272B70627D}"/>
              </a:ext>
            </a:extLst>
          </p:cNvPr>
          <p:cNvSpPr>
            <a:spLocks noGrp="1"/>
          </p:cNvSpPr>
          <p:nvPr>
            <p:ph type="sldNum" sz="quarter" idx="12"/>
          </p:nvPr>
        </p:nvSpPr>
        <p:spPr/>
        <p:txBody>
          <a:bodyPr/>
          <a:lstStyle/>
          <a:p>
            <a:fld id="{EFC0D4A9-22E6-6148-B361-409F1EB8F815}" type="slidenum">
              <a:rPr lang="en-US" smtClean="0"/>
              <a:t>‹nº›</a:t>
            </a:fld>
            <a:endParaRPr lang="en-US"/>
          </a:p>
        </p:txBody>
      </p:sp>
    </p:spTree>
    <p:extLst>
      <p:ext uri="{BB962C8B-B14F-4D97-AF65-F5344CB8AC3E}">
        <p14:creationId xmlns:p14="http://schemas.microsoft.com/office/powerpoint/2010/main" val="568782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1FFC5F-BCE7-7147-B4E2-0B0A45E42380}"/>
              </a:ext>
            </a:extLst>
          </p:cNvPr>
          <p:cNvSpPr>
            <a:spLocks noGrp="1"/>
          </p:cNvSpPr>
          <p:nvPr>
            <p:ph type="dt" sz="half" idx="10"/>
          </p:nvPr>
        </p:nvSpPr>
        <p:spPr>
          <a:xfrm>
            <a:off x="838200" y="6356350"/>
            <a:ext cx="2743200" cy="365125"/>
          </a:xfrm>
          <a:prstGeom prst="rect">
            <a:avLst/>
          </a:prstGeom>
        </p:spPr>
        <p:txBody>
          <a:bodyPr/>
          <a:lstStyle/>
          <a:p>
            <a:fld id="{744A0054-E746-6544-81FD-9F386069BE22}" type="datetimeFigureOut">
              <a:rPr lang="en-US" smtClean="0"/>
              <a:t>4/2/2024</a:t>
            </a:fld>
            <a:endParaRPr lang="en-US"/>
          </a:p>
        </p:txBody>
      </p:sp>
      <p:sp>
        <p:nvSpPr>
          <p:cNvPr id="3" name="Footer Placeholder 2">
            <a:extLst>
              <a:ext uri="{FF2B5EF4-FFF2-40B4-BE49-F238E27FC236}">
                <a16:creationId xmlns:a16="http://schemas.microsoft.com/office/drawing/2014/main" id="{BA5D1FC8-70F7-034E-AC09-AEA5073C21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7CF15-91C9-8B40-8AD2-4FB288C0B9C8}"/>
              </a:ext>
            </a:extLst>
          </p:cNvPr>
          <p:cNvSpPr>
            <a:spLocks noGrp="1"/>
          </p:cNvSpPr>
          <p:nvPr>
            <p:ph type="sldNum" sz="quarter" idx="12"/>
          </p:nvPr>
        </p:nvSpPr>
        <p:spPr/>
        <p:txBody>
          <a:bodyPr/>
          <a:lstStyle/>
          <a:p>
            <a:fld id="{EFC0D4A9-22E6-6148-B361-409F1EB8F815}" type="slidenum">
              <a:rPr lang="en-US" smtClean="0"/>
              <a:t>‹nº›</a:t>
            </a:fld>
            <a:endParaRPr lang="en-US"/>
          </a:p>
        </p:txBody>
      </p:sp>
    </p:spTree>
    <p:extLst>
      <p:ext uri="{BB962C8B-B14F-4D97-AF65-F5344CB8AC3E}">
        <p14:creationId xmlns:p14="http://schemas.microsoft.com/office/powerpoint/2010/main" val="304485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3F455-E4AF-8343-B974-1839D1696CF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EAB3B4-A4C2-8F49-B360-74086E4F5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753048B-5A4C-CE44-AB85-6B5DDA883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A1B4F9F-619A-5945-8A9C-5F9988A48532}"/>
              </a:ext>
            </a:extLst>
          </p:cNvPr>
          <p:cNvSpPr>
            <a:spLocks noGrp="1"/>
          </p:cNvSpPr>
          <p:nvPr>
            <p:ph type="dt" sz="half" idx="10"/>
          </p:nvPr>
        </p:nvSpPr>
        <p:spPr>
          <a:xfrm>
            <a:off x="838200" y="6356350"/>
            <a:ext cx="2743200" cy="365125"/>
          </a:xfrm>
          <a:prstGeom prst="rect">
            <a:avLst/>
          </a:prstGeom>
        </p:spPr>
        <p:txBody>
          <a:bodyPr/>
          <a:lstStyle/>
          <a:p>
            <a:fld id="{744A0054-E746-6544-81FD-9F386069BE22}" type="datetimeFigureOut">
              <a:rPr lang="en-US" smtClean="0"/>
              <a:t>4/2/2024</a:t>
            </a:fld>
            <a:endParaRPr lang="en-US"/>
          </a:p>
        </p:txBody>
      </p:sp>
      <p:sp>
        <p:nvSpPr>
          <p:cNvPr id="6" name="Footer Placeholder 5">
            <a:extLst>
              <a:ext uri="{FF2B5EF4-FFF2-40B4-BE49-F238E27FC236}">
                <a16:creationId xmlns:a16="http://schemas.microsoft.com/office/drawing/2014/main" id="{C288D0F5-83F8-D241-9764-BB1F34E24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4A89A-5798-3F4F-B7D2-8B1E7E9ED5F1}"/>
              </a:ext>
            </a:extLst>
          </p:cNvPr>
          <p:cNvSpPr>
            <a:spLocks noGrp="1"/>
          </p:cNvSpPr>
          <p:nvPr>
            <p:ph type="sldNum" sz="quarter" idx="12"/>
          </p:nvPr>
        </p:nvSpPr>
        <p:spPr/>
        <p:txBody>
          <a:bodyPr/>
          <a:lstStyle/>
          <a:p>
            <a:fld id="{EFC0D4A9-22E6-6148-B361-409F1EB8F815}" type="slidenum">
              <a:rPr lang="en-US" smtClean="0"/>
              <a:t>‹nº›</a:t>
            </a:fld>
            <a:endParaRPr lang="en-US"/>
          </a:p>
        </p:txBody>
      </p:sp>
    </p:spTree>
    <p:extLst>
      <p:ext uri="{BB962C8B-B14F-4D97-AF65-F5344CB8AC3E}">
        <p14:creationId xmlns:p14="http://schemas.microsoft.com/office/powerpoint/2010/main" val="145367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EA34E-DCEC-9147-97AD-D9C96B4ABAB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C76E3F8-F3A3-9F45-92BF-48243BB7C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222981-3BB1-4648-A915-701B552FB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200FCF8-BCF7-624D-90CF-881D38186DF4}"/>
              </a:ext>
            </a:extLst>
          </p:cNvPr>
          <p:cNvSpPr>
            <a:spLocks noGrp="1"/>
          </p:cNvSpPr>
          <p:nvPr>
            <p:ph type="dt" sz="half" idx="10"/>
          </p:nvPr>
        </p:nvSpPr>
        <p:spPr>
          <a:xfrm>
            <a:off x="838200" y="6356350"/>
            <a:ext cx="2743200" cy="365125"/>
          </a:xfrm>
          <a:prstGeom prst="rect">
            <a:avLst/>
          </a:prstGeom>
        </p:spPr>
        <p:txBody>
          <a:bodyPr/>
          <a:lstStyle/>
          <a:p>
            <a:fld id="{744A0054-E746-6544-81FD-9F386069BE22}" type="datetimeFigureOut">
              <a:rPr lang="en-US" smtClean="0"/>
              <a:t>4/2/2024</a:t>
            </a:fld>
            <a:endParaRPr lang="en-US"/>
          </a:p>
        </p:txBody>
      </p:sp>
      <p:sp>
        <p:nvSpPr>
          <p:cNvPr id="6" name="Footer Placeholder 5">
            <a:extLst>
              <a:ext uri="{FF2B5EF4-FFF2-40B4-BE49-F238E27FC236}">
                <a16:creationId xmlns:a16="http://schemas.microsoft.com/office/drawing/2014/main" id="{855FD4B5-71FD-A446-91F8-4BF8BD1EB6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4AF525-C279-8947-BDEE-7027AD945E5D}"/>
              </a:ext>
            </a:extLst>
          </p:cNvPr>
          <p:cNvSpPr>
            <a:spLocks noGrp="1"/>
          </p:cNvSpPr>
          <p:nvPr>
            <p:ph type="sldNum" sz="quarter" idx="12"/>
          </p:nvPr>
        </p:nvSpPr>
        <p:spPr/>
        <p:txBody>
          <a:bodyPr/>
          <a:lstStyle/>
          <a:p>
            <a:fld id="{EFC0D4A9-22E6-6148-B361-409F1EB8F815}" type="slidenum">
              <a:rPr lang="en-US" smtClean="0"/>
              <a:t>‹nº›</a:t>
            </a:fld>
            <a:endParaRPr lang="en-US"/>
          </a:p>
        </p:txBody>
      </p:sp>
    </p:spTree>
    <p:extLst>
      <p:ext uri="{BB962C8B-B14F-4D97-AF65-F5344CB8AC3E}">
        <p14:creationId xmlns:p14="http://schemas.microsoft.com/office/powerpoint/2010/main" val="293876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20CE7-BD00-6244-999B-C45898B0D6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7A523C6-B849-5945-8C1D-74BBF62095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a:extLst>
              <a:ext uri="{FF2B5EF4-FFF2-40B4-BE49-F238E27FC236}">
                <a16:creationId xmlns:a16="http://schemas.microsoft.com/office/drawing/2014/main" id="{6EE72DBB-0ED8-F443-8034-5D5B0E0ECC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42EA9B-3772-1141-8CE2-6434E342D2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0D4A9-22E6-6148-B361-409F1EB8F815}" type="slidenum">
              <a:rPr lang="en-US" smtClean="0"/>
              <a:t>‹nº›</a:t>
            </a:fld>
            <a:endParaRPr lang="en-US"/>
          </a:p>
        </p:txBody>
      </p:sp>
    </p:spTree>
    <p:extLst>
      <p:ext uri="{BB962C8B-B14F-4D97-AF65-F5344CB8AC3E}">
        <p14:creationId xmlns:p14="http://schemas.microsoft.com/office/powerpoint/2010/main" val="1717240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C6878B-5E93-F341-AC77-2423C100D7C5}"/>
              </a:ext>
            </a:extLst>
          </p:cNvPr>
          <p:cNvSpPr txBox="1"/>
          <p:nvPr/>
        </p:nvSpPr>
        <p:spPr>
          <a:xfrm>
            <a:off x="476518" y="648301"/>
            <a:ext cx="11217499" cy="5601533"/>
          </a:xfrm>
          <a:prstGeom prst="rect">
            <a:avLst/>
          </a:prstGeom>
          <a:solidFill>
            <a:schemeClr val="bg1"/>
          </a:solidFill>
        </p:spPr>
        <p:txBody>
          <a:bodyPr wrap="square" lIns="91440" tIns="45720" rIns="91440" bIns="45720" rtlCol="0" anchor="t">
            <a:spAutoFit/>
          </a:bodyPr>
          <a:lstStyle/>
          <a:p>
            <a:pPr>
              <a:spcAft>
                <a:spcPts val="1200"/>
              </a:spcAft>
            </a:pPr>
            <a:r>
              <a:rPr lang="en-US" sz="3600" b="1" dirty="0">
                <a:solidFill>
                  <a:srgbClr val="50B400"/>
                </a:solidFill>
                <a:latin typeface="+mj-lt"/>
              </a:rPr>
              <a:t>HCI - Assignment n.2</a:t>
            </a:r>
          </a:p>
          <a:p>
            <a:pPr>
              <a:spcAft>
                <a:spcPts val="1200"/>
              </a:spcAft>
            </a:pPr>
            <a:r>
              <a:rPr lang="en-US" sz="2800" b="1" dirty="0">
                <a:latin typeface="+mj-lt"/>
              </a:rPr>
              <a:t>Design and prototyping of an application using a human-centered approach </a:t>
            </a:r>
            <a:endParaRPr lang="en-US" sz="2800" b="1" dirty="0">
              <a:latin typeface="+mj-lt"/>
              <a:ea typeface="Calibri Light"/>
              <a:cs typeface="Calibri Light"/>
            </a:endParaRPr>
          </a:p>
          <a:p>
            <a:pPr>
              <a:spcAft>
                <a:spcPts val="1200"/>
              </a:spcAft>
            </a:pPr>
            <a:endParaRPr lang="en-US" sz="3200" b="1" dirty="0">
              <a:latin typeface="+mj-lt"/>
            </a:endParaRPr>
          </a:p>
          <a:p>
            <a:pPr>
              <a:spcAft>
                <a:spcPts val="1200"/>
              </a:spcAft>
            </a:pPr>
            <a:r>
              <a:rPr lang="en-US" sz="3200" b="1" dirty="0">
                <a:latin typeface="+mj-lt"/>
              </a:rPr>
              <a:t>Deliverable n. 1: Requirement Analysis</a:t>
            </a:r>
            <a:endParaRPr lang="en-US" sz="3200" b="1" dirty="0">
              <a:latin typeface="+mj-lt"/>
              <a:ea typeface="Calibri Light"/>
              <a:cs typeface="Calibri Light"/>
            </a:endParaRPr>
          </a:p>
          <a:p>
            <a:pPr>
              <a:spcAft>
                <a:spcPts val="1200"/>
              </a:spcAft>
            </a:pPr>
            <a:br>
              <a:rPr lang="en-US" sz="2800" b="1" dirty="0">
                <a:latin typeface="+mj-lt"/>
              </a:rPr>
            </a:br>
            <a:endParaRPr lang="en-US" sz="2800" b="1" dirty="0">
              <a:latin typeface="+mj-lt"/>
            </a:endParaRPr>
          </a:p>
          <a:p>
            <a:r>
              <a:rPr lang="en-US" sz="2400" b="1" dirty="0">
                <a:latin typeface="+mj-lt"/>
              </a:rPr>
              <a:t>Project Title:  </a:t>
            </a:r>
            <a:r>
              <a:rPr lang="en-US" sz="2400" b="1" dirty="0">
                <a:latin typeface="Calibri Light"/>
                <a:ea typeface="Calibri Light"/>
                <a:cs typeface="Calibri Light"/>
              </a:rPr>
              <a:t>Key Vault Games</a:t>
            </a:r>
          </a:p>
          <a:p>
            <a:r>
              <a:rPr lang="en-US" sz="2400" b="1" dirty="0">
                <a:latin typeface="+mj-lt"/>
              </a:rPr>
              <a:t>Group: </a:t>
            </a:r>
            <a:r>
              <a:rPr lang="en-US" sz="2400" dirty="0">
                <a:latin typeface="+mj-lt"/>
              </a:rPr>
              <a:t>Guilherme Santos (107961), João Gaspar (107708) &amp; Nuno Carvalho (97783)</a:t>
            </a:r>
            <a:endParaRPr lang="en-US" sz="2400" dirty="0">
              <a:highlight>
                <a:srgbClr val="FFFF00"/>
              </a:highlight>
              <a:latin typeface="+mj-lt"/>
              <a:ea typeface="Calibri Light"/>
              <a:cs typeface="Calibri Light"/>
            </a:endParaRPr>
          </a:p>
          <a:p>
            <a:r>
              <a:rPr lang="en-US" sz="2400" b="1" dirty="0">
                <a:latin typeface="+mj-lt"/>
              </a:rPr>
              <a:t>Lab Class: </a:t>
            </a:r>
            <a:r>
              <a:rPr lang="en-US" sz="2400" dirty="0">
                <a:latin typeface="+mj-lt"/>
              </a:rPr>
              <a:t>P5</a:t>
            </a:r>
            <a:br>
              <a:rPr lang="en-US" sz="2400" dirty="0">
                <a:latin typeface="+mj-lt"/>
              </a:rPr>
            </a:br>
            <a:endParaRPr lang="en-US" sz="2400" dirty="0">
              <a:latin typeface="+mj-lt"/>
            </a:endParaRPr>
          </a:p>
          <a:p>
            <a:endParaRPr lang="en-US" sz="2800" dirty="0">
              <a:latin typeface="+mj-lt"/>
            </a:endParaRPr>
          </a:p>
        </p:txBody>
      </p:sp>
      <p:sp>
        <p:nvSpPr>
          <p:cNvPr id="12" name="Foliennummernplatzhalter 1">
            <a:extLst>
              <a:ext uri="{FF2B5EF4-FFF2-40B4-BE49-F238E27FC236}">
                <a16:creationId xmlns:a16="http://schemas.microsoft.com/office/drawing/2014/main" id="{B1222CC1-5A56-ED4F-96F7-BA05E71FBDB4}"/>
              </a:ext>
            </a:extLst>
          </p:cNvPr>
          <p:cNvSpPr txBox="1">
            <a:spLocks/>
          </p:cNvSpPr>
          <p:nvPr/>
        </p:nvSpPr>
        <p:spPr>
          <a:xfrm>
            <a:off x="385078" y="6349881"/>
            <a:ext cx="2671668" cy="307776"/>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spcAft>
                <a:spcPct val="0"/>
              </a:spcAft>
            </a:pPr>
            <a:r>
              <a:rPr lang="en-US" sz="1400">
                <a:latin typeface="+mj-lt"/>
              </a:rPr>
              <a:t>HCI 2023-2024</a:t>
            </a:r>
          </a:p>
        </p:txBody>
      </p:sp>
      <p:pic>
        <p:nvPicPr>
          <p:cNvPr id="14" name="Picture 13">
            <a:extLst>
              <a:ext uri="{FF2B5EF4-FFF2-40B4-BE49-F238E27FC236}">
                <a16:creationId xmlns:a16="http://schemas.microsoft.com/office/drawing/2014/main" id="{0494E2F3-B583-BA48-A4B7-4B4E701F4A97}"/>
              </a:ext>
            </a:extLst>
          </p:cNvPr>
          <p:cNvPicPr>
            <a:picLocks noChangeAspect="1"/>
          </p:cNvPicPr>
          <p:nvPr/>
        </p:nvPicPr>
        <p:blipFill>
          <a:blip r:embed="rId2"/>
          <a:stretch>
            <a:fillRect/>
          </a:stretch>
        </p:blipFill>
        <p:spPr>
          <a:xfrm>
            <a:off x="8721041" y="6042197"/>
            <a:ext cx="3169861" cy="627005"/>
          </a:xfrm>
          <a:prstGeom prst="rect">
            <a:avLst/>
          </a:prstGeom>
        </p:spPr>
      </p:pic>
      <p:sp>
        <p:nvSpPr>
          <p:cNvPr id="3" name="Rectangle 2">
            <a:extLst>
              <a:ext uri="{FF2B5EF4-FFF2-40B4-BE49-F238E27FC236}">
                <a16:creationId xmlns:a16="http://schemas.microsoft.com/office/drawing/2014/main" id="{99AED51B-A55F-BCE8-9BD3-6FA5BCEE2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606A7711-80C0-AB58-6E4C-B5867DBFF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CF1740A-7364-FB4E-91AE-637CB5EE55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7" name="Freeform: Shape 6">
              <a:extLst>
                <a:ext uri="{FF2B5EF4-FFF2-40B4-BE49-F238E27FC236}">
                  <a16:creationId xmlns:a16="http://schemas.microsoft.com/office/drawing/2014/main" id="{FEE4E050-1FCD-3A0F-01D8-C6C6C4CB0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FBA30C-1008-4189-FE73-36E0A9A8E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5748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m 16">
            <a:extLst>
              <a:ext uri="{FF2B5EF4-FFF2-40B4-BE49-F238E27FC236}">
                <a16:creationId xmlns:a16="http://schemas.microsoft.com/office/drawing/2014/main" id="{FA6DA97C-7484-71E7-1F40-3C5434CE463E}"/>
              </a:ext>
            </a:extLst>
          </p:cNvPr>
          <p:cNvPicPr>
            <a:picLocks noChangeAspect="1"/>
          </p:cNvPicPr>
          <p:nvPr/>
        </p:nvPicPr>
        <p:blipFill rotWithShape="1">
          <a:blip r:embed="rId2"/>
          <a:srcRect l="10282" r="10199"/>
          <a:stretch/>
        </p:blipFill>
        <p:spPr>
          <a:xfrm>
            <a:off x="8565882" y="1331305"/>
            <a:ext cx="2643860" cy="4201454"/>
          </a:xfrm>
          <a:prstGeom prst="rect">
            <a:avLst/>
          </a:prstGeom>
        </p:spPr>
      </p:pic>
      <p:sp>
        <p:nvSpPr>
          <p:cNvPr id="6" name="Foliennummernplatzhalter 1">
            <a:extLst>
              <a:ext uri="{FF2B5EF4-FFF2-40B4-BE49-F238E27FC236}">
                <a16:creationId xmlns:a16="http://schemas.microsoft.com/office/drawing/2014/main" id="{03DC3EE4-7F5E-4D42-9623-842BF21FF48E}"/>
              </a:ext>
            </a:extLst>
          </p:cNvPr>
          <p:cNvSpPr txBox="1">
            <a:spLocks/>
          </p:cNvSpPr>
          <p:nvPr/>
        </p:nvSpPr>
        <p:spPr>
          <a:xfrm>
            <a:off x="11018520" y="6349881"/>
            <a:ext cx="732646" cy="30777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50000"/>
              </a:spcBef>
              <a:spcAft>
                <a:spcPct val="0"/>
              </a:spcAft>
            </a:pPr>
            <a:fld id="{A06316EC-39FF-4C97-AA6E-29B761CE3E45}" type="slidenum">
              <a:rPr lang="en-US" sz="1400" smtClean="0">
                <a:latin typeface="+mj-lt"/>
              </a:rPr>
              <a:pPr algn="r">
                <a:spcBef>
                  <a:spcPct val="50000"/>
                </a:spcBef>
                <a:spcAft>
                  <a:spcPct val="0"/>
                </a:spcAft>
              </a:pPr>
              <a:t>10</a:t>
            </a:fld>
            <a:endParaRPr lang="en-US" sz="1400">
              <a:latin typeface="+mj-lt"/>
            </a:endParaRPr>
          </a:p>
        </p:txBody>
      </p:sp>
      <p:sp>
        <p:nvSpPr>
          <p:cNvPr id="8" name="TextBox 7">
            <a:extLst>
              <a:ext uri="{FF2B5EF4-FFF2-40B4-BE49-F238E27FC236}">
                <a16:creationId xmlns:a16="http://schemas.microsoft.com/office/drawing/2014/main" id="{98C6878B-5E93-F341-AC77-2423C100D7C5}"/>
              </a:ext>
            </a:extLst>
          </p:cNvPr>
          <p:cNvSpPr txBox="1"/>
          <p:nvPr/>
        </p:nvSpPr>
        <p:spPr>
          <a:xfrm>
            <a:off x="477837" y="1685364"/>
            <a:ext cx="7311925" cy="2554545"/>
          </a:xfrm>
          <a:prstGeom prst="rect">
            <a:avLst/>
          </a:prstGeom>
          <a:noFill/>
        </p:spPr>
        <p:txBody>
          <a:bodyPr wrap="square" lIns="91440" tIns="45720" rIns="91440" bIns="45720" rtlCol="0" anchor="t">
            <a:spAutoFit/>
          </a:bodyPr>
          <a:lstStyle/>
          <a:p>
            <a:pPr marL="342900" indent="-342900" algn="just">
              <a:buFont typeface="Arial"/>
              <a:buChar char="•"/>
            </a:pPr>
            <a:r>
              <a:rPr lang="en-US" sz="2000" dirty="0">
                <a:solidFill>
                  <a:srgbClr val="000000"/>
                </a:solidFill>
                <a:latin typeface="Calibri Light"/>
                <a:ea typeface="Calibri Light"/>
                <a:cs typeface="Calibri Light"/>
              </a:rPr>
              <a:t>The page loading time should be short;</a:t>
            </a:r>
          </a:p>
          <a:p>
            <a:pPr marL="342900" indent="-342900" algn="just">
              <a:buFont typeface="Arial"/>
              <a:buChar char="•"/>
            </a:pPr>
            <a:r>
              <a:rPr lang="en-US" sz="2000" dirty="0">
                <a:solidFill>
                  <a:srgbClr val="000000"/>
                </a:solidFill>
                <a:latin typeface="Calibri Light"/>
                <a:ea typeface="Calibri Light"/>
                <a:cs typeface="Calibri Light"/>
              </a:rPr>
              <a:t>Encrypt game keys and user passwords in the database;</a:t>
            </a:r>
          </a:p>
          <a:p>
            <a:pPr marL="342900" indent="-342900" algn="just">
              <a:buFont typeface="Arial"/>
              <a:buChar char="•"/>
            </a:pPr>
            <a:r>
              <a:rPr lang="en-US" sz="2000" dirty="0">
                <a:solidFill>
                  <a:srgbClr val="000000"/>
                </a:solidFill>
                <a:latin typeface="Calibri Light"/>
                <a:ea typeface="Calibri Light"/>
                <a:cs typeface="Calibri Light"/>
              </a:rPr>
              <a:t>It should be accessible regardless of the browser and operating system used;</a:t>
            </a:r>
          </a:p>
          <a:p>
            <a:pPr marL="342900" indent="-342900" algn="just">
              <a:buFont typeface="Arial"/>
              <a:buChar char="•"/>
            </a:pPr>
            <a:r>
              <a:rPr lang="en-US" sz="2000" dirty="0">
                <a:solidFill>
                  <a:srgbClr val="000000"/>
                </a:solidFill>
                <a:latin typeface="Calibri Light"/>
                <a:ea typeface="Calibri Light"/>
                <a:cs typeface="Calibri Light"/>
              </a:rPr>
              <a:t>The interface should be easy to understand, even for users with different levels of technology experience;</a:t>
            </a:r>
          </a:p>
          <a:p>
            <a:pPr marL="342900" indent="-342900" algn="just">
              <a:buFont typeface="Arial"/>
              <a:buChar char="•"/>
            </a:pPr>
            <a:r>
              <a:rPr lang="en-US" sz="2000" dirty="0">
                <a:solidFill>
                  <a:srgbClr val="000000"/>
                </a:solidFill>
                <a:latin typeface="Calibri Light"/>
                <a:ea typeface="Calibri Light"/>
                <a:cs typeface="Calibri Light"/>
              </a:rPr>
              <a:t>Game payment should be secure;</a:t>
            </a:r>
          </a:p>
          <a:p>
            <a:pPr marL="342900" indent="-342900" algn="just">
              <a:buFont typeface="Arial"/>
              <a:buChar char="•"/>
            </a:pPr>
            <a:r>
              <a:rPr lang="en-US" sz="2000" dirty="0">
                <a:solidFill>
                  <a:srgbClr val="000000"/>
                </a:solidFill>
                <a:latin typeface="Calibri Light"/>
                <a:ea typeface="Calibri Light"/>
                <a:cs typeface="Calibri Light"/>
              </a:rPr>
              <a:t>The user must authenticate the account before it can be used.</a:t>
            </a:r>
            <a:endParaRPr lang="en-US" sz="2000" dirty="0">
              <a:latin typeface="+mj-lt"/>
            </a:endParaRPr>
          </a:p>
        </p:txBody>
      </p:sp>
      <p:sp>
        <p:nvSpPr>
          <p:cNvPr id="15" name="Rectangle 2">
            <a:extLst>
              <a:ext uri="{FF2B5EF4-FFF2-40B4-BE49-F238E27FC236}">
                <a16:creationId xmlns:a16="http://schemas.microsoft.com/office/drawing/2014/main" id="{5EE5E829-4A87-BE4D-AA40-C36B52C6C549}"/>
              </a:ext>
            </a:extLst>
          </p:cNvPr>
          <p:cNvSpPr txBox="1">
            <a:spLocks noChangeArrowheads="1"/>
          </p:cNvSpPr>
          <p:nvPr/>
        </p:nvSpPr>
        <p:spPr>
          <a:xfrm>
            <a:off x="477839" y="334800"/>
            <a:ext cx="11233150" cy="55102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a:t>Non-functional Requirements</a:t>
            </a:r>
          </a:p>
        </p:txBody>
      </p:sp>
      <p:sp>
        <p:nvSpPr>
          <p:cNvPr id="16" name="Rectangle 2">
            <a:extLst>
              <a:ext uri="{FF2B5EF4-FFF2-40B4-BE49-F238E27FC236}">
                <a16:creationId xmlns:a16="http://schemas.microsoft.com/office/drawing/2014/main" id="{7BEAC418-ECB8-9F48-BE87-25E2BD3D79F4}"/>
              </a:ext>
            </a:extLst>
          </p:cNvPr>
          <p:cNvSpPr txBox="1">
            <a:spLocks noChangeArrowheads="1"/>
          </p:cNvSpPr>
          <p:nvPr/>
        </p:nvSpPr>
        <p:spPr bwMode="auto">
          <a:xfrm>
            <a:off x="582930" y="854058"/>
            <a:ext cx="11128057" cy="430887"/>
          </a:xfrm>
          <a:prstGeom prst="rect">
            <a:avLst/>
          </a:prstGeom>
          <a:noFill/>
          <a:ln>
            <a:noFill/>
          </a:ln>
          <a:effectLst/>
        </p:spPr>
        <p:txBody>
          <a:bodyPr vert="horz" wrap="square" lIns="0" tIns="0" rIns="0" bIns="0" numCol="1" anchor="t" anchorCtr="0" compatLnSpc="1">
            <a:prstTxWarp prst="textNoShape">
              <a:avLst/>
            </a:prstTxWarp>
            <a:spAutoFit/>
          </a:bodyPr>
          <a:lstStyle>
            <a:lvl1pPr marL="0" indent="0" algn="l" defTabSz="504000"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Frutiger LT Com 45 Light" pitchFamily="34" charset="0"/>
              </a:defRPr>
            </a:lvl2pPr>
            <a:lvl3pPr algn="l" rtl="0" eaLnBrk="1" fontAlgn="base" hangingPunct="1">
              <a:spcBef>
                <a:spcPct val="0"/>
              </a:spcBef>
              <a:spcAft>
                <a:spcPct val="0"/>
              </a:spcAft>
              <a:defRPr sz="2400" b="1">
                <a:solidFill>
                  <a:schemeClr val="tx1"/>
                </a:solidFill>
                <a:latin typeface="Frutiger LT Com 45 Light" pitchFamily="34" charset="0"/>
              </a:defRPr>
            </a:lvl3pPr>
            <a:lvl4pPr algn="l" rtl="0" eaLnBrk="1" fontAlgn="base" hangingPunct="1">
              <a:spcBef>
                <a:spcPct val="0"/>
              </a:spcBef>
              <a:spcAft>
                <a:spcPct val="0"/>
              </a:spcAft>
              <a:defRPr sz="2400" b="1">
                <a:solidFill>
                  <a:schemeClr val="tx1"/>
                </a:solidFill>
                <a:latin typeface="Frutiger LT Com 45 Light" pitchFamily="34" charset="0"/>
              </a:defRPr>
            </a:lvl4pPr>
            <a:lvl5pPr algn="l" rtl="0" eaLnBrk="1" fontAlgn="base" hangingPunct="1">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a:lstStyle>
          <a:p>
            <a:r>
              <a:rPr lang="en-US" sz="2800" kern="0" dirty="0">
                <a:solidFill>
                  <a:srgbClr val="50B400"/>
                </a:solidFill>
              </a:rPr>
              <a:t>Key Vault Games</a:t>
            </a:r>
          </a:p>
        </p:txBody>
      </p:sp>
      <p:sp>
        <p:nvSpPr>
          <p:cNvPr id="3" name="Foliennummernplatzhalter 1">
            <a:extLst>
              <a:ext uri="{FF2B5EF4-FFF2-40B4-BE49-F238E27FC236}">
                <a16:creationId xmlns:a16="http://schemas.microsoft.com/office/drawing/2014/main" id="{85B4B656-E897-EEFD-32BB-DAF0E2BD7277}"/>
              </a:ext>
            </a:extLst>
          </p:cNvPr>
          <p:cNvSpPr txBox="1">
            <a:spLocks/>
          </p:cNvSpPr>
          <p:nvPr/>
        </p:nvSpPr>
        <p:spPr>
          <a:xfrm>
            <a:off x="385078" y="6349881"/>
            <a:ext cx="2671668" cy="307776"/>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spcAft>
                <a:spcPct val="0"/>
              </a:spcAft>
            </a:pPr>
            <a:r>
              <a:rPr lang="en-US" sz="1400" dirty="0">
                <a:latin typeface="+mj-lt"/>
              </a:rPr>
              <a:t>HCI 2023-2024</a:t>
            </a:r>
          </a:p>
        </p:txBody>
      </p:sp>
      <p:grpSp>
        <p:nvGrpSpPr>
          <p:cNvPr id="19" name="Group 18">
            <a:extLst>
              <a:ext uri="{FF2B5EF4-FFF2-40B4-BE49-F238E27FC236}">
                <a16:creationId xmlns:a16="http://schemas.microsoft.com/office/drawing/2014/main" id="{C79760CB-9F62-33A3-BF95-6900FCD35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34BA4C72-B7F9-6E68-9B60-B13C5C8DD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310301B-6E53-76C3-DA7F-8F50F47C1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Isosceles Triangle 20">
            <a:extLst>
              <a:ext uri="{FF2B5EF4-FFF2-40B4-BE49-F238E27FC236}">
                <a16:creationId xmlns:a16="http://schemas.microsoft.com/office/drawing/2014/main" id="{5A0E52EE-56A4-2A27-4353-DAB5D0B85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7C8BA5D-5AE9-6038-DD63-9788F761C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53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1">
            <a:extLst>
              <a:ext uri="{FF2B5EF4-FFF2-40B4-BE49-F238E27FC236}">
                <a16:creationId xmlns:a16="http://schemas.microsoft.com/office/drawing/2014/main" id="{03DC3EE4-7F5E-4D42-9623-842BF21FF48E}"/>
              </a:ext>
            </a:extLst>
          </p:cNvPr>
          <p:cNvSpPr txBox="1">
            <a:spLocks/>
          </p:cNvSpPr>
          <p:nvPr/>
        </p:nvSpPr>
        <p:spPr>
          <a:xfrm>
            <a:off x="11018520" y="6349881"/>
            <a:ext cx="732646" cy="30777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50000"/>
              </a:spcBef>
              <a:spcAft>
                <a:spcPct val="0"/>
              </a:spcAft>
            </a:pPr>
            <a:fld id="{A06316EC-39FF-4C97-AA6E-29B761CE3E45}" type="slidenum">
              <a:rPr lang="en-US" sz="1400" smtClean="0">
                <a:latin typeface="+mj-lt"/>
              </a:rPr>
              <a:pPr algn="r">
                <a:spcBef>
                  <a:spcPct val="50000"/>
                </a:spcBef>
                <a:spcAft>
                  <a:spcPct val="0"/>
                </a:spcAft>
              </a:pPr>
              <a:t>11</a:t>
            </a:fld>
            <a:endParaRPr lang="en-US" sz="1400">
              <a:latin typeface="+mj-lt"/>
            </a:endParaRPr>
          </a:p>
        </p:txBody>
      </p:sp>
      <p:sp>
        <p:nvSpPr>
          <p:cNvPr id="15" name="Rectangle 2">
            <a:extLst>
              <a:ext uri="{FF2B5EF4-FFF2-40B4-BE49-F238E27FC236}">
                <a16:creationId xmlns:a16="http://schemas.microsoft.com/office/drawing/2014/main" id="{5EE5E829-4A87-BE4D-AA40-C36B52C6C549}"/>
              </a:ext>
            </a:extLst>
          </p:cNvPr>
          <p:cNvSpPr txBox="1">
            <a:spLocks noChangeArrowheads="1"/>
          </p:cNvSpPr>
          <p:nvPr/>
        </p:nvSpPr>
        <p:spPr>
          <a:xfrm>
            <a:off x="477839" y="334800"/>
            <a:ext cx="11233150" cy="55102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a:t>Next </a:t>
            </a:r>
            <a:r>
              <a:rPr lang="pt-PT" b="1"/>
              <a:t>steps</a:t>
            </a:r>
            <a:endParaRPr lang="en-US" b="1"/>
          </a:p>
        </p:txBody>
      </p:sp>
      <p:sp>
        <p:nvSpPr>
          <p:cNvPr id="16" name="Rectangle 2">
            <a:extLst>
              <a:ext uri="{FF2B5EF4-FFF2-40B4-BE49-F238E27FC236}">
                <a16:creationId xmlns:a16="http://schemas.microsoft.com/office/drawing/2014/main" id="{7BEAC418-ECB8-9F48-BE87-25E2BD3D79F4}"/>
              </a:ext>
            </a:extLst>
          </p:cNvPr>
          <p:cNvSpPr txBox="1">
            <a:spLocks noChangeArrowheads="1"/>
          </p:cNvSpPr>
          <p:nvPr/>
        </p:nvSpPr>
        <p:spPr bwMode="auto">
          <a:xfrm>
            <a:off x="582930" y="854058"/>
            <a:ext cx="11128057" cy="430887"/>
          </a:xfrm>
          <a:prstGeom prst="rect">
            <a:avLst/>
          </a:prstGeom>
          <a:noFill/>
          <a:ln>
            <a:noFill/>
          </a:ln>
          <a:effectLst/>
        </p:spPr>
        <p:txBody>
          <a:bodyPr vert="horz" wrap="square" lIns="0" tIns="0" rIns="0" bIns="0" numCol="1" anchor="t" anchorCtr="0" compatLnSpc="1">
            <a:prstTxWarp prst="textNoShape">
              <a:avLst/>
            </a:prstTxWarp>
            <a:spAutoFit/>
          </a:bodyPr>
          <a:lstStyle>
            <a:lvl1pPr marL="0" indent="0" algn="l" defTabSz="504000"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Frutiger LT Com 45 Light" pitchFamily="34" charset="0"/>
              </a:defRPr>
            </a:lvl2pPr>
            <a:lvl3pPr algn="l" rtl="0" eaLnBrk="1" fontAlgn="base" hangingPunct="1">
              <a:spcBef>
                <a:spcPct val="0"/>
              </a:spcBef>
              <a:spcAft>
                <a:spcPct val="0"/>
              </a:spcAft>
              <a:defRPr sz="2400" b="1">
                <a:solidFill>
                  <a:schemeClr val="tx1"/>
                </a:solidFill>
                <a:latin typeface="Frutiger LT Com 45 Light" pitchFamily="34" charset="0"/>
              </a:defRPr>
            </a:lvl3pPr>
            <a:lvl4pPr algn="l" rtl="0" eaLnBrk="1" fontAlgn="base" hangingPunct="1">
              <a:spcBef>
                <a:spcPct val="0"/>
              </a:spcBef>
              <a:spcAft>
                <a:spcPct val="0"/>
              </a:spcAft>
              <a:defRPr sz="2400" b="1">
                <a:solidFill>
                  <a:schemeClr val="tx1"/>
                </a:solidFill>
                <a:latin typeface="Frutiger LT Com 45 Light" pitchFamily="34" charset="0"/>
              </a:defRPr>
            </a:lvl4pPr>
            <a:lvl5pPr algn="l" rtl="0" eaLnBrk="1" fontAlgn="base" hangingPunct="1">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a:lstStyle>
          <a:p>
            <a:r>
              <a:rPr lang="en-US" sz="2800" kern="0" dirty="0">
                <a:solidFill>
                  <a:srgbClr val="50B400"/>
                </a:solidFill>
              </a:rPr>
              <a:t>Key Vault Games</a:t>
            </a:r>
            <a:endParaRPr lang="en-US" sz="2800" kern="0" dirty="0">
              <a:solidFill>
                <a:srgbClr val="50B400"/>
              </a:solidFill>
              <a:ea typeface="Calibri Light"/>
              <a:cs typeface="Calibri Light"/>
            </a:endParaRPr>
          </a:p>
        </p:txBody>
      </p:sp>
      <p:sp>
        <p:nvSpPr>
          <p:cNvPr id="2" name="Foliennummernplatzhalter 1">
            <a:extLst>
              <a:ext uri="{FF2B5EF4-FFF2-40B4-BE49-F238E27FC236}">
                <a16:creationId xmlns:a16="http://schemas.microsoft.com/office/drawing/2014/main" id="{5BE2FFB7-E91C-153F-3723-025D3CCCD93C}"/>
              </a:ext>
            </a:extLst>
          </p:cNvPr>
          <p:cNvSpPr txBox="1">
            <a:spLocks/>
          </p:cNvSpPr>
          <p:nvPr/>
        </p:nvSpPr>
        <p:spPr>
          <a:xfrm>
            <a:off x="385078" y="6349881"/>
            <a:ext cx="2671668" cy="307776"/>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spcAft>
                <a:spcPct val="0"/>
              </a:spcAft>
            </a:pPr>
            <a:r>
              <a:rPr lang="en-US" sz="1400" dirty="0">
                <a:latin typeface="+mj-lt"/>
              </a:rPr>
              <a:t>HCI 2023-2024</a:t>
            </a:r>
          </a:p>
        </p:txBody>
      </p:sp>
      <p:sp>
        <p:nvSpPr>
          <p:cNvPr id="4" name="TextBox 7">
            <a:extLst>
              <a:ext uri="{FF2B5EF4-FFF2-40B4-BE49-F238E27FC236}">
                <a16:creationId xmlns:a16="http://schemas.microsoft.com/office/drawing/2014/main" id="{9CCFA70C-27CC-77FD-B27D-4CFC6BD6ECE3}"/>
              </a:ext>
            </a:extLst>
          </p:cNvPr>
          <p:cNvSpPr txBox="1"/>
          <p:nvPr/>
        </p:nvSpPr>
        <p:spPr>
          <a:xfrm>
            <a:off x="477838" y="1685364"/>
            <a:ext cx="3995840" cy="2862322"/>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2000" dirty="0">
                <a:latin typeface="+mj-lt"/>
              </a:rPr>
              <a:t>For the next steps we considered doing a paper prototype.</a:t>
            </a:r>
            <a:endParaRPr lang="en-US" sz="2000" dirty="0">
              <a:latin typeface="+mj-lt"/>
              <a:ea typeface="Calibri Light"/>
              <a:cs typeface="Calibri Light"/>
            </a:endParaRPr>
          </a:p>
          <a:p>
            <a:pPr algn="just"/>
            <a:endParaRPr lang="pt-PT" sz="2000" dirty="0">
              <a:latin typeface="+mj-lt"/>
            </a:endParaRPr>
          </a:p>
          <a:p>
            <a:pPr algn="just"/>
            <a:endParaRPr lang="pt-PT" sz="2000" dirty="0">
              <a:latin typeface="+mj-lt"/>
            </a:endParaRPr>
          </a:p>
          <a:p>
            <a:pPr algn="just"/>
            <a:endParaRPr lang="pt-PT" sz="2000" dirty="0">
              <a:latin typeface="+mj-lt"/>
            </a:endParaRPr>
          </a:p>
          <a:p>
            <a:pPr algn="just"/>
            <a:endParaRPr lang="pt-PT" sz="2000" dirty="0">
              <a:latin typeface="+mj-lt"/>
            </a:endParaRPr>
          </a:p>
          <a:p>
            <a:pPr marL="285750" indent="-285750" algn="just">
              <a:buFont typeface="Arial" panose="020B0604020202020204" pitchFamily="34" charset="0"/>
              <a:buChar char="•"/>
            </a:pPr>
            <a:r>
              <a:rPr lang="en-US" sz="2000" dirty="0">
                <a:latin typeface="+mj-lt"/>
              </a:rPr>
              <a:t>We're going to ask people to use the platform and make a usability evaluation.</a:t>
            </a:r>
            <a:endParaRPr lang="en-US" sz="2000" dirty="0">
              <a:latin typeface="+mj-lt"/>
              <a:ea typeface="Calibri Light"/>
              <a:cs typeface="Calibri Light"/>
            </a:endParaRPr>
          </a:p>
        </p:txBody>
      </p:sp>
      <p:grpSp>
        <p:nvGrpSpPr>
          <p:cNvPr id="12" name="Group 11">
            <a:extLst>
              <a:ext uri="{FF2B5EF4-FFF2-40B4-BE49-F238E27FC236}">
                <a16:creationId xmlns:a16="http://schemas.microsoft.com/office/drawing/2014/main" id="{DBC07B9D-CA0D-27A5-7501-7FFAE23168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7" name="Freeform: Shape 6">
              <a:extLst>
                <a:ext uri="{FF2B5EF4-FFF2-40B4-BE49-F238E27FC236}">
                  <a16:creationId xmlns:a16="http://schemas.microsoft.com/office/drawing/2014/main" id="{A2C46163-3FF6-8017-C8A3-9FBB2AE4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0150DA-E293-D57A-6E00-F6EBCD412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Isosceles Triangle 16">
            <a:extLst>
              <a:ext uri="{FF2B5EF4-FFF2-40B4-BE49-F238E27FC236}">
                <a16:creationId xmlns:a16="http://schemas.microsoft.com/office/drawing/2014/main" id="{3918B803-8EE2-B1BB-85BF-048D7D723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F92E82-EBFB-A7BE-97D9-372BE3D53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Premium Vector | Next steps concept">
            <a:extLst>
              <a:ext uri="{FF2B5EF4-FFF2-40B4-BE49-F238E27FC236}">
                <a16:creationId xmlns:a16="http://schemas.microsoft.com/office/drawing/2014/main" id="{FA2E3C1C-8B10-54C8-9C6B-49C90CEC28D7}"/>
              </a:ext>
            </a:extLst>
          </p:cNvPr>
          <p:cNvPicPr>
            <a:picLocks noChangeAspect="1"/>
          </p:cNvPicPr>
          <p:nvPr/>
        </p:nvPicPr>
        <p:blipFill>
          <a:blip r:embed="rId2"/>
          <a:stretch>
            <a:fillRect/>
          </a:stretch>
        </p:blipFill>
        <p:spPr>
          <a:xfrm>
            <a:off x="6399106" y="1968760"/>
            <a:ext cx="2743199" cy="2920481"/>
          </a:xfrm>
          <a:prstGeom prst="rect">
            <a:avLst/>
          </a:prstGeom>
        </p:spPr>
      </p:pic>
    </p:spTree>
    <p:extLst>
      <p:ext uri="{BB962C8B-B14F-4D97-AF65-F5344CB8AC3E}">
        <p14:creationId xmlns:p14="http://schemas.microsoft.com/office/powerpoint/2010/main" val="230437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0444A69-BE00-3241-983C-B54ED0DD8D1E}"/>
              </a:ext>
            </a:extLst>
          </p:cNvPr>
          <p:cNvSpPr txBox="1">
            <a:spLocks noChangeArrowheads="1"/>
          </p:cNvSpPr>
          <p:nvPr/>
        </p:nvSpPr>
        <p:spPr>
          <a:xfrm>
            <a:off x="477839" y="334800"/>
            <a:ext cx="11233150" cy="55102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a:t>Introduction</a:t>
            </a:r>
          </a:p>
        </p:txBody>
      </p:sp>
      <p:sp>
        <p:nvSpPr>
          <p:cNvPr id="6" name="Foliennummernplatzhalter 1">
            <a:extLst>
              <a:ext uri="{FF2B5EF4-FFF2-40B4-BE49-F238E27FC236}">
                <a16:creationId xmlns:a16="http://schemas.microsoft.com/office/drawing/2014/main" id="{03DC3EE4-7F5E-4D42-9623-842BF21FF48E}"/>
              </a:ext>
            </a:extLst>
          </p:cNvPr>
          <p:cNvSpPr txBox="1">
            <a:spLocks/>
          </p:cNvSpPr>
          <p:nvPr/>
        </p:nvSpPr>
        <p:spPr>
          <a:xfrm>
            <a:off x="11018520" y="6349881"/>
            <a:ext cx="732646" cy="30777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50000"/>
              </a:spcBef>
              <a:spcAft>
                <a:spcPct val="0"/>
              </a:spcAft>
            </a:pPr>
            <a:fld id="{A06316EC-39FF-4C97-AA6E-29B761CE3E45}" type="slidenum">
              <a:rPr lang="en-US" sz="1400" smtClean="0">
                <a:latin typeface="+mj-lt"/>
              </a:rPr>
              <a:pPr algn="r">
                <a:spcBef>
                  <a:spcPct val="50000"/>
                </a:spcBef>
                <a:spcAft>
                  <a:spcPct val="0"/>
                </a:spcAft>
              </a:pPr>
              <a:t>2</a:t>
            </a:fld>
            <a:endParaRPr lang="en-US" sz="1400">
              <a:latin typeface="+mj-lt"/>
            </a:endParaRPr>
          </a:p>
        </p:txBody>
      </p:sp>
      <p:sp>
        <p:nvSpPr>
          <p:cNvPr id="12" name="Foliennummernplatzhalter 1">
            <a:extLst>
              <a:ext uri="{FF2B5EF4-FFF2-40B4-BE49-F238E27FC236}">
                <a16:creationId xmlns:a16="http://schemas.microsoft.com/office/drawing/2014/main" id="{B1222CC1-5A56-ED4F-96F7-BA05E71FBDB4}"/>
              </a:ext>
            </a:extLst>
          </p:cNvPr>
          <p:cNvSpPr txBox="1">
            <a:spLocks/>
          </p:cNvSpPr>
          <p:nvPr/>
        </p:nvSpPr>
        <p:spPr>
          <a:xfrm>
            <a:off x="385078" y="6349881"/>
            <a:ext cx="3306812" cy="307776"/>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spcAft>
                <a:spcPct val="0"/>
              </a:spcAft>
            </a:pPr>
            <a:r>
              <a:rPr lang="en-US" sz="1400">
                <a:latin typeface="+mj-lt"/>
              </a:rPr>
              <a:t>HCI 2023-2024</a:t>
            </a:r>
          </a:p>
        </p:txBody>
      </p:sp>
      <p:sp>
        <p:nvSpPr>
          <p:cNvPr id="9" name="Rectangle 2">
            <a:extLst>
              <a:ext uri="{FF2B5EF4-FFF2-40B4-BE49-F238E27FC236}">
                <a16:creationId xmlns:a16="http://schemas.microsoft.com/office/drawing/2014/main" id="{1691C457-C628-2749-9A63-2C7FDE4A72B7}"/>
              </a:ext>
            </a:extLst>
          </p:cNvPr>
          <p:cNvSpPr txBox="1">
            <a:spLocks noChangeArrowheads="1"/>
          </p:cNvSpPr>
          <p:nvPr/>
        </p:nvSpPr>
        <p:spPr bwMode="auto">
          <a:xfrm>
            <a:off x="582930" y="854058"/>
            <a:ext cx="11128057" cy="430887"/>
          </a:xfrm>
          <a:prstGeom prst="rect">
            <a:avLst/>
          </a:prstGeom>
          <a:noFill/>
          <a:ln>
            <a:noFill/>
          </a:ln>
          <a:effectLst/>
        </p:spPr>
        <p:txBody>
          <a:bodyPr vert="horz" wrap="square" lIns="0" tIns="0" rIns="0" bIns="0" numCol="1" anchor="t" anchorCtr="0" compatLnSpc="1">
            <a:prstTxWarp prst="textNoShape">
              <a:avLst/>
            </a:prstTxWarp>
            <a:spAutoFit/>
          </a:bodyPr>
          <a:lstStyle>
            <a:lvl1pPr marL="0" indent="0" algn="l" defTabSz="504000"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Frutiger LT Com 45 Light" pitchFamily="34" charset="0"/>
              </a:defRPr>
            </a:lvl2pPr>
            <a:lvl3pPr algn="l" rtl="0" eaLnBrk="1" fontAlgn="base" hangingPunct="1">
              <a:spcBef>
                <a:spcPct val="0"/>
              </a:spcBef>
              <a:spcAft>
                <a:spcPct val="0"/>
              </a:spcAft>
              <a:defRPr sz="2400" b="1">
                <a:solidFill>
                  <a:schemeClr val="tx1"/>
                </a:solidFill>
                <a:latin typeface="Frutiger LT Com 45 Light" pitchFamily="34" charset="0"/>
              </a:defRPr>
            </a:lvl3pPr>
            <a:lvl4pPr algn="l" rtl="0" eaLnBrk="1" fontAlgn="base" hangingPunct="1">
              <a:spcBef>
                <a:spcPct val="0"/>
              </a:spcBef>
              <a:spcAft>
                <a:spcPct val="0"/>
              </a:spcAft>
              <a:defRPr sz="2400" b="1">
                <a:solidFill>
                  <a:schemeClr val="tx1"/>
                </a:solidFill>
                <a:latin typeface="Frutiger LT Com 45 Light" pitchFamily="34" charset="0"/>
              </a:defRPr>
            </a:lvl4pPr>
            <a:lvl5pPr algn="l" rtl="0" eaLnBrk="1" fontAlgn="base" hangingPunct="1">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a:lstStyle>
          <a:p>
            <a:r>
              <a:rPr lang="en-US" sz="2800" kern="0">
                <a:solidFill>
                  <a:srgbClr val="50B400"/>
                </a:solidFill>
              </a:rPr>
              <a:t>Key Vault Games</a:t>
            </a:r>
            <a:endParaRPr lang="en-US" sz="2800" b="0" kern="0">
              <a:solidFill>
                <a:srgbClr val="000000"/>
              </a:solidFill>
            </a:endParaRPr>
          </a:p>
        </p:txBody>
      </p:sp>
      <p:pic>
        <p:nvPicPr>
          <p:cNvPr id="3" name="Picture 2" descr="A pixelated yellow and black text&#10;&#10;Description automatically generated">
            <a:extLst>
              <a:ext uri="{FF2B5EF4-FFF2-40B4-BE49-F238E27FC236}">
                <a16:creationId xmlns:a16="http://schemas.microsoft.com/office/drawing/2014/main" id="{F32BB3D1-3B15-69FB-EB2B-43AF6F0B4EBA}"/>
              </a:ext>
            </a:extLst>
          </p:cNvPr>
          <p:cNvPicPr>
            <a:picLocks noChangeAspect="1"/>
          </p:cNvPicPr>
          <p:nvPr/>
        </p:nvPicPr>
        <p:blipFill>
          <a:blip r:embed="rId2"/>
          <a:stretch>
            <a:fillRect/>
          </a:stretch>
        </p:blipFill>
        <p:spPr>
          <a:xfrm>
            <a:off x="6902017" y="1683327"/>
            <a:ext cx="4864966" cy="3491347"/>
          </a:xfrm>
          <a:prstGeom prst="rect">
            <a:avLst/>
          </a:prstGeom>
        </p:spPr>
      </p:pic>
      <p:sp>
        <p:nvSpPr>
          <p:cNvPr id="5" name="TextBox 7">
            <a:extLst>
              <a:ext uri="{FF2B5EF4-FFF2-40B4-BE49-F238E27FC236}">
                <a16:creationId xmlns:a16="http://schemas.microsoft.com/office/drawing/2014/main" id="{F593011E-C202-94D3-52FD-59B9408E6A6C}"/>
              </a:ext>
            </a:extLst>
          </p:cNvPr>
          <p:cNvSpPr txBox="1"/>
          <p:nvPr/>
        </p:nvSpPr>
        <p:spPr>
          <a:xfrm>
            <a:off x="477837" y="1685364"/>
            <a:ext cx="6021286" cy="2246769"/>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2000" dirty="0">
                <a:latin typeface="+mj-lt"/>
                <a:ea typeface="Calibri Light"/>
                <a:cs typeface="Calibri Light"/>
              </a:rPr>
              <a:t>Online game key platform with interactive functionalities, like detailed search, discounts, quizzes, rewards or livestreams.</a:t>
            </a:r>
            <a:endParaRPr lang="en-US" sz="2000" dirty="0">
              <a:latin typeface="+mj-lt"/>
            </a:endParaRPr>
          </a:p>
          <a:p>
            <a:pPr algn="just"/>
            <a:endParaRPr lang="en-US" sz="2000" dirty="0">
              <a:latin typeface="+mj-lt"/>
            </a:endParaRPr>
          </a:p>
          <a:p>
            <a:pPr marL="285750" indent="-285750" algn="just">
              <a:buFont typeface="Arial" panose="020B0604020202020204" pitchFamily="34" charset="0"/>
              <a:buChar char="•"/>
            </a:pPr>
            <a:r>
              <a:rPr lang="en-US" sz="2000" dirty="0">
                <a:latin typeface="+mj-lt"/>
              </a:rPr>
              <a:t>We like videogames, so we wanted to create a new game key shop with some innovative aspects that help the user know better which games/keys to purchase.</a:t>
            </a:r>
          </a:p>
        </p:txBody>
      </p:sp>
      <p:sp>
        <p:nvSpPr>
          <p:cNvPr id="22" name="Isosceles Triangle 21">
            <a:extLst>
              <a:ext uri="{FF2B5EF4-FFF2-40B4-BE49-F238E27FC236}">
                <a16:creationId xmlns:a16="http://schemas.microsoft.com/office/drawing/2014/main" id="{7EDEDA36-E253-8D8D-B5AD-5C6F2E8D9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996A62-76EE-FEE5-096B-119F816B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9487EE7-4154-4D3F-0983-3BDB696E1A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6" name="Freeform: Shape 25">
              <a:extLst>
                <a:ext uri="{FF2B5EF4-FFF2-40B4-BE49-F238E27FC236}">
                  <a16:creationId xmlns:a16="http://schemas.microsoft.com/office/drawing/2014/main" id="{BCE8113B-A65C-35A7-B31A-040AC8DFD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4156038-0513-4CEB-ACD8-246AC8B545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608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1">
            <a:extLst>
              <a:ext uri="{FF2B5EF4-FFF2-40B4-BE49-F238E27FC236}">
                <a16:creationId xmlns:a16="http://schemas.microsoft.com/office/drawing/2014/main" id="{03DC3EE4-7F5E-4D42-9623-842BF21FF48E}"/>
              </a:ext>
            </a:extLst>
          </p:cNvPr>
          <p:cNvSpPr txBox="1">
            <a:spLocks/>
          </p:cNvSpPr>
          <p:nvPr/>
        </p:nvSpPr>
        <p:spPr>
          <a:xfrm>
            <a:off x="11018520" y="6349881"/>
            <a:ext cx="732646" cy="30777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50000"/>
              </a:spcBef>
              <a:spcAft>
                <a:spcPct val="0"/>
              </a:spcAft>
            </a:pPr>
            <a:fld id="{A06316EC-39FF-4C97-AA6E-29B761CE3E45}" type="slidenum">
              <a:rPr lang="en-US" sz="1400" smtClean="0">
                <a:latin typeface="+mj-lt"/>
              </a:rPr>
              <a:pPr algn="r">
                <a:spcBef>
                  <a:spcPct val="50000"/>
                </a:spcBef>
                <a:spcAft>
                  <a:spcPct val="0"/>
                </a:spcAft>
              </a:pPr>
              <a:t>3</a:t>
            </a:fld>
            <a:endParaRPr lang="en-US" sz="1400">
              <a:latin typeface="+mj-lt"/>
            </a:endParaRPr>
          </a:p>
        </p:txBody>
      </p:sp>
      <p:sp>
        <p:nvSpPr>
          <p:cNvPr id="14" name="Rectangle 2">
            <a:extLst>
              <a:ext uri="{FF2B5EF4-FFF2-40B4-BE49-F238E27FC236}">
                <a16:creationId xmlns:a16="http://schemas.microsoft.com/office/drawing/2014/main" id="{9FD51810-9772-5648-B7D2-55A94A12203C}"/>
              </a:ext>
            </a:extLst>
          </p:cNvPr>
          <p:cNvSpPr txBox="1">
            <a:spLocks noChangeArrowheads="1"/>
          </p:cNvSpPr>
          <p:nvPr/>
        </p:nvSpPr>
        <p:spPr>
          <a:xfrm>
            <a:off x="477839" y="334800"/>
            <a:ext cx="11233150" cy="55102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a:t>Project Objectives</a:t>
            </a:r>
          </a:p>
        </p:txBody>
      </p:sp>
      <p:sp>
        <p:nvSpPr>
          <p:cNvPr id="15" name="Rectangle 2">
            <a:extLst>
              <a:ext uri="{FF2B5EF4-FFF2-40B4-BE49-F238E27FC236}">
                <a16:creationId xmlns:a16="http://schemas.microsoft.com/office/drawing/2014/main" id="{E0B9A3B4-9ADE-9940-ADDC-9ECF091DCC7C}"/>
              </a:ext>
            </a:extLst>
          </p:cNvPr>
          <p:cNvSpPr txBox="1">
            <a:spLocks noChangeArrowheads="1"/>
          </p:cNvSpPr>
          <p:nvPr/>
        </p:nvSpPr>
        <p:spPr bwMode="auto">
          <a:xfrm>
            <a:off x="582930" y="854058"/>
            <a:ext cx="11128057" cy="430887"/>
          </a:xfrm>
          <a:prstGeom prst="rect">
            <a:avLst/>
          </a:prstGeom>
          <a:noFill/>
          <a:ln>
            <a:noFill/>
          </a:ln>
          <a:effectLst/>
        </p:spPr>
        <p:txBody>
          <a:bodyPr vert="horz" wrap="square" lIns="0" tIns="0" rIns="0" bIns="0" numCol="1" anchor="t" anchorCtr="0" compatLnSpc="1">
            <a:prstTxWarp prst="textNoShape">
              <a:avLst/>
            </a:prstTxWarp>
            <a:spAutoFit/>
          </a:bodyPr>
          <a:lstStyle>
            <a:lvl1pPr marL="0" indent="0" algn="l" defTabSz="504000"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Frutiger LT Com 45 Light" pitchFamily="34" charset="0"/>
              </a:defRPr>
            </a:lvl2pPr>
            <a:lvl3pPr algn="l" rtl="0" eaLnBrk="1" fontAlgn="base" hangingPunct="1">
              <a:spcBef>
                <a:spcPct val="0"/>
              </a:spcBef>
              <a:spcAft>
                <a:spcPct val="0"/>
              </a:spcAft>
              <a:defRPr sz="2400" b="1">
                <a:solidFill>
                  <a:schemeClr val="tx1"/>
                </a:solidFill>
                <a:latin typeface="Frutiger LT Com 45 Light" pitchFamily="34" charset="0"/>
              </a:defRPr>
            </a:lvl3pPr>
            <a:lvl4pPr algn="l" rtl="0" eaLnBrk="1" fontAlgn="base" hangingPunct="1">
              <a:spcBef>
                <a:spcPct val="0"/>
              </a:spcBef>
              <a:spcAft>
                <a:spcPct val="0"/>
              </a:spcAft>
              <a:defRPr sz="2400" b="1">
                <a:solidFill>
                  <a:schemeClr val="tx1"/>
                </a:solidFill>
                <a:latin typeface="Frutiger LT Com 45 Light" pitchFamily="34" charset="0"/>
              </a:defRPr>
            </a:lvl4pPr>
            <a:lvl5pPr algn="l" rtl="0" eaLnBrk="1" fontAlgn="base" hangingPunct="1">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a:lstStyle>
          <a:p>
            <a:r>
              <a:rPr lang="en-US" sz="2800" kern="0" dirty="0">
                <a:solidFill>
                  <a:srgbClr val="50B400"/>
                </a:solidFill>
              </a:rPr>
              <a:t>Key Vault Games</a:t>
            </a:r>
            <a:endParaRPr lang="en-US" sz="2800" b="0" kern="0" dirty="0">
              <a:solidFill>
                <a:srgbClr val="000000"/>
              </a:solidFill>
            </a:endParaRPr>
          </a:p>
        </p:txBody>
      </p:sp>
      <p:sp>
        <p:nvSpPr>
          <p:cNvPr id="3" name="Foliennummernplatzhalter 1">
            <a:extLst>
              <a:ext uri="{FF2B5EF4-FFF2-40B4-BE49-F238E27FC236}">
                <a16:creationId xmlns:a16="http://schemas.microsoft.com/office/drawing/2014/main" id="{C4AD60B4-1B86-7B76-B5FB-8E872BB6E2F9}"/>
              </a:ext>
            </a:extLst>
          </p:cNvPr>
          <p:cNvSpPr txBox="1">
            <a:spLocks/>
          </p:cNvSpPr>
          <p:nvPr/>
        </p:nvSpPr>
        <p:spPr>
          <a:xfrm>
            <a:off x="385078" y="6349881"/>
            <a:ext cx="2671668" cy="307776"/>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spcAft>
                <a:spcPct val="0"/>
              </a:spcAft>
            </a:pPr>
            <a:r>
              <a:rPr lang="en-US" sz="1400" dirty="0">
                <a:latin typeface="+mj-lt"/>
              </a:rPr>
              <a:t>HCI 2023-2024</a:t>
            </a:r>
          </a:p>
        </p:txBody>
      </p:sp>
      <p:sp>
        <p:nvSpPr>
          <p:cNvPr id="4" name="TextBox 7">
            <a:extLst>
              <a:ext uri="{FF2B5EF4-FFF2-40B4-BE49-F238E27FC236}">
                <a16:creationId xmlns:a16="http://schemas.microsoft.com/office/drawing/2014/main" id="{0098F436-2D44-C6FD-4722-776EDD32896B}"/>
              </a:ext>
            </a:extLst>
          </p:cNvPr>
          <p:cNvSpPr txBox="1"/>
          <p:nvPr/>
        </p:nvSpPr>
        <p:spPr>
          <a:xfrm>
            <a:off x="477837" y="1685364"/>
            <a:ext cx="6021286" cy="4093428"/>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2000" dirty="0">
                <a:latin typeface="+mj-lt"/>
                <a:ea typeface="Calibri Light"/>
                <a:cs typeface="Calibri Light"/>
              </a:rPr>
              <a:t>The goal is to have a platform for both casual players and hardcore gamers to use and decide which games to buy or not.</a:t>
            </a:r>
            <a:endParaRPr lang="en-US" sz="2000" dirty="0">
              <a:latin typeface="+mj-lt"/>
            </a:endParaRPr>
          </a:p>
          <a:p>
            <a:pPr marL="285750" indent="-285750" algn="just">
              <a:buFont typeface="Arial" panose="020B0604020202020204" pitchFamily="34" charset="0"/>
              <a:buChar char="•"/>
            </a:pPr>
            <a:endParaRPr lang="en-US" sz="2000" dirty="0">
              <a:latin typeface="+mj-lt"/>
              <a:ea typeface="Calibri Light"/>
              <a:cs typeface="Calibri Light"/>
            </a:endParaRPr>
          </a:p>
          <a:p>
            <a:pPr marL="285750" indent="-285750" algn="just">
              <a:buFont typeface="Arial" panose="020B0604020202020204" pitchFamily="34" charset="0"/>
              <a:buChar char="•"/>
            </a:pPr>
            <a:r>
              <a:rPr lang="en-US" sz="2000" dirty="0">
                <a:latin typeface="+mj-lt"/>
                <a:ea typeface="Calibri Light"/>
                <a:cs typeface="Calibri Light"/>
              </a:rPr>
              <a:t>We expect people to use our platform more than the others available, since it offers the opportunity to play any kind of game, with a much more interactive experience.</a:t>
            </a:r>
          </a:p>
          <a:p>
            <a:pPr marL="285750" indent="-285750" algn="just">
              <a:buFont typeface="Arial" panose="020B0604020202020204" pitchFamily="34" charset="0"/>
              <a:buChar char="•"/>
            </a:pPr>
            <a:endParaRPr lang="en-US" sz="2000" dirty="0">
              <a:latin typeface="+mj-lt"/>
              <a:ea typeface="Calibri Light"/>
              <a:cs typeface="Calibri Light"/>
            </a:endParaRPr>
          </a:p>
          <a:p>
            <a:pPr marL="285750" indent="-285750" algn="just">
              <a:buFont typeface="Arial" panose="020B0604020202020204" pitchFamily="34" charset="0"/>
              <a:buChar char="•"/>
            </a:pPr>
            <a:r>
              <a:rPr lang="en-US" sz="2000" dirty="0">
                <a:latin typeface="+mj-lt"/>
                <a:ea typeface="Calibri Light"/>
                <a:cs typeface="Calibri Light"/>
              </a:rPr>
              <a:t>Good offers and discounts, interactive quizzes and missions to get rewards, detailed descriptions and even game livestreams are some of the benefits that differentiate our app from any other.</a:t>
            </a:r>
            <a:endParaRPr lang="en-US" sz="2000" dirty="0">
              <a:latin typeface="+mj-lt"/>
            </a:endParaRPr>
          </a:p>
        </p:txBody>
      </p:sp>
      <p:pic>
        <p:nvPicPr>
          <p:cNvPr id="5" name="Picture 4" descr="hand icon illustration holding a gold award trophy has the meaning of  success in achieving the goal 8009354 Vector Art at Vecteezy">
            <a:extLst>
              <a:ext uri="{FF2B5EF4-FFF2-40B4-BE49-F238E27FC236}">
                <a16:creationId xmlns:a16="http://schemas.microsoft.com/office/drawing/2014/main" id="{42614413-9989-DD24-78F0-5715B7191751}"/>
              </a:ext>
            </a:extLst>
          </p:cNvPr>
          <p:cNvPicPr>
            <a:picLocks noChangeAspect="1"/>
          </p:cNvPicPr>
          <p:nvPr/>
        </p:nvPicPr>
        <p:blipFill>
          <a:blip r:embed="rId2"/>
          <a:stretch>
            <a:fillRect/>
          </a:stretch>
        </p:blipFill>
        <p:spPr>
          <a:xfrm>
            <a:off x="7264400" y="1381991"/>
            <a:ext cx="4117109" cy="4094018"/>
          </a:xfrm>
          <a:prstGeom prst="rect">
            <a:avLst/>
          </a:prstGeom>
        </p:spPr>
      </p:pic>
      <p:grpSp>
        <p:nvGrpSpPr>
          <p:cNvPr id="10" name="Group 9">
            <a:extLst>
              <a:ext uri="{FF2B5EF4-FFF2-40B4-BE49-F238E27FC236}">
                <a16:creationId xmlns:a16="http://schemas.microsoft.com/office/drawing/2014/main" id="{71D00B46-EFCA-EC42-5D0E-3FD321911D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8" name="Freeform: Shape 7">
              <a:extLst>
                <a:ext uri="{FF2B5EF4-FFF2-40B4-BE49-F238E27FC236}">
                  <a16:creationId xmlns:a16="http://schemas.microsoft.com/office/drawing/2014/main" id="{0BFBBE79-BF2A-CE44-526F-B5BD5068D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8584B9-FF10-A6B1-9208-A85D7DF8B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Isosceles Triangle 12">
            <a:extLst>
              <a:ext uri="{FF2B5EF4-FFF2-40B4-BE49-F238E27FC236}">
                <a16:creationId xmlns:a16="http://schemas.microsoft.com/office/drawing/2014/main" id="{15330DAA-2B7B-143B-7348-689BCAE5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6A050C5-AE7A-82A9-4BC6-47BD7A170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421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1">
            <a:extLst>
              <a:ext uri="{FF2B5EF4-FFF2-40B4-BE49-F238E27FC236}">
                <a16:creationId xmlns:a16="http://schemas.microsoft.com/office/drawing/2014/main" id="{03DC3EE4-7F5E-4D42-9623-842BF21FF48E}"/>
              </a:ext>
            </a:extLst>
          </p:cNvPr>
          <p:cNvSpPr txBox="1">
            <a:spLocks/>
          </p:cNvSpPr>
          <p:nvPr/>
        </p:nvSpPr>
        <p:spPr>
          <a:xfrm>
            <a:off x="11018520" y="6349881"/>
            <a:ext cx="732646" cy="30777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50000"/>
              </a:spcBef>
              <a:spcAft>
                <a:spcPct val="0"/>
              </a:spcAft>
            </a:pPr>
            <a:fld id="{A06316EC-39FF-4C97-AA6E-29B761CE3E45}" type="slidenum">
              <a:rPr lang="en-US" sz="1400" dirty="0" smtClean="0">
                <a:latin typeface="+mj-lt"/>
              </a:rPr>
              <a:pPr algn="r">
                <a:spcBef>
                  <a:spcPct val="50000"/>
                </a:spcBef>
                <a:spcAft>
                  <a:spcPct val="0"/>
                </a:spcAft>
              </a:pPr>
              <a:t>4</a:t>
            </a:fld>
            <a:endParaRPr lang="en-US" sz="1400">
              <a:latin typeface="+mj-lt"/>
            </a:endParaRPr>
          </a:p>
        </p:txBody>
      </p:sp>
      <p:sp>
        <p:nvSpPr>
          <p:cNvPr id="15" name="Rectangle 2">
            <a:extLst>
              <a:ext uri="{FF2B5EF4-FFF2-40B4-BE49-F238E27FC236}">
                <a16:creationId xmlns:a16="http://schemas.microsoft.com/office/drawing/2014/main" id="{09322590-479D-BF42-8D4E-909F8CC3367F}"/>
              </a:ext>
            </a:extLst>
          </p:cNvPr>
          <p:cNvSpPr txBox="1">
            <a:spLocks noChangeArrowheads="1"/>
          </p:cNvSpPr>
          <p:nvPr/>
        </p:nvSpPr>
        <p:spPr>
          <a:xfrm>
            <a:off x="477839" y="334800"/>
            <a:ext cx="11233150" cy="55102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t>Personas - 1</a:t>
            </a:r>
          </a:p>
        </p:txBody>
      </p:sp>
      <p:sp>
        <p:nvSpPr>
          <p:cNvPr id="2" name="Rectangle 2">
            <a:extLst>
              <a:ext uri="{FF2B5EF4-FFF2-40B4-BE49-F238E27FC236}">
                <a16:creationId xmlns:a16="http://schemas.microsoft.com/office/drawing/2014/main" id="{39A35A54-975A-42C3-14D5-6111835B360A}"/>
              </a:ext>
            </a:extLst>
          </p:cNvPr>
          <p:cNvSpPr txBox="1">
            <a:spLocks noChangeArrowheads="1"/>
          </p:cNvSpPr>
          <p:nvPr/>
        </p:nvSpPr>
        <p:spPr bwMode="auto">
          <a:xfrm>
            <a:off x="582930" y="854058"/>
            <a:ext cx="11128057" cy="430887"/>
          </a:xfrm>
          <a:prstGeom prst="rect">
            <a:avLst/>
          </a:prstGeom>
          <a:noFill/>
          <a:ln>
            <a:noFill/>
          </a:ln>
          <a:effectLst/>
        </p:spPr>
        <p:txBody>
          <a:bodyPr vert="horz" wrap="square" lIns="0" tIns="0" rIns="0" bIns="0" numCol="1" anchor="t" anchorCtr="0" compatLnSpc="1">
            <a:prstTxWarp prst="textNoShape">
              <a:avLst/>
            </a:prstTxWarp>
            <a:spAutoFit/>
          </a:bodyPr>
          <a:lstStyle>
            <a:lvl1pPr marL="0" indent="0" algn="l" defTabSz="504000"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Frutiger LT Com 45 Light" pitchFamily="34" charset="0"/>
              </a:defRPr>
            </a:lvl2pPr>
            <a:lvl3pPr algn="l" rtl="0" eaLnBrk="1" fontAlgn="base" hangingPunct="1">
              <a:spcBef>
                <a:spcPct val="0"/>
              </a:spcBef>
              <a:spcAft>
                <a:spcPct val="0"/>
              </a:spcAft>
              <a:defRPr sz="2400" b="1">
                <a:solidFill>
                  <a:schemeClr val="tx1"/>
                </a:solidFill>
                <a:latin typeface="Frutiger LT Com 45 Light" pitchFamily="34" charset="0"/>
              </a:defRPr>
            </a:lvl3pPr>
            <a:lvl4pPr algn="l" rtl="0" eaLnBrk="1" fontAlgn="base" hangingPunct="1">
              <a:spcBef>
                <a:spcPct val="0"/>
              </a:spcBef>
              <a:spcAft>
                <a:spcPct val="0"/>
              </a:spcAft>
              <a:defRPr sz="2400" b="1">
                <a:solidFill>
                  <a:schemeClr val="tx1"/>
                </a:solidFill>
                <a:latin typeface="Frutiger LT Com 45 Light" pitchFamily="34" charset="0"/>
              </a:defRPr>
            </a:lvl4pPr>
            <a:lvl5pPr algn="l" rtl="0" eaLnBrk="1" fontAlgn="base" hangingPunct="1">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a:lstStyle>
          <a:p>
            <a:r>
              <a:rPr lang="en-US" sz="2800" kern="0" dirty="0">
                <a:solidFill>
                  <a:srgbClr val="50B400"/>
                </a:solidFill>
              </a:rPr>
              <a:t>Key Vault Games</a:t>
            </a:r>
            <a:endParaRPr lang="en-US" sz="2800" b="0" kern="0" dirty="0">
              <a:solidFill>
                <a:srgbClr val="000000"/>
              </a:solidFill>
            </a:endParaRPr>
          </a:p>
        </p:txBody>
      </p:sp>
      <p:sp>
        <p:nvSpPr>
          <p:cNvPr id="5" name="Foliennummernplatzhalter 1">
            <a:extLst>
              <a:ext uri="{FF2B5EF4-FFF2-40B4-BE49-F238E27FC236}">
                <a16:creationId xmlns:a16="http://schemas.microsoft.com/office/drawing/2014/main" id="{83A1B018-B474-5F8A-8C52-7AF86C398F0B}"/>
              </a:ext>
            </a:extLst>
          </p:cNvPr>
          <p:cNvSpPr txBox="1">
            <a:spLocks/>
          </p:cNvSpPr>
          <p:nvPr/>
        </p:nvSpPr>
        <p:spPr>
          <a:xfrm>
            <a:off x="385078" y="6349881"/>
            <a:ext cx="2671668" cy="307776"/>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spcAft>
                <a:spcPct val="0"/>
              </a:spcAft>
            </a:pPr>
            <a:r>
              <a:rPr lang="en-US" sz="1400" dirty="0">
                <a:latin typeface="+mj-lt"/>
              </a:rPr>
              <a:t>HCI 2023-2024</a:t>
            </a:r>
          </a:p>
        </p:txBody>
      </p:sp>
      <p:sp>
        <p:nvSpPr>
          <p:cNvPr id="10" name="TextBox 7">
            <a:extLst>
              <a:ext uri="{FF2B5EF4-FFF2-40B4-BE49-F238E27FC236}">
                <a16:creationId xmlns:a16="http://schemas.microsoft.com/office/drawing/2014/main" id="{9E006601-61CD-E3BD-3C2F-2D44173B288F}"/>
              </a:ext>
            </a:extLst>
          </p:cNvPr>
          <p:cNvSpPr txBox="1"/>
          <p:nvPr/>
        </p:nvSpPr>
        <p:spPr>
          <a:xfrm>
            <a:off x="477836" y="1685364"/>
            <a:ext cx="7832787" cy="3416320"/>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b="1" dirty="0">
                <a:latin typeface="+mj-lt"/>
                <a:ea typeface="Calibri Light"/>
                <a:cs typeface="Calibri Light"/>
              </a:rPr>
              <a:t>Name: </a:t>
            </a:r>
            <a:r>
              <a:rPr lang="en-US" dirty="0">
                <a:latin typeface="+mj-lt"/>
                <a:ea typeface="Calibri Light"/>
                <a:cs typeface="Calibri Light"/>
              </a:rPr>
              <a:t>André Gonçalves.</a:t>
            </a:r>
            <a:endParaRPr lang="en-US" dirty="0">
              <a:latin typeface="+mj-lt"/>
            </a:endParaRPr>
          </a:p>
          <a:p>
            <a:pPr marL="285750" indent="-285750" algn="just">
              <a:buFont typeface="Arial" panose="020B0604020202020204" pitchFamily="34" charset="0"/>
              <a:buChar char="•"/>
            </a:pPr>
            <a:r>
              <a:rPr lang="en-US" b="1" dirty="0">
                <a:latin typeface="+mj-lt"/>
                <a:ea typeface="Calibri Light"/>
                <a:cs typeface="Calibri Light"/>
              </a:rPr>
              <a:t>Age: </a:t>
            </a:r>
            <a:r>
              <a:rPr lang="en-US" dirty="0">
                <a:latin typeface="+mj-lt"/>
                <a:ea typeface="Calibri Light"/>
                <a:cs typeface="Calibri Light"/>
              </a:rPr>
              <a:t>24 years old.</a:t>
            </a:r>
          </a:p>
          <a:p>
            <a:pPr marL="285750" indent="-285750" algn="just">
              <a:buFont typeface="Arial" panose="020B0604020202020204" pitchFamily="34" charset="0"/>
              <a:buChar char="•"/>
            </a:pPr>
            <a:r>
              <a:rPr lang="en-US" b="1" dirty="0">
                <a:latin typeface="+mj-lt"/>
                <a:ea typeface="Calibri Light"/>
                <a:cs typeface="Calibri Light"/>
              </a:rPr>
              <a:t>Occupation: </a:t>
            </a:r>
            <a:r>
              <a:rPr lang="en-US" dirty="0">
                <a:latin typeface="+mj-lt"/>
                <a:ea typeface="Calibri Light"/>
                <a:cs typeface="Calibri Light"/>
              </a:rPr>
              <a:t>Nutritionist.</a:t>
            </a:r>
          </a:p>
          <a:p>
            <a:pPr algn="just"/>
            <a:endParaRPr lang="en-US" dirty="0">
              <a:latin typeface="+mj-lt"/>
              <a:ea typeface="Calibri Light"/>
              <a:cs typeface="Calibri Light"/>
            </a:endParaRPr>
          </a:p>
          <a:p>
            <a:pPr marL="285750" indent="-285750" algn="just">
              <a:buFont typeface="Arial" panose="020B0604020202020204" pitchFamily="34" charset="0"/>
              <a:buChar char="•"/>
            </a:pPr>
            <a:r>
              <a:rPr lang="en-US" b="1" dirty="0">
                <a:latin typeface="+mj-lt"/>
                <a:ea typeface="Calibri Light"/>
                <a:cs typeface="Calibri Light"/>
              </a:rPr>
              <a:t>Story: </a:t>
            </a:r>
          </a:p>
          <a:p>
            <a:pPr lvl="1" algn="just"/>
            <a:r>
              <a:rPr lang="en-US" dirty="0">
                <a:latin typeface="+mj-lt"/>
                <a:ea typeface="Calibri Light"/>
                <a:cs typeface="Calibri Light"/>
              </a:rPr>
              <a:t>André has always harbored a dual interest: nutrition and video games;</a:t>
            </a:r>
          </a:p>
          <a:p>
            <a:pPr lvl="1" algn="just"/>
            <a:r>
              <a:rPr lang="en-US" dirty="0">
                <a:latin typeface="+mj-lt"/>
                <a:ea typeface="Calibri Light"/>
                <a:cs typeface="Calibri Light"/>
              </a:rPr>
              <a:t>He is a dedicated gamer along with his younger brother, Rúben.</a:t>
            </a:r>
          </a:p>
          <a:p>
            <a:pPr lvl="1" algn="just"/>
            <a:endParaRPr lang="en-US" dirty="0">
              <a:latin typeface="+mj-lt"/>
              <a:ea typeface="Calibri Light"/>
              <a:cs typeface="Calibri Light"/>
            </a:endParaRPr>
          </a:p>
          <a:p>
            <a:pPr marL="285750" indent="-285750" algn="just">
              <a:buFont typeface="Arial" panose="020B0604020202020204" pitchFamily="34" charset="0"/>
              <a:buChar char="•"/>
            </a:pPr>
            <a:r>
              <a:rPr lang="en-US" b="1" dirty="0">
                <a:latin typeface="+mj-lt"/>
                <a:ea typeface="Calibri Light"/>
                <a:cs typeface="Calibri Light"/>
              </a:rPr>
              <a:t>Motivation: </a:t>
            </a:r>
          </a:p>
          <a:p>
            <a:pPr lvl="1" algn="just"/>
            <a:r>
              <a:rPr lang="en-US" dirty="0">
                <a:latin typeface="+mj-lt"/>
                <a:ea typeface="Calibri Light"/>
                <a:cs typeface="Calibri Light"/>
              </a:rPr>
              <a:t>His main goal when buying games is to find the best quality-price ratio.</a:t>
            </a:r>
          </a:p>
          <a:p>
            <a:pPr lvl="1" algn="just"/>
            <a:r>
              <a:rPr lang="en-US" dirty="0">
                <a:latin typeface="+mj-lt"/>
                <a:ea typeface="Calibri Light"/>
                <a:cs typeface="Calibri Light"/>
              </a:rPr>
              <a:t>He prefers adventure games, puzzles and RPGs, and seeks titles that fit within his budget.</a:t>
            </a:r>
          </a:p>
        </p:txBody>
      </p:sp>
      <p:pic>
        <p:nvPicPr>
          <p:cNvPr id="12" name="Picture 11" descr="male, model, face, portrait, young, smile, side, person, attractive, man |  Pxfuel">
            <a:extLst>
              <a:ext uri="{FF2B5EF4-FFF2-40B4-BE49-F238E27FC236}">
                <a16:creationId xmlns:a16="http://schemas.microsoft.com/office/drawing/2014/main" id="{4F7A1E0D-DD1D-5F71-E6C9-A6A929B872ED}"/>
              </a:ext>
            </a:extLst>
          </p:cNvPr>
          <p:cNvPicPr>
            <a:picLocks noChangeAspect="1"/>
          </p:cNvPicPr>
          <p:nvPr/>
        </p:nvPicPr>
        <p:blipFill>
          <a:blip r:embed="rId2"/>
          <a:stretch>
            <a:fillRect/>
          </a:stretch>
        </p:blipFill>
        <p:spPr>
          <a:xfrm>
            <a:off x="9242982" y="1886809"/>
            <a:ext cx="2062110" cy="3084382"/>
          </a:xfrm>
          <a:prstGeom prst="rect">
            <a:avLst/>
          </a:prstGeom>
        </p:spPr>
      </p:pic>
      <p:grpSp>
        <p:nvGrpSpPr>
          <p:cNvPr id="8" name="Group 7">
            <a:extLst>
              <a:ext uri="{FF2B5EF4-FFF2-40B4-BE49-F238E27FC236}">
                <a16:creationId xmlns:a16="http://schemas.microsoft.com/office/drawing/2014/main" id="{2B3B7D4C-C325-606B-CA7C-F81099EC2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4" name="Freeform: Shape 3">
              <a:extLst>
                <a:ext uri="{FF2B5EF4-FFF2-40B4-BE49-F238E27FC236}">
                  <a16:creationId xmlns:a16="http://schemas.microsoft.com/office/drawing/2014/main" id="{F204F5F1-C2C3-8956-ADA2-95791D7A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EA6941B-F41A-474B-950B-495FAF4C4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Isosceles Triangle 12">
            <a:extLst>
              <a:ext uri="{FF2B5EF4-FFF2-40B4-BE49-F238E27FC236}">
                <a16:creationId xmlns:a16="http://schemas.microsoft.com/office/drawing/2014/main" id="{15FCB2B0-40C8-B54D-D3F4-18D5CAFC7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3C783D0-AD6E-BF77-1E64-9364A3801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769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m 15" descr="Uma imagem com Cara humana, sorrir, pessoa, vestuário&#10;&#10;Descrição gerada automaticamente">
            <a:extLst>
              <a:ext uri="{FF2B5EF4-FFF2-40B4-BE49-F238E27FC236}">
                <a16:creationId xmlns:a16="http://schemas.microsoft.com/office/drawing/2014/main" id="{0441E58D-2945-F29E-E898-69687BA58AB6}"/>
              </a:ext>
            </a:extLst>
          </p:cNvPr>
          <p:cNvPicPr>
            <a:picLocks noChangeAspect="1"/>
          </p:cNvPicPr>
          <p:nvPr/>
        </p:nvPicPr>
        <p:blipFill>
          <a:blip r:embed="rId2"/>
          <a:stretch>
            <a:fillRect/>
          </a:stretch>
        </p:blipFill>
        <p:spPr>
          <a:xfrm>
            <a:off x="9235914" y="1871816"/>
            <a:ext cx="2076246" cy="3114368"/>
          </a:xfrm>
          <a:prstGeom prst="rect">
            <a:avLst/>
          </a:prstGeom>
        </p:spPr>
      </p:pic>
      <p:sp>
        <p:nvSpPr>
          <p:cNvPr id="6" name="Foliennummernplatzhalter 1">
            <a:extLst>
              <a:ext uri="{FF2B5EF4-FFF2-40B4-BE49-F238E27FC236}">
                <a16:creationId xmlns:a16="http://schemas.microsoft.com/office/drawing/2014/main" id="{03DC3EE4-7F5E-4D42-9623-842BF21FF48E}"/>
              </a:ext>
            </a:extLst>
          </p:cNvPr>
          <p:cNvSpPr txBox="1">
            <a:spLocks/>
          </p:cNvSpPr>
          <p:nvPr/>
        </p:nvSpPr>
        <p:spPr>
          <a:xfrm>
            <a:off x="11018520" y="6349881"/>
            <a:ext cx="732646" cy="30777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50000"/>
              </a:spcBef>
              <a:spcAft>
                <a:spcPct val="0"/>
              </a:spcAft>
            </a:pPr>
            <a:fld id="{A06316EC-39FF-4C97-AA6E-29B761CE3E45}" type="slidenum">
              <a:rPr lang="en-US" sz="1400" dirty="0" smtClean="0">
                <a:latin typeface="+mj-lt"/>
              </a:rPr>
              <a:pPr algn="r">
                <a:spcBef>
                  <a:spcPct val="50000"/>
                </a:spcBef>
                <a:spcAft>
                  <a:spcPct val="0"/>
                </a:spcAft>
              </a:pPr>
              <a:t>5</a:t>
            </a:fld>
            <a:endParaRPr lang="en-US" sz="1400">
              <a:latin typeface="+mj-lt"/>
            </a:endParaRPr>
          </a:p>
        </p:txBody>
      </p:sp>
      <p:sp>
        <p:nvSpPr>
          <p:cNvPr id="13" name="Rectangle 2">
            <a:extLst>
              <a:ext uri="{FF2B5EF4-FFF2-40B4-BE49-F238E27FC236}">
                <a16:creationId xmlns:a16="http://schemas.microsoft.com/office/drawing/2014/main" id="{A99663D2-A09E-1DB8-9461-0E6F864EB716}"/>
              </a:ext>
            </a:extLst>
          </p:cNvPr>
          <p:cNvSpPr txBox="1">
            <a:spLocks noChangeArrowheads="1"/>
          </p:cNvSpPr>
          <p:nvPr/>
        </p:nvSpPr>
        <p:spPr>
          <a:xfrm>
            <a:off x="477839" y="334800"/>
            <a:ext cx="11233150" cy="55102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t>Personas - 2</a:t>
            </a:r>
          </a:p>
        </p:txBody>
      </p:sp>
      <p:sp>
        <p:nvSpPr>
          <p:cNvPr id="5" name="Rectangle 2">
            <a:extLst>
              <a:ext uri="{FF2B5EF4-FFF2-40B4-BE49-F238E27FC236}">
                <a16:creationId xmlns:a16="http://schemas.microsoft.com/office/drawing/2014/main" id="{167B9748-504C-6B77-E55F-3E64C95F8CD2}"/>
              </a:ext>
            </a:extLst>
          </p:cNvPr>
          <p:cNvSpPr txBox="1">
            <a:spLocks noChangeArrowheads="1"/>
          </p:cNvSpPr>
          <p:nvPr/>
        </p:nvSpPr>
        <p:spPr bwMode="auto">
          <a:xfrm>
            <a:off x="582930" y="854058"/>
            <a:ext cx="11128057" cy="430887"/>
          </a:xfrm>
          <a:prstGeom prst="rect">
            <a:avLst/>
          </a:prstGeom>
          <a:noFill/>
          <a:ln>
            <a:noFill/>
          </a:ln>
          <a:effectLst/>
        </p:spPr>
        <p:txBody>
          <a:bodyPr vert="horz" wrap="square" lIns="0" tIns="0" rIns="0" bIns="0" numCol="1" anchor="t" anchorCtr="0" compatLnSpc="1">
            <a:prstTxWarp prst="textNoShape">
              <a:avLst/>
            </a:prstTxWarp>
            <a:spAutoFit/>
          </a:bodyPr>
          <a:lstStyle>
            <a:lvl1pPr marL="0" indent="0" algn="l" defTabSz="504000"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Frutiger LT Com 45 Light" pitchFamily="34" charset="0"/>
              </a:defRPr>
            </a:lvl2pPr>
            <a:lvl3pPr algn="l" rtl="0" eaLnBrk="1" fontAlgn="base" hangingPunct="1">
              <a:spcBef>
                <a:spcPct val="0"/>
              </a:spcBef>
              <a:spcAft>
                <a:spcPct val="0"/>
              </a:spcAft>
              <a:defRPr sz="2400" b="1">
                <a:solidFill>
                  <a:schemeClr val="tx1"/>
                </a:solidFill>
                <a:latin typeface="Frutiger LT Com 45 Light" pitchFamily="34" charset="0"/>
              </a:defRPr>
            </a:lvl3pPr>
            <a:lvl4pPr algn="l" rtl="0" eaLnBrk="1" fontAlgn="base" hangingPunct="1">
              <a:spcBef>
                <a:spcPct val="0"/>
              </a:spcBef>
              <a:spcAft>
                <a:spcPct val="0"/>
              </a:spcAft>
              <a:defRPr sz="2400" b="1">
                <a:solidFill>
                  <a:schemeClr val="tx1"/>
                </a:solidFill>
                <a:latin typeface="Frutiger LT Com 45 Light" pitchFamily="34" charset="0"/>
              </a:defRPr>
            </a:lvl4pPr>
            <a:lvl5pPr algn="l" rtl="0" eaLnBrk="1" fontAlgn="base" hangingPunct="1">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a:lstStyle>
          <a:p>
            <a:r>
              <a:rPr lang="en-US" sz="2800" kern="0" dirty="0">
                <a:solidFill>
                  <a:srgbClr val="50B400"/>
                </a:solidFill>
              </a:rPr>
              <a:t>Key Vault Games</a:t>
            </a:r>
            <a:endParaRPr lang="en-US" sz="2800" b="0" kern="0" dirty="0">
              <a:solidFill>
                <a:srgbClr val="000000"/>
              </a:solidFill>
            </a:endParaRPr>
          </a:p>
        </p:txBody>
      </p:sp>
      <p:sp>
        <p:nvSpPr>
          <p:cNvPr id="7" name="Foliennummernplatzhalter 1">
            <a:extLst>
              <a:ext uri="{FF2B5EF4-FFF2-40B4-BE49-F238E27FC236}">
                <a16:creationId xmlns:a16="http://schemas.microsoft.com/office/drawing/2014/main" id="{91FE7F92-79C2-C921-25B1-1C81D774CAD3}"/>
              </a:ext>
            </a:extLst>
          </p:cNvPr>
          <p:cNvSpPr txBox="1">
            <a:spLocks/>
          </p:cNvSpPr>
          <p:nvPr/>
        </p:nvSpPr>
        <p:spPr>
          <a:xfrm>
            <a:off x="385078" y="6349881"/>
            <a:ext cx="2671668" cy="307776"/>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spcAft>
                <a:spcPct val="0"/>
              </a:spcAft>
            </a:pPr>
            <a:r>
              <a:rPr lang="en-US" sz="1400" dirty="0">
                <a:latin typeface="+mj-lt"/>
              </a:rPr>
              <a:t>HCI 2023-2024</a:t>
            </a:r>
          </a:p>
        </p:txBody>
      </p:sp>
      <p:sp>
        <p:nvSpPr>
          <p:cNvPr id="10" name="TextBox 7">
            <a:extLst>
              <a:ext uri="{FF2B5EF4-FFF2-40B4-BE49-F238E27FC236}">
                <a16:creationId xmlns:a16="http://schemas.microsoft.com/office/drawing/2014/main" id="{847DC893-2A59-8D34-613D-FC5DF0986EAE}"/>
              </a:ext>
            </a:extLst>
          </p:cNvPr>
          <p:cNvSpPr txBox="1"/>
          <p:nvPr/>
        </p:nvSpPr>
        <p:spPr>
          <a:xfrm>
            <a:off x="477836" y="1685364"/>
            <a:ext cx="7832787" cy="4247317"/>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b="1" dirty="0">
                <a:latin typeface="+mj-lt"/>
                <a:ea typeface="Calibri Light"/>
                <a:cs typeface="Calibri Light"/>
              </a:rPr>
              <a:t>Name: </a:t>
            </a:r>
            <a:r>
              <a:rPr lang="en-US" dirty="0">
                <a:latin typeface="+mj-lt"/>
                <a:ea typeface="Calibri Light"/>
                <a:cs typeface="Calibri Light"/>
              </a:rPr>
              <a:t>Filipa Soares.</a:t>
            </a:r>
          </a:p>
          <a:p>
            <a:pPr marL="285750" indent="-285750" algn="just">
              <a:buFont typeface="Arial" panose="020B0604020202020204" pitchFamily="34" charset="0"/>
              <a:buChar char="•"/>
            </a:pPr>
            <a:r>
              <a:rPr lang="en-US" b="1" dirty="0">
                <a:latin typeface="+mj-lt"/>
                <a:ea typeface="Calibri Light"/>
                <a:cs typeface="Calibri Light"/>
              </a:rPr>
              <a:t>Age: </a:t>
            </a:r>
            <a:r>
              <a:rPr lang="en-US" dirty="0">
                <a:latin typeface="+mj-lt"/>
                <a:ea typeface="Calibri Light"/>
                <a:cs typeface="Calibri Light"/>
              </a:rPr>
              <a:t>30 years old.</a:t>
            </a:r>
          </a:p>
          <a:p>
            <a:pPr marL="285750" indent="-285750" algn="just">
              <a:buFont typeface="Arial" panose="020B0604020202020204" pitchFamily="34" charset="0"/>
              <a:buChar char="•"/>
            </a:pPr>
            <a:r>
              <a:rPr lang="en-US" b="1" dirty="0">
                <a:latin typeface="+mj-lt"/>
                <a:ea typeface="Calibri Light"/>
                <a:cs typeface="Calibri Light"/>
              </a:rPr>
              <a:t>Occupation: </a:t>
            </a:r>
            <a:r>
              <a:rPr lang="en-US" dirty="0">
                <a:latin typeface="+mj-lt"/>
                <a:ea typeface="Calibri Light"/>
                <a:cs typeface="Calibri Light"/>
              </a:rPr>
              <a:t>Game Developer.</a:t>
            </a:r>
          </a:p>
          <a:p>
            <a:pPr marL="285750" indent="-285750" algn="just">
              <a:buFont typeface="Arial" panose="020B0604020202020204" pitchFamily="34" charset="0"/>
              <a:buChar char="•"/>
            </a:pPr>
            <a:endParaRPr lang="en-US" b="1" dirty="0">
              <a:latin typeface="+mj-lt"/>
              <a:ea typeface="Calibri Light"/>
              <a:cs typeface="Calibri Light"/>
            </a:endParaRPr>
          </a:p>
          <a:p>
            <a:pPr marL="285750" indent="-285750" algn="just">
              <a:buFont typeface="Arial" panose="020B0604020202020204" pitchFamily="34" charset="0"/>
              <a:buChar char="•"/>
            </a:pPr>
            <a:r>
              <a:rPr lang="en-US" b="1" dirty="0">
                <a:latin typeface="+mj-lt"/>
                <a:ea typeface="Calibri Light"/>
                <a:cs typeface="Calibri Light"/>
              </a:rPr>
              <a:t>Story: </a:t>
            </a:r>
          </a:p>
          <a:p>
            <a:pPr lvl="1" algn="just"/>
            <a:r>
              <a:rPr lang="en-US" dirty="0">
                <a:latin typeface="+mj-lt"/>
                <a:ea typeface="Calibri Light"/>
                <a:cs typeface="Calibri Light"/>
              </a:rPr>
              <a:t>Filipa Soares is passionate about technology and innovation and uses her free time to explore new games;</a:t>
            </a:r>
          </a:p>
          <a:p>
            <a:pPr lvl="1" algn="just"/>
            <a:r>
              <a:rPr lang="en-US" dirty="0">
                <a:latin typeface="+mj-lt"/>
                <a:ea typeface="Calibri Light"/>
                <a:cs typeface="Calibri Light"/>
              </a:rPr>
              <a:t>She considers herself a "hardcore gamer" and is always seeking challenges and immersive experiences.</a:t>
            </a:r>
          </a:p>
          <a:p>
            <a:pPr marL="285750" indent="-285750" algn="just">
              <a:buFont typeface="Arial" panose="020B0604020202020204" pitchFamily="34" charset="0"/>
              <a:buChar char="•"/>
            </a:pPr>
            <a:endParaRPr lang="en-US" b="1" dirty="0">
              <a:latin typeface="+mj-lt"/>
              <a:ea typeface="Calibri Light"/>
              <a:cs typeface="Calibri Light"/>
            </a:endParaRPr>
          </a:p>
          <a:p>
            <a:pPr marL="285750" indent="-285750" algn="just">
              <a:buFont typeface="Arial" panose="020B0604020202020204" pitchFamily="34" charset="0"/>
              <a:buChar char="•"/>
            </a:pPr>
            <a:r>
              <a:rPr lang="en-US" b="1" dirty="0">
                <a:latin typeface="+mj-lt"/>
                <a:ea typeface="Calibri Light"/>
                <a:cs typeface="Calibri Light"/>
              </a:rPr>
              <a:t>Motivation: </a:t>
            </a:r>
          </a:p>
          <a:p>
            <a:pPr lvl="1" algn="just"/>
            <a:r>
              <a:rPr lang="en-US" dirty="0">
                <a:latin typeface="+mj-lt"/>
                <a:ea typeface="Calibri Light"/>
                <a:cs typeface="Calibri Light"/>
              </a:rPr>
              <a:t>Filipa seeks games that offer high graphic quality, complex gameplay, and engaging stories. </a:t>
            </a:r>
          </a:p>
          <a:p>
            <a:pPr lvl="1" algn="just"/>
            <a:r>
              <a:rPr lang="en-US" dirty="0">
                <a:latin typeface="+mj-lt"/>
                <a:ea typeface="Calibri Light"/>
                <a:cs typeface="Calibri Light"/>
              </a:rPr>
              <a:t>When purchasing a game, Filipa invests time in researching the title, reading reviews, and watching gameplay before making a purchase.</a:t>
            </a:r>
          </a:p>
        </p:txBody>
      </p:sp>
      <p:grpSp>
        <p:nvGrpSpPr>
          <p:cNvPr id="8" name="Group 7">
            <a:extLst>
              <a:ext uri="{FF2B5EF4-FFF2-40B4-BE49-F238E27FC236}">
                <a16:creationId xmlns:a16="http://schemas.microsoft.com/office/drawing/2014/main" id="{C3E0C0B7-8056-9139-8A1B-3CADBC06D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 name="Freeform: Shape 2">
              <a:extLst>
                <a:ext uri="{FF2B5EF4-FFF2-40B4-BE49-F238E27FC236}">
                  <a16:creationId xmlns:a16="http://schemas.microsoft.com/office/drawing/2014/main" id="{5D59CC4E-38BF-FB97-2617-780E48601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7C77F6B-5906-F412-367B-E894881A8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Isosceles Triangle 11">
            <a:extLst>
              <a:ext uri="{FF2B5EF4-FFF2-40B4-BE49-F238E27FC236}">
                <a16:creationId xmlns:a16="http://schemas.microsoft.com/office/drawing/2014/main" id="{6DB9EEFD-C095-9994-E75F-A9F57E963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FE1B78-F4B3-6F18-B099-8E3590B0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74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1">
            <a:extLst>
              <a:ext uri="{FF2B5EF4-FFF2-40B4-BE49-F238E27FC236}">
                <a16:creationId xmlns:a16="http://schemas.microsoft.com/office/drawing/2014/main" id="{03DC3EE4-7F5E-4D42-9623-842BF21FF48E}"/>
              </a:ext>
            </a:extLst>
          </p:cNvPr>
          <p:cNvSpPr txBox="1">
            <a:spLocks/>
          </p:cNvSpPr>
          <p:nvPr/>
        </p:nvSpPr>
        <p:spPr>
          <a:xfrm>
            <a:off x="11018520" y="6349881"/>
            <a:ext cx="732646" cy="30777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50000"/>
              </a:spcBef>
              <a:spcAft>
                <a:spcPct val="0"/>
              </a:spcAft>
            </a:pPr>
            <a:fld id="{A06316EC-39FF-4C97-AA6E-29B761CE3E45}" type="slidenum">
              <a:rPr lang="en-US" sz="1400" smtClean="0">
                <a:latin typeface="+mj-lt"/>
              </a:rPr>
              <a:pPr algn="r">
                <a:spcBef>
                  <a:spcPct val="50000"/>
                </a:spcBef>
                <a:spcAft>
                  <a:spcPct val="0"/>
                </a:spcAft>
              </a:pPr>
              <a:t>6</a:t>
            </a:fld>
            <a:endParaRPr lang="en-US" sz="1400">
              <a:latin typeface="+mj-lt"/>
            </a:endParaRPr>
          </a:p>
        </p:txBody>
      </p:sp>
      <p:sp>
        <p:nvSpPr>
          <p:cNvPr id="15" name="Rectangle 2">
            <a:extLst>
              <a:ext uri="{FF2B5EF4-FFF2-40B4-BE49-F238E27FC236}">
                <a16:creationId xmlns:a16="http://schemas.microsoft.com/office/drawing/2014/main" id="{D1A1DD5F-2265-2946-BAA4-7664D26BCF1F}"/>
              </a:ext>
            </a:extLst>
          </p:cNvPr>
          <p:cNvSpPr txBox="1">
            <a:spLocks noChangeArrowheads="1"/>
          </p:cNvSpPr>
          <p:nvPr/>
        </p:nvSpPr>
        <p:spPr>
          <a:xfrm>
            <a:off x="477839" y="334800"/>
            <a:ext cx="11233150" cy="55102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t>Scenarios</a:t>
            </a:r>
            <a:endParaRPr lang="en-US" b="1" dirty="0">
              <a:latin typeface="Calibri Light"/>
              <a:ea typeface="Calibri Light"/>
              <a:cs typeface="Calibri Light"/>
            </a:endParaRPr>
          </a:p>
        </p:txBody>
      </p:sp>
      <p:sp>
        <p:nvSpPr>
          <p:cNvPr id="16" name="Rectangle 2">
            <a:extLst>
              <a:ext uri="{FF2B5EF4-FFF2-40B4-BE49-F238E27FC236}">
                <a16:creationId xmlns:a16="http://schemas.microsoft.com/office/drawing/2014/main" id="{5368252F-A924-3E48-9F46-357A553A7009}"/>
              </a:ext>
            </a:extLst>
          </p:cNvPr>
          <p:cNvSpPr txBox="1">
            <a:spLocks noChangeArrowheads="1"/>
          </p:cNvSpPr>
          <p:nvPr/>
        </p:nvSpPr>
        <p:spPr bwMode="auto">
          <a:xfrm>
            <a:off x="582930" y="854058"/>
            <a:ext cx="11128057" cy="430887"/>
          </a:xfrm>
          <a:prstGeom prst="rect">
            <a:avLst/>
          </a:prstGeom>
          <a:noFill/>
          <a:ln>
            <a:noFill/>
          </a:ln>
          <a:effectLst/>
        </p:spPr>
        <p:txBody>
          <a:bodyPr vert="horz" wrap="square" lIns="0" tIns="0" rIns="0" bIns="0" numCol="1" anchor="t" anchorCtr="0" compatLnSpc="1">
            <a:prstTxWarp prst="textNoShape">
              <a:avLst/>
            </a:prstTxWarp>
            <a:spAutoFit/>
          </a:bodyPr>
          <a:lstStyle>
            <a:lvl1pPr marL="0" indent="0" algn="l" defTabSz="504000"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Frutiger LT Com 45 Light" pitchFamily="34" charset="0"/>
              </a:defRPr>
            </a:lvl2pPr>
            <a:lvl3pPr algn="l" rtl="0" eaLnBrk="1" fontAlgn="base" hangingPunct="1">
              <a:spcBef>
                <a:spcPct val="0"/>
              </a:spcBef>
              <a:spcAft>
                <a:spcPct val="0"/>
              </a:spcAft>
              <a:defRPr sz="2400" b="1">
                <a:solidFill>
                  <a:schemeClr val="tx1"/>
                </a:solidFill>
                <a:latin typeface="Frutiger LT Com 45 Light" pitchFamily="34" charset="0"/>
              </a:defRPr>
            </a:lvl3pPr>
            <a:lvl4pPr algn="l" rtl="0" eaLnBrk="1" fontAlgn="base" hangingPunct="1">
              <a:spcBef>
                <a:spcPct val="0"/>
              </a:spcBef>
              <a:spcAft>
                <a:spcPct val="0"/>
              </a:spcAft>
              <a:defRPr sz="2400" b="1">
                <a:solidFill>
                  <a:schemeClr val="tx1"/>
                </a:solidFill>
                <a:latin typeface="Frutiger LT Com 45 Light" pitchFamily="34" charset="0"/>
              </a:defRPr>
            </a:lvl4pPr>
            <a:lvl5pPr algn="l" rtl="0" eaLnBrk="1" fontAlgn="base" hangingPunct="1">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a:lstStyle>
          <a:p>
            <a:r>
              <a:rPr lang="en-US" sz="2800" kern="0" dirty="0">
                <a:solidFill>
                  <a:srgbClr val="50B400"/>
                </a:solidFill>
              </a:rPr>
              <a:t>Key Vault Games</a:t>
            </a:r>
          </a:p>
        </p:txBody>
      </p:sp>
      <p:sp>
        <p:nvSpPr>
          <p:cNvPr id="2" name="Foliennummernplatzhalter 1">
            <a:extLst>
              <a:ext uri="{FF2B5EF4-FFF2-40B4-BE49-F238E27FC236}">
                <a16:creationId xmlns:a16="http://schemas.microsoft.com/office/drawing/2014/main" id="{D3B893ED-963B-E63C-6051-E396EE5554C2}"/>
              </a:ext>
            </a:extLst>
          </p:cNvPr>
          <p:cNvSpPr txBox="1">
            <a:spLocks/>
          </p:cNvSpPr>
          <p:nvPr/>
        </p:nvSpPr>
        <p:spPr>
          <a:xfrm>
            <a:off x="385078" y="6349881"/>
            <a:ext cx="2671668" cy="307776"/>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spcAft>
                <a:spcPct val="0"/>
              </a:spcAft>
            </a:pPr>
            <a:r>
              <a:rPr lang="en-US" sz="1400" dirty="0">
                <a:latin typeface="+mj-lt"/>
              </a:rPr>
              <a:t>HCI 2023-2024</a:t>
            </a:r>
          </a:p>
        </p:txBody>
      </p:sp>
      <p:sp>
        <p:nvSpPr>
          <p:cNvPr id="3" name="TextBox 7">
            <a:extLst>
              <a:ext uri="{FF2B5EF4-FFF2-40B4-BE49-F238E27FC236}">
                <a16:creationId xmlns:a16="http://schemas.microsoft.com/office/drawing/2014/main" id="{C723D7F3-6170-DFD7-8D97-4F540F70E4FC}"/>
              </a:ext>
            </a:extLst>
          </p:cNvPr>
          <p:cNvSpPr txBox="1"/>
          <p:nvPr/>
        </p:nvSpPr>
        <p:spPr>
          <a:xfrm>
            <a:off x="477837" y="1685364"/>
            <a:ext cx="5313364" cy="3477875"/>
          </a:xfrm>
          <a:prstGeom prst="rect">
            <a:avLst/>
          </a:prstGeom>
          <a:solidFill>
            <a:schemeClr val="bg1"/>
          </a:solidFill>
        </p:spPr>
        <p:txBody>
          <a:bodyPr wrap="square" rtlCol="0">
            <a:spAutoFit/>
          </a:bodyPr>
          <a:lstStyle/>
          <a:p>
            <a:pPr algn="just"/>
            <a:r>
              <a:rPr lang="en-US" sz="2000" b="1" dirty="0"/>
              <a:t>Discount Hunter </a:t>
            </a:r>
            <a:r>
              <a:rPr lang="en-US" sz="2000" b="1" dirty="0">
                <a:latin typeface="Calibri Light"/>
                <a:ea typeface="Calibri Light"/>
                <a:cs typeface="Calibri Light"/>
              </a:rPr>
              <a:t>(André)</a:t>
            </a:r>
            <a:endParaRPr lang="en-US" sz="2000" dirty="0">
              <a:latin typeface="Calibri Light"/>
              <a:ea typeface="Calibri Light"/>
              <a:cs typeface="Calibri Light"/>
            </a:endParaRPr>
          </a:p>
          <a:p>
            <a:pPr algn="just"/>
            <a:r>
              <a:rPr lang="en-US" sz="2000" dirty="0">
                <a:latin typeface="Calibri Light"/>
                <a:ea typeface="Calibri Light"/>
                <a:cs typeface="Calibri Light"/>
              </a:rPr>
              <a:t>André is looking for a new game to enjoy with his younger brother, Rúben, at Key Vault Games. He participates in an interactive quiz about games to get personalized recommendations and receives a 30% discount code as a reward. Using the price filter, he looks for games under 30€ with multiplayer options. After reading player reviews, he decides to purchase an adventure game. Using discount code, he makes the purchase with his credit card and receives the game key via email.</a:t>
            </a:r>
            <a:endParaRPr lang="en-US" sz="2000" dirty="0">
              <a:latin typeface="+mj-lt"/>
            </a:endParaRPr>
          </a:p>
        </p:txBody>
      </p:sp>
      <p:sp>
        <p:nvSpPr>
          <p:cNvPr id="14" name="TextBox 7">
            <a:extLst>
              <a:ext uri="{FF2B5EF4-FFF2-40B4-BE49-F238E27FC236}">
                <a16:creationId xmlns:a16="http://schemas.microsoft.com/office/drawing/2014/main" id="{1B3D3372-B5F8-A07E-1657-1127E32E29F5}"/>
              </a:ext>
            </a:extLst>
          </p:cNvPr>
          <p:cNvSpPr txBox="1"/>
          <p:nvPr/>
        </p:nvSpPr>
        <p:spPr>
          <a:xfrm>
            <a:off x="6400800" y="1679355"/>
            <a:ext cx="5313364" cy="3477875"/>
          </a:xfrm>
          <a:prstGeom prst="rect">
            <a:avLst/>
          </a:prstGeom>
          <a:solidFill>
            <a:schemeClr val="bg1"/>
          </a:solidFill>
        </p:spPr>
        <p:txBody>
          <a:bodyPr wrap="square" rtlCol="0">
            <a:spAutoFit/>
          </a:bodyPr>
          <a:lstStyle/>
          <a:p>
            <a:pPr algn="just"/>
            <a:r>
              <a:rPr lang="en-US" sz="2000" b="1" dirty="0"/>
              <a:t>Games Analyst (Filipa)</a:t>
            </a:r>
          </a:p>
          <a:p>
            <a:pPr algn="just"/>
            <a:r>
              <a:rPr lang="en-US" sz="2000" dirty="0">
                <a:latin typeface="Calibri Light"/>
                <a:ea typeface="Calibri Light"/>
                <a:cs typeface="Calibri Light"/>
              </a:rPr>
              <a:t>Filipa, curious but indecisive about whether to purchase a new game recommended by her friends, visits KeyVault Games to gather more information. After reading the game's description to better understand its features, she remains undecided. Opting for a more hands-on approach, she watches a livestream of the game available in the interactive user area to further evaluate it. After some analysis, Filipa decides to buy the game.</a:t>
            </a:r>
          </a:p>
        </p:txBody>
      </p:sp>
      <p:grpSp>
        <p:nvGrpSpPr>
          <p:cNvPr id="9" name="Group 8">
            <a:extLst>
              <a:ext uri="{FF2B5EF4-FFF2-40B4-BE49-F238E27FC236}">
                <a16:creationId xmlns:a16="http://schemas.microsoft.com/office/drawing/2014/main" id="{40452778-8480-1A49-BF37-CAB9B1748C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7" name="Freeform: Shape 6">
              <a:extLst>
                <a:ext uri="{FF2B5EF4-FFF2-40B4-BE49-F238E27FC236}">
                  <a16:creationId xmlns:a16="http://schemas.microsoft.com/office/drawing/2014/main" id="{538DDF19-D3D3-3C0E-6101-D65B5348CB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437691-D428-CEC9-48F2-793BDD810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Isosceles Triangle 11">
            <a:extLst>
              <a:ext uri="{FF2B5EF4-FFF2-40B4-BE49-F238E27FC236}">
                <a16:creationId xmlns:a16="http://schemas.microsoft.com/office/drawing/2014/main" id="{C8A39CEA-F3E0-3A78-C2DA-999D62CA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224CC0E-2F77-C4F8-626E-E332CC146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70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1">
            <a:extLst>
              <a:ext uri="{FF2B5EF4-FFF2-40B4-BE49-F238E27FC236}">
                <a16:creationId xmlns:a16="http://schemas.microsoft.com/office/drawing/2014/main" id="{03DC3EE4-7F5E-4D42-9623-842BF21FF48E}"/>
              </a:ext>
            </a:extLst>
          </p:cNvPr>
          <p:cNvSpPr txBox="1">
            <a:spLocks/>
          </p:cNvSpPr>
          <p:nvPr/>
        </p:nvSpPr>
        <p:spPr>
          <a:xfrm>
            <a:off x="11018520" y="6349881"/>
            <a:ext cx="732646" cy="30777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50000"/>
              </a:spcBef>
              <a:spcAft>
                <a:spcPct val="0"/>
              </a:spcAft>
            </a:pPr>
            <a:fld id="{A06316EC-39FF-4C97-AA6E-29B761CE3E45}" type="slidenum">
              <a:rPr lang="en-US" sz="1400" smtClean="0">
                <a:latin typeface="+mj-lt"/>
              </a:rPr>
              <a:pPr algn="r">
                <a:spcBef>
                  <a:spcPct val="50000"/>
                </a:spcBef>
                <a:spcAft>
                  <a:spcPct val="0"/>
                </a:spcAft>
              </a:pPr>
              <a:t>7</a:t>
            </a:fld>
            <a:endParaRPr lang="en-US" sz="1400">
              <a:latin typeface="+mj-lt"/>
            </a:endParaRPr>
          </a:p>
        </p:txBody>
      </p:sp>
      <p:sp>
        <p:nvSpPr>
          <p:cNvPr id="15" name="Rectangle 2">
            <a:extLst>
              <a:ext uri="{FF2B5EF4-FFF2-40B4-BE49-F238E27FC236}">
                <a16:creationId xmlns:a16="http://schemas.microsoft.com/office/drawing/2014/main" id="{D1A1DD5F-2265-2946-BAA4-7664D26BCF1F}"/>
              </a:ext>
            </a:extLst>
          </p:cNvPr>
          <p:cNvSpPr txBox="1">
            <a:spLocks noChangeArrowheads="1"/>
          </p:cNvSpPr>
          <p:nvPr/>
        </p:nvSpPr>
        <p:spPr>
          <a:xfrm>
            <a:off x="477839" y="334800"/>
            <a:ext cx="11233150" cy="55102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t>Tasks </a:t>
            </a:r>
            <a:r>
              <a:rPr lang="en-US" sz="5400" b="1" dirty="0"/>
              <a:t>- Discount Hunter (André)</a:t>
            </a:r>
            <a:endParaRPr lang="en-US" sz="5400" dirty="0"/>
          </a:p>
        </p:txBody>
      </p:sp>
      <p:sp>
        <p:nvSpPr>
          <p:cNvPr id="16" name="Rectangle 2">
            <a:extLst>
              <a:ext uri="{FF2B5EF4-FFF2-40B4-BE49-F238E27FC236}">
                <a16:creationId xmlns:a16="http://schemas.microsoft.com/office/drawing/2014/main" id="{5368252F-A924-3E48-9F46-357A553A7009}"/>
              </a:ext>
            </a:extLst>
          </p:cNvPr>
          <p:cNvSpPr txBox="1">
            <a:spLocks noChangeArrowheads="1"/>
          </p:cNvSpPr>
          <p:nvPr/>
        </p:nvSpPr>
        <p:spPr bwMode="auto">
          <a:xfrm>
            <a:off x="582930" y="854058"/>
            <a:ext cx="11128057" cy="430887"/>
          </a:xfrm>
          <a:prstGeom prst="rect">
            <a:avLst/>
          </a:prstGeom>
          <a:noFill/>
          <a:ln>
            <a:noFill/>
          </a:ln>
          <a:effectLst/>
        </p:spPr>
        <p:txBody>
          <a:bodyPr vert="horz" wrap="square" lIns="0" tIns="0" rIns="0" bIns="0" numCol="1" anchor="t" anchorCtr="0" compatLnSpc="1">
            <a:prstTxWarp prst="textNoShape">
              <a:avLst/>
            </a:prstTxWarp>
            <a:spAutoFit/>
          </a:bodyPr>
          <a:lstStyle>
            <a:lvl1pPr marL="0" indent="0" algn="l" defTabSz="504000"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Frutiger LT Com 45 Light" pitchFamily="34" charset="0"/>
              </a:defRPr>
            </a:lvl2pPr>
            <a:lvl3pPr algn="l" rtl="0" eaLnBrk="1" fontAlgn="base" hangingPunct="1">
              <a:spcBef>
                <a:spcPct val="0"/>
              </a:spcBef>
              <a:spcAft>
                <a:spcPct val="0"/>
              </a:spcAft>
              <a:defRPr sz="2400" b="1">
                <a:solidFill>
                  <a:schemeClr val="tx1"/>
                </a:solidFill>
                <a:latin typeface="Frutiger LT Com 45 Light" pitchFamily="34" charset="0"/>
              </a:defRPr>
            </a:lvl3pPr>
            <a:lvl4pPr algn="l" rtl="0" eaLnBrk="1" fontAlgn="base" hangingPunct="1">
              <a:spcBef>
                <a:spcPct val="0"/>
              </a:spcBef>
              <a:spcAft>
                <a:spcPct val="0"/>
              </a:spcAft>
              <a:defRPr sz="2400" b="1">
                <a:solidFill>
                  <a:schemeClr val="tx1"/>
                </a:solidFill>
                <a:latin typeface="Frutiger LT Com 45 Light" pitchFamily="34" charset="0"/>
              </a:defRPr>
            </a:lvl4pPr>
            <a:lvl5pPr algn="l" rtl="0" eaLnBrk="1" fontAlgn="base" hangingPunct="1">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a:lstStyle>
          <a:p>
            <a:r>
              <a:rPr lang="en-US" sz="2800" kern="0" dirty="0">
                <a:solidFill>
                  <a:srgbClr val="50B400"/>
                </a:solidFill>
              </a:rPr>
              <a:t>Key Vault Games</a:t>
            </a:r>
          </a:p>
        </p:txBody>
      </p:sp>
      <p:sp>
        <p:nvSpPr>
          <p:cNvPr id="2" name="Foliennummernplatzhalter 1">
            <a:extLst>
              <a:ext uri="{FF2B5EF4-FFF2-40B4-BE49-F238E27FC236}">
                <a16:creationId xmlns:a16="http://schemas.microsoft.com/office/drawing/2014/main" id="{0C7D6C34-9521-438C-D938-26695FAE464B}"/>
              </a:ext>
            </a:extLst>
          </p:cNvPr>
          <p:cNvSpPr txBox="1">
            <a:spLocks/>
          </p:cNvSpPr>
          <p:nvPr/>
        </p:nvSpPr>
        <p:spPr>
          <a:xfrm>
            <a:off x="385078" y="6349881"/>
            <a:ext cx="2671668" cy="307776"/>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spcAft>
                <a:spcPct val="0"/>
              </a:spcAft>
            </a:pPr>
            <a:r>
              <a:rPr lang="en-US" sz="1400" dirty="0">
                <a:latin typeface="+mj-lt"/>
              </a:rPr>
              <a:t>HCI 2023-2024</a:t>
            </a:r>
          </a:p>
        </p:txBody>
      </p:sp>
      <p:pic>
        <p:nvPicPr>
          <p:cNvPr id="3" name="Picture 2" descr="A diagram of a diagram&#10;&#10;Description automatically generated">
            <a:extLst>
              <a:ext uri="{FF2B5EF4-FFF2-40B4-BE49-F238E27FC236}">
                <a16:creationId xmlns:a16="http://schemas.microsoft.com/office/drawing/2014/main" id="{E8DB9EE1-7DCD-FAE9-8A8C-3FE7E742236D}"/>
              </a:ext>
            </a:extLst>
          </p:cNvPr>
          <p:cNvPicPr>
            <a:picLocks noChangeAspect="1"/>
          </p:cNvPicPr>
          <p:nvPr/>
        </p:nvPicPr>
        <p:blipFill rotWithShape="1">
          <a:blip r:embed="rId2"/>
          <a:srcRect t="1480" b="9046"/>
          <a:stretch/>
        </p:blipFill>
        <p:spPr>
          <a:xfrm>
            <a:off x="513552" y="1987296"/>
            <a:ext cx="11164896" cy="2883408"/>
          </a:xfrm>
          <a:prstGeom prst="rect">
            <a:avLst/>
          </a:prstGeom>
        </p:spPr>
      </p:pic>
      <p:grpSp>
        <p:nvGrpSpPr>
          <p:cNvPr id="12" name="Group 11">
            <a:extLst>
              <a:ext uri="{FF2B5EF4-FFF2-40B4-BE49-F238E27FC236}">
                <a16:creationId xmlns:a16="http://schemas.microsoft.com/office/drawing/2014/main" id="{3BE894C5-D0B4-1006-7FAE-6FB11A8BF0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9" name="Freeform: Shape 8">
              <a:extLst>
                <a:ext uri="{FF2B5EF4-FFF2-40B4-BE49-F238E27FC236}">
                  <a16:creationId xmlns:a16="http://schemas.microsoft.com/office/drawing/2014/main" id="{4426B6DF-AD96-30A4-DB81-48A8F14EF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5046A94-1F27-A534-61E8-A91348863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Isosceles Triangle 13">
            <a:extLst>
              <a:ext uri="{FF2B5EF4-FFF2-40B4-BE49-F238E27FC236}">
                <a16:creationId xmlns:a16="http://schemas.microsoft.com/office/drawing/2014/main" id="{07F96CD4-8934-7B97-6AF9-F0B6A52FF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322569-72DA-E9C5-63EA-6D8EEE80E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13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diagram&#10;&#10;Description automatically generated">
            <a:extLst>
              <a:ext uri="{FF2B5EF4-FFF2-40B4-BE49-F238E27FC236}">
                <a16:creationId xmlns:a16="http://schemas.microsoft.com/office/drawing/2014/main" id="{DE23CD46-26D9-7079-1670-86A38BA6A67A}"/>
              </a:ext>
            </a:extLst>
          </p:cNvPr>
          <p:cNvPicPr>
            <a:picLocks noChangeAspect="1"/>
          </p:cNvPicPr>
          <p:nvPr/>
        </p:nvPicPr>
        <p:blipFill rotWithShape="1">
          <a:blip r:embed="rId2"/>
          <a:srcRect t="9796" b="8602"/>
          <a:stretch/>
        </p:blipFill>
        <p:spPr>
          <a:xfrm>
            <a:off x="487254" y="2011680"/>
            <a:ext cx="11217493" cy="2834640"/>
          </a:xfrm>
          <a:prstGeom prst="rect">
            <a:avLst/>
          </a:prstGeom>
        </p:spPr>
      </p:pic>
      <p:sp>
        <p:nvSpPr>
          <p:cNvPr id="6" name="Foliennummernplatzhalter 1">
            <a:extLst>
              <a:ext uri="{FF2B5EF4-FFF2-40B4-BE49-F238E27FC236}">
                <a16:creationId xmlns:a16="http://schemas.microsoft.com/office/drawing/2014/main" id="{03DC3EE4-7F5E-4D42-9623-842BF21FF48E}"/>
              </a:ext>
            </a:extLst>
          </p:cNvPr>
          <p:cNvSpPr txBox="1">
            <a:spLocks/>
          </p:cNvSpPr>
          <p:nvPr/>
        </p:nvSpPr>
        <p:spPr>
          <a:xfrm>
            <a:off x="11018520" y="6349881"/>
            <a:ext cx="732646" cy="30777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50000"/>
              </a:spcBef>
              <a:spcAft>
                <a:spcPct val="0"/>
              </a:spcAft>
            </a:pPr>
            <a:fld id="{A06316EC-39FF-4C97-AA6E-29B761CE3E45}" type="slidenum">
              <a:rPr lang="en-US" sz="1400" smtClean="0">
                <a:latin typeface="+mj-lt"/>
              </a:rPr>
              <a:pPr algn="r">
                <a:spcBef>
                  <a:spcPct val="50000"/>
                </a:spcBef>
                <a:spcAft>
                  <a:spcPct val="0"/>
                </a:spcAft>
              </a:pPr>
              <a:t>8</a:t>
            </a:fld>
            <a:endParaRPr lang="en-US" sz="1400">
              <a:latin typeface="+mj-lt"/>
            </a:endParaRPr>
          </a:p>
        </p:txBody>
      </p:sp>
      <p:sp>
        <p:nvSpPr>
          <p:cNvPr id="15" name="Rectangle 2">
            <a:extLst>
              <a:ext uri="{FF2B5EF4-FFF2-40B4-BE49-F238E27FC236}">
                <a16:creationId xmlns:a16="http://schemas.microsoft.com/office/drawing/2014/main" id="{D1A1DD5F-2265-2946-BAA4-7664D26BCF1F}"/>
              </a:ext>
            </a:extLst>
          </p:cNvPr>
          <p:cNvSpPr txBox="1">
            <a:spLocks noChangeArrowheads="1"/>
          </p:cNvSpPr>
          <p:nvPr/>
        </p:nvSpPr>
        <p:spPr>
          <a:xfrm>
            <a:off x="477839" y="334800"/>
            <a:ext cx="11233150" cy="55102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t>Tasks </a:t>
            </a:r>
            <a:r>
              <a:rPr lang="en-US" sz="5400" b="1" dirty="0"/>
              <a:t>- Games Analyst (Filipa)</a:t>
            </a:r>
            <a:endParaRPr lang="en-US" sz="5400" dirty="0"/>
          </a:p>
        </p:txBody>
      </p:sp>
      <p:sp>
        <p:nvSpPr>
          <p:cNvPr id="16" name="Rectangle 2">
            <a:extLst>
              <a:ext uri="{FF2B5EF4-FFF2-40B4-BE49-F238E27FC236}">
                <a16:creationId xmlns:a16="http://schemas.microsoft.com/office/drawing/2014/main" id="{5368252F-A924-3E48-9F46-357A553A7009}"/>
              </a:ext>
            </a:extLst>
          </p:cNvPr>
          <p:cNvSpPr txBox="1">
            <a:spLocks noChangeArrowheads="1"/>
          </p:cNvSpPr>
          <p:nvPr/>
        </p:nvSpPr>
        <p:spPr bwMode="auto">
          <a:xfrm>
            <a:off x="582930" y="854058"/>
            <a:ext cx="11128057" cy="430887"/>
          </a:xfrm>
          <a:prstGeom prst="rect">
            <a:avLst/>
          </a:prstGeom>
          <a:noFill/>
          <a:ln>
            <a:noFill/>
          </a:ln>
          <a:effectLst/>
        </p:spPr>
        <p:txBody>
          <a:bodyPr vert="horz" wrap="square" lIns="0" tIns="0" rIns="0" bIns="0" numCol="1" anchor="t" anchorCtr="0" compatLnSpc="1">
            <a:prstTxWarp prst="textNoShape">
              <a:avLst/>
            </a:prstTxWarp>
            <a:spAutoFit/>
          </a:bodyPr>
          <a:lstStyle>
            <a:lvl1pPr marL="0" indent="0" algn="l" defTabSz="504000"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Frutiger LT Com 45 Light" pitchFamily="34" charset="0"/>
              </a:defRPr>
            </a:lvl2pPr>
            <a:lvl3pPr algn="l" rtl="0" eaLnBrk="1" fontAlgn="base" hangingPunct="1">
              <a:spcBef>
                <a:spcPct val="0"/>
              </a:spcBef>
              <a:spcAft>
                <a:spcPct val="0"/>
              </a:spcAft>
              <a:defRPr sz="2400" b="1">
                <a:solidFill>
                  <a:schemeClr val="tx1"/>
                </a:solidFill>
                <a:latin typeface="Frutiger LT Com 45 Light" pitchFamily="34" charset="0"/>
              </a:defRPr>
            </a:lvl3pPr>
            <a:lvl4pPr algn="l" rtl="0" eaLnBrk="1" fontAlgn="base" hangingPunct="1">
              <a:spcBef>
                <a:spcPct val="0"/>
              </a:spcBef>
              <a:spcAft>
                <a:spcPct val="0"/>
              </a:spcAft>
              <a:defRPr sz="2400" b="1">
                <a:solidFill>
                  <a:schemeClr val="tx1"/>
                </a:solidFill>
                <a:latin typeface="Frutiger LT Com 45 Light" pitchFamily="34" charset="0"/>
              </a:defRPr>
            </a:lvl4pPr>
            <a:lvl5pPr algn="l" rtl="0" eaLnBrk="1" fontAlgn="base" hangingPunct="1">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a:lstStyle>
          <a:p>
            <a:r>
              <a:rPr lang="en-US" sz="2800" kern="0" dirty="0">
                <a:solidFill>
                  <a:srgbClr val="50B400"/>
                </a:solidFill>
              </a:rPr>
              <a:t>Key Vault Games</a:t>
            </a:r>
          </a:p>
        </p:txBody>
      </p:sp>
      <p:sp>
        <p:nvSpPr>
          <p:cNvPr id="2" name="Foliennummernplatzhalter 1">
            <a:extLst>
              <a:ext uri="{FF2B5EF4-FFF2-40B4-BE49-F238E27FC236}">
                <a16:creationId xmlns:a16="http://schemas.microsoft.com/office/drawing/2014/main" id="{7FE15D5B-568D-EBE0-B417-0F22F02EF091}"/>
              </a:ext>
            </a:extLst>
          </p:cNvPr>
          <p:cNvSpPr txBox="1">
            <a:spLocks/>
          </p:cNvSpPr>
          <p:nvPr/>
        </p:nvSpPr>
        <p:spPr>
          <a:xfrm>
            <a:off x="385078" y="6349881"/>
            <a:ext cx="2671668" cy="307776"/>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spcAft>
                <a:spcPct val="0"/>
              </a:spcAft>
            </a:pPr>
            <a:r>
              <a:rPr lang="en-US" sz="1400" dirty="0">
                <a:latin typeface="+mj-lt"/>
              </a:rPr>
              <a:t>HCI 2023-2024</a:t>
            </a:r>
          </a:p>
        </p:txBody>
      </p:sp>
      <p:grpSp>
        <p:nvGrpSpPr>
          <p:cNvPr id="12" name="Group 11">
            <a:extLst>
              <a:ext uri="{FF2B5EF4-FFF2-40B4-BE49-F238E27FC236}">
                <a16:creationId xmlns:a16="http://schemas.microsoft.com/office/drawing/2014/main" id="{84F7A144-A902-197A-319F-5CC34738F7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9" name="Freeform: Shape 8">
              <a:extLst>
                <a:ext uri="{FF2B5EF4-FFF2-40B4-BE49-F238E27FC236}">
                  <a16:creationId xmlns:a16="http://schemas.microsoft.com/office/drawing/2014/main" id="{359167C6-5203-1282-B4E8-9119566F0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0DFD366-C818-0564-CBB0-1726E7C06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Isosceles Triangle 13">
            <a:extLst>
              <a:ext uri="{FF2B5EF4-FFF2-40B4-BE49-F238E27FC236}">
                <a16:creationId xmlns:a16="http://schemas.microsoft.com/office/drawing/2014/main" id="{FA3A9958-4C0E-F588-BEBE-A5F1D3C53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B9A8D5F-4D10-2E14-6326-4AC102BE8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7772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1">
            <a:extLst>
              <a:ext uri="{FF2B5EF4-FFF2-40B4-BE49-F238E27FC236}">
                <a16:creationId xmlns:a16="http://schemas.microsoft.com/office/drawing/2014/main" id="{03DC3EE4-7F5E-4D42-9623-842BF21FF48E}"/>
              </a:ext>
            </a:extLst>
          </p:cNvPr>
          <p:cNvSpPr txBox="1">
            <a:spLocks/>
          </p:cNvSpPr>
          <p:nvPr/>
        </p:nvSpPr>
        <p:spPr>
          <a:xfrm>
            <a:off x="11018520" y="6349881"/>
            <a:ext cx="732646" cy="30777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50000"/>
              </a:spcBef>
              <a:spcAft>
                <a:spcPct val="0"/>
              </a:spcAft>
            </a:pPr>
            <a:fld id="{A06316EC-39FF-4C97-AA6E-29B761CE3E45}" type="slidenum">
              <a:rPr lang="en-US" sz="1400" smtClean="0">
                <a:latin typeface="+mj-lt"/>
              </a:rPr>
              <a:pPr algn="r">
                <a:spcBef>
                  <a:spcPct val="50000"/>
                </a:spcBef>
                <a:spcAft>
                  <a:spcPct val="0"/>
                </a:spcAft>
              </a:pPr>
              <a:t>9</a:t>
            </a:fld>
            <a:endParaRPr lang="en-US" sz="1400">
              <a:latin typeface="+mj-lt"/>
            </a:endParaRPr>
          </a:p>
        </p:txBody>
      </p:sp>
      <p:sp>
        <p:nvSpPr>
          <p:cNvPr id="8" name="TextBox 7">
            <a:extLst>
              <a:ext uri="{FF2B5EF4-FFF2-40B4-BE49-F238E27FC236}">
                <a16:creationId xmlns:a16="http://schemas.microsoft.com/office/drawing/2014/main" id="{98C6878B-5E93-F341-AC77-2423C100D7C5}"/>
              </a:ext>
            </a:extLst>
          </p:cNvPr>
          <p:cNvSpPr txBox="1"/>
          <p:nvPr/>
        </p:nvSpPr>
        <p:spPr>
          <a:xfrm>
            <a:off x="477837" y="1685364"/>
            <a:ext cx="7647591" cy="3477875"/>
          </a:xfrm>
          <a:prstGeom prst="rect">
            <a:avLst/>
          </a:prstGeom>
          <a:noFill/>
        </p:spPr>
        <p:txBody>
          <a:bodyPr wrap="square" lIns="91440" tIns="45720" rIns="91440" bIns="45720" rtlCol="0" anchor="t">
            <a:spAutoFit/>
          </a:bodyPr>
          <a:lstStyle/>
          <a:p>
            <a:pPr marL="342900" indent="-342900" algn="just">
              <a:buFont typeface="Arial"/>
              <a:buChar char="•"/>
            </a:pPr>
            <a:r>
              <a:rPr lang="en-US" sz="2000" dirty="0">
                <a:solidFill>
                  <a:srgbClr val="000000"/>
                </a:solidFill>
                <a:latin typeface="+mj-lt"/>
                <a:ea typeface="Calibri Light" panose="020F0302020204030204"/>
                <a:cs typeface="Calibri Light" panose="020F0302020204030204"/>
              </a:rPr>
              <a:t>Searching for games in the catalog by title;</a:t>
            </a:r>
          </a:p>
          <a:p>
            <a:pPr marL="342900" indent="-342900" algn="just">
              <a:buFont typeface="Arial"/>
              <a:buChar char="•"/>
            </a:pPr>
            <a:r>
              <a:rPr lang="en-US" sz="2000" dirty="0">
                <a:solidFill>
                  <a:srgbClr val="000000"/>
                </a:solidFill>
                <a:latin typeface="+mj-lt"/>
                <a:ea typeface="Calibri Light" panose="020F0302020204030204"/>
                <a:cs typeface="Calibri Light" panose="020F0302020204030204"/>
              </a:rPr>
              <a:t>Filtering games by genre and price;</a:t>
            </a:r>
          </a:p>
          <a:p>
            <a:pPr marL="342900" indent="-342900" algn="just">
              <a:buFont typeface="Arial"/>
              <a:buChar char="•"/>
            </a:pPr>
            <a:r>
              <a:rPr lang="en-US" sz="2000" dirty="0">
                <a:solidFill>
                  <a:srgbClr val="000000"/>
                </a:solidFill>
                <a:latin typeface="+mj-lt"/>
                <a:ea typeface="Calibri Light" panose="020F0302020204030204"/>
                <a:cs typeface="Calibri Light" panose="020F0302020204030204"/>
              </a:rPr>
              <a:t>Each game should have a description;</a:t>
            </a:r>
          </a:p>
          <a:p>
            <a:pPr marL="342900" indent="-342900" algn="just">
              <a:buFont typeface="Arial"/>
              <a:buChar char="•"/>
            </a:pPr>
            <a:r>
              <a:rPr lang="en-US" sz="2000" dirty="0">
                <a:solidFill>
                  <a:srgbClr val="000000"/>
                </a:solidFill>
                <a:latin typeface="+mj-lt"/>
                <a:ea typeface="Calibri Light" panose="020F0302020204030204"/>
                <a:cs typeface="Calibri Light" panose="020F0302020204030204"/>
              </a:rPr>
              <a:t>Creating a user account;</a:t>
            </a:r>
          </a:p>
          <a:p>
            <a:pPr marL="342900" indent="-342900" algn="just">
              <a:buFont typeface="Arial"/>
              <a:buChar char="•"/>
            </a:pPr>
            <a:r>
              <a:rPr lang="en-US" sz="2000" dirty="0">
                <a:solidFill>
                  <a:srgbClr val="000000"/>
                </a:solidFill>
                <a:latin typeface="+mj-lt"/>
                <a:ea typeface="Calibri Light" panose="020F0302020204030204"/>
                <a:cs typeface="Calibri Light" panose="020F0302020204030204"/>
              </a:rPr>
              <a:t>Deleting a user account;</a:t>
            </a:r>
          </a:p>
          <a:p>
            <a:pPr marL="342900" indent="-342900" algn="just">
              <a:buFont typeface="Arial"/>
              <a:buChar char="•"/>
            </a:pPr>
            <a:r>
              <a:rPr lang="en-US" sz="2000" dirty="0">
                <a:solidFill>
                  <a:srgbClr val="000000"/>
                </a:solidFill>
                <a:latin typeface="+mj-lt"/>
                <a:ea typeface="Calibri Light" panose="020F0302020204030204"/>
                <a:cs typeface="Calibri Light" panose="020F0302020204030204"/>
              </a:rPr>
              <a:t>Accessing and completing quizzes and/or missions;</a:t>
            </a:r>
          </a:p>
          <a:p>
            <a:pPr marL="342900" indent="-342900" algn="just">
              <a:buFont typeface="Arial"/>
              <a:buChar char="•"/>
            </a:pPr>
            <a:r>
              <a:rPr lang="en-US" sz="2000" dirty="0">
                <a:solidFill>
                  <a:srgbClr val="000000"/>
                </a:solidFill>
                <a:latin typeface="+mj-lt"/>
                <a:ea typeface="Calibri Light" panose="020F0302020204030204"/>
                <a:cs typeface="Calibri Light" panose="020F0302020204030204"/>
              </a:rPr>
              <a:t>Accessing livestreams;</a:t>
            </a:r>
          </a:p>
          <a:p>
            <a:pPr marL="342900" indent="-342900" algn="just">
              <a:buFont typeface="Arial"/>
              <a:buChar char="•"/>
            </a:pPr>
            <a:r>
              <a:rPr lang="en-US" sz="2000" dirty="0">
                <a:solidFill>
                  <a:srgbClr val="000000"/>
                </a:solidFill>
                <a:latin typeface="+mj-lt"/>
                <a:ea typeface="Calibri Light" panose="020F0302020204030204"/>
                <a:cs typeface="Calibri Light" panose="020F0302020204030204"/>
              </a:rPr>
              <a:t>Offering promotional codes to users based on the completion of quizzes and missions;</a:t>
            </a:r>
          </a:p>
          <a:p>
            <a:pPr marL="342900" indent="-342900" algn="just">
              <a:buFont typeface="Arial"/>
              <a:buChar char="•"/>
            </a:pPr>
            <a:r>
              <a:rPr lang="en-US" sz="2000" dirty="0">
                <a:solidFill>
                  <a:srgbClr val="000000"/>
                </a:solidFill>
                <a:latin typeface="+mj-lt"/>
                <a:ea typeface="Calibri Light" panose="020F0302020204030204"/>
                <a:cs typeface="Calibri Light" panose="020F0302020204030204"/>
              </a:rPr>
              <a:t>Purchases should accept promotional codes;</a:t>
            </a:r>
          </a:p>
          <a:p>
            <a:pPr marL="342900" indent="-342900" algn="just">
              <a:buFont typeface="Arial"/>
              <a:buChar char="•"/>
            </a:pPr>
            <a:r>
              <a:rPr lang="en-US" sz="2000" dirty="0">
                <a:solidFill>
                  <a:srgbClr val="000000"/>
                </a:solidFill>
                <a:latin typeface="+mj-lt"/>
                <a:ea typeface="Calibri Light" panose="020F0302020204030204"/>
                <a:cs typeface="Calibri Light" panose="020F0302020204030204"/>
              </a:rPr>
              <a:t>Returning a game key at the end of a successful purchase.</a:t>
            </a:r>
            <a:endParaRPr lang="en-US" sz="2000" dirty="0">
              <a:latin typeface="+mj-lt"/>
            </a:endParaRPr>
          </a:p>
        </p:txBody>
      </p:sp>
      <p:sp>
        <p:nvSpPr>
          <p:cNvPr id="15" name="Rectangle 2">
            <a:extLst>
              <a:ext uri="{FF2B5EF4-FFF2-40B4-BE49-F238E27FC236}">
                <a16:creationId xmlns:a16="http://schemas.microsoft.com/office/drawing/2014/main" id="{5EE5E829-4A87-BE4D-AA40-C36B52C6C549}"/>
              </a:ext>
            </a:extLst>
          </p:cNvPr>
          <p:cNvSpPr txBox="1">
            <a:spLocks noChangeArrowheads="1"/>
          </p:cNvSpPr>
          <p:nvPr/>
        </p:nvSpPr>
        <p:spPr>
          <a:xfrm>
            <a:off x="477839" y="334800"/>
            <a:ext cx="11233150" cy="55102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a:t>Functional Requirements</a:t>
            </a:r>
          </a:p>
        </p:txBody>
      </p:sp>
      <p:sp>
        <p:nvSpPr>
          <p:cNvPr id="16" name="Rectangle 2">
            <a:extLst>
              <a:ext uri="{FF2B5EF4-FFF2-40B4-BE49-F238E27FC236}">
                <a16:creationId xmlns:a16="http://schemas.microsoft.com/office/drawing/2014/main" id="{7BEAC418-ECB8-9F48-BE87-25E2BD3D79F4}"/>
              </a:ext>
            </a:extLst>
          </p:cNvPr>
          <p:cNvSpPr txBox="1">
            <a:spLocks noChangeArrowheads="1"/>
          </p:cNvSpPr>
          <p:nvPr/>
        </p:nvSpPr>
        <p:spPr bwMode="auto">
          <a:xfrm>
            <a:off x="582930" y="854058"/>
            <a:ext cx="11128057" cy="430887"/>
          </a:xfrm>
          <a:prstGeom prst="rect">
            <a:avLst/>
          </a:prstGeom>
          <a:noFill/>
          <a:ln>
            <a:noFill/>
          </a:ln>
          <a:effectLst/>
        </p:spPr>
        <p:txBody>
          <a:bodyPr vert="horz" wrap="square" lIns="0" tIns="0" rIns="0" bIns="0" numCol="1" anchor="t" anchorCtr="0" compatLnSpc="1">
            <a:prstTxWarp prst="textNoShape">
              <a:avLst/>
            </a:prstTxWarp>
            <a:spAutoFit/>
          </a:bodyPr>
          <a:lstStyle>
            <a:lvl1pPr marL="0" indent="0" algn="l" defTabSz="504000"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Frutiger LT Com 45 Light" pitchFamily="34" charset="0"/>
              </a:defRPr>
            </a:lvl2pPr>
            <a:lvl3pPr algn="l" rtl="0" eaLnBrk="1" fontAlgn="base" hangingPunct="1">
              <a:spcBef>
                <a:spcPct val="0"/>
              </a:spcBef>
              <a:spcAft>
                <a:spcPct val="0"/>
              </a:spcAft>
              <a:defRPr sz="2400" b="1">
                <a:solidFill>
                  <a:schemeClr val="tx1"/>
                </a:solidFill>
                <a:latin typeface="Frutiger LT Com 45 Light" pitchFamily="34" charset="0"/>
              </a:defRPr>
            </a:lvl3pPr>
            <a:lvl4pPr algn="l" rtl="0" eaLnBrk="1" fontAlgn="base" hangingPunct="1">
              <a:spcBef>
                <a:spcPct val="0"/>
              </a:spcBef>
              <a:spcAft>
                <a:spcPct val="0"/>
              </a:spcAft>
              <a:defRPr sz="2400" b="1">
                <a:solidFill>
                  <a:schemeClr val="tx1"/>
                </a:solidFill>
                <a:latin typeface="Frutiger LT Com 45 Light" pitchFamily="34" charset="0"/>
              </a:defRPr>
            </a:lvl4pPr>
            <a:lvl5pPr algn="l" rtl="0" eaLnBrk="1" fontAlgn="base" hangingPunct="1">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a:lstStyle>
          <a:p>
            <a:r>
              <a:rPr lang="en-US" sz="2800" kern="0" dirty="0">
                <a:solidFill>
                  <a:srgbClr val="50B400"/>
                </a:solidFill>
              </a:rPr>
              <a:t>Key Vault Games</a:t>
            </a:r>
          </a:p>
        </p:txBody>
      </p:sp>
      <p:sp>
        <p:nvSpPr>
          <p:cNvPr id="3" name="Foliennummernplatzhalter 1">
            <a:extLst>
              <a:ext uri="{FF2B5EF4-FFF2-40B4-BE49-F238E27FC236}">
                <a16:creationId xmlns:a16="http://schemas.microsoft.com/office/drawing/2014/main" id="{E0C0D2F5-44C1-E076-9DA6-F14151392425}"/>
              </a:ext>
            </a:extLst>
          </p:cNvPr>
          <p:cNvSpPr txBox="1">
            <a:spLocks/>
          </p:cNvSpPr>
          <p:nvPr/>
        </p:nvSpPr>
        <p:spPr>
          <a:xfrm>
            <a:off x="385078" y="6349881"/>
            <a:ext cx="2671668" cy="307776"/>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spcAft>
                <a:spcPct val="0"/>
              </a:spcAft>
            </a:pPr>
            <a:r>
              <a:rPr lang="en-US" sz="1400" dirty="0">
                <a:latin typeface="+mj-lt"/>
              </a:rPr>
              <a:t>HCI 2023-2024</a:t>
            </a:r>
          </a:p>
        </p:txBody>
      </p:sp>
      <p:pic>
        <p:nvPicPr>
          <p:cNvPr id="7" name="Imagem 6">
            <a:extLst>
              <a:ext uri="{FF2B5EF4-FFF2-40B4-BE49-F238E27FC236}">
                <a16:creationId xmlns:a16="http://schemas.microsoft.com/office/drawing/2014/main" id="{6A21E0FB-4FFD-A68D-ED7D-64F44BA648ED}"/>
              </a:ext>
            </a:extLst>
          </p:cNvPr>
          <p:cNvPicPr>
            <a:picLocks noChangeAspect="1"/>
          </p:cNvPicPr>
          <p:nvPr/>
        </p:nvPicPr>
        <p:blipFill rotWithShape="1">
          <a:blip r:embed="rId2"/>
          <a:srcRect l="18131" r="10711"/>
          <a:stretch/>
        </p:blipFill>
        <p:spPr>
          <a:xfrm>
            <a:off x="8577250" y="1269711"/>
            <a:ext cx="2595591" cy="4318578"/>
          </a:xfrm>
          <a:prstGeom prst="rect">
            <a:avLst/>
          </a:prstGeom>
        </p:spPr>
      </p:pic>
      <p:grpSp>
        <p:nvGrpSpPr>
          <p:cNvPr id="13" name="Group 12">
            <a:extLst>
              <a:ext uri="{FF2B5EF4-FFF2-40B4-BE49-F238E27FC236}">
                <a16:creationId xmlns:a16="http://schemas.microsoft.com/office/drawing/2014/main" id="{DE05F304-1886-2C08-FED9-624088BCB8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 name="Freeform: Shape 9">
              <a:extLst>
                <a:ext uri="{FF2B5EF4-FFF2-40B4-BE49-F238E27FC236}">
                  <a16:creationId xmlns:a16="http://schemas.microsoft.com/office/drawing/2014/main" id="{DF64508B-DC92-AD5F-4948-DC7A1127D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444389D-047E-FE81-6EC9-7836EFBD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Isosceles Triangle 16">
            <a:extLst>
              <a:ext uri="{FF2B5EF4-FFF2-40B4-BE49-F238E27FC236}">
                <a16:creationId xmlns:a16="http://schemas.microsoft.com/office/drawing/2014/main" id="{9F3A339D-79C3-6FCA-229E-BF52B7CB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3D6F85-72EF-FF84-83D1-C885B43F9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2763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806</Words>
  <Application>Microsoft Office PowerPoint</Application>
  <PresentationFormat>Ecrã Panorâmico</PresentationFormat>
  <Paragraphs>105</Paragraphs>
  <Slides>11</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11</vt:i4>
      </vt:variant>
    </vt:vector>
  </HeadingPairs>
  <TitlesOfParts>
    <vt:vector size="15" baseType="lpstr">
      <vt:lpstr>Arial</vt:lpstr>
      <vt:lpstr>Calibri</vt:lpstr>
      <vt:lpstr>Calibri Light</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Bernardo Marques</dc:creator>
  <cp:lastModifiedBy>João Gaspar</cp:lastModifiedBy>
  <cp:revision>2</cp:revision>
  <dcterms:created xsi:type="dcterms:W3CDTF">2019-11-05T20:34:05Z</dcterms:created>
  <dcterms:modified xsi:type="dcterms:W3CDTF">2024-04-02T10:54:00Z</dcterms:modified>
</cp:coreProperties>
</file>