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23a125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23a125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906de4a9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906de4a9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906de4a9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906de4a9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23a125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23a125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ebcd8f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ebcd8f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ebcd8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ebcd8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23a125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23a125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4b12ab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4b12ab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4b12ab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4b12ab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ebcd8f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ebcd8f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906de4a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906de4a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ebcd8f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ebcd8f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bc5a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bc5a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23a125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23a125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bc5af9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bc5af9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bc5af9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bc5af9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bc5af9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bc5af9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e26c3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e26c3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4b12ab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4b12ab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23a125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223a125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14b12ab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14b12ab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906de4a9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906de4a9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23a125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223a125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23a125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23a125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223a125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223a125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bc5af9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bc5af9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906de4a9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906de4a9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14bdc6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14bdc6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906de4a9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906de4a9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14bdc6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14bdc6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23a125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23a125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5d2e8c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5d2e8c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patacchiola.github.io/blog/2017/01/15/dissecting-reinforcement-learning-2.html" TargetMode="External"/><Relationship Id="rId4" Type="http://schemas.openxmlformats.org/officeDocument/2006/relationships/hyperlink" Target="https://mpatacchiola.github.io/blog/2017/01/29/dissecting-reinforcement-learning-3.html" TargetMode="External"/><Relationship Id="rId5" Type="http://schemas.openxmlformats.org/officeDocument/2006/relationships/hyperlink" Target="https://lilianweng.github.io/lil-log/2018/02/19/a-long-peek-into-reinforcement-learning.html" TargetMode="External"/><Relationship Id="rId6" Type="http://schemas.openxmlformats.org/officeDocument/2006/relationships/hyperlink" Target="https://www.youtube.com/watch?v=nnxHlg-2WgA&amp;list=PLqYmG7hTraZDNJre23vqCGIVpfZ_K2RZs" TargetMode="External"/><Relationship Id="rId7" Type="http://schemas.openxmlformats.org/officeDocument/2006/relationships/hyperlink" Target="https://ai.stackexchange.com/questions/10812/what-is-the-difference-between-first-visit-monte-carlo-and-every-visit-monte-c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RL aula 3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e Controle sem Modelo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Backup do TD(0)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100" y="1269975"/>
            <a:ext cx="6140649" cy="3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TD aprende antes de saber o resultado final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TD aprende mesmo sem o resultado final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Funciona em non-terminating MDPs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Pode aprender a partir de sequências incompletas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 Monte Carlo tem alta variância e 0 vício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G é um unbiased estimator de V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Boa convergência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Não é muito sensível ao valor inicial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TD tem baixa variância e um pouco de viés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 G depende de vários passos com eventos aleatório, TD-target depende de um passo apenas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Em geral mais eficiente que MC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Mais sensível a valores iniciais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Random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50" y="1355850"/>
            <a:ext cx="6164600" cy="34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90350" y="4802925"/>
            <a:ext cx="8848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Fonte: David Silver, 4th lecture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Random Walk: </a:t>
            </a:r>
            <a:r>
              <a:rPr lang="pt-BR"/>
              <a:t>Comparação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90350" y="4802925"/>
            <a:ext cx="8848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Fonte: David Silver, 4th lecture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68" y="1277025"/>
            <a:ext cx="5925257" cy="35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Batch MC e TD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Ambos os métodos convergem para v com experiência infinita, mas o que rola se tivermos um batch finito?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ter um conjunto de episódios, pegar uma amostra deles e aplicar TD(0) ou MC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A, B</a:t>
            </a:r>
            <a:endParaRPr/>
          </a:p>
        </p:txBody>
      </p:sp>
      <p:sp>
        <p:nvSpPr>
          <p:cNvPr id="159" name="Google Shape;159;p27"/>
          <p:cNvSpPr txBox="1"/>
          <p:nvPr>
            <p:ph idx="4294967295" type="body"/>
          </p:nvPr>
        </p:nvSpPr>
        <p:spPr>
          <a:xfrm>
            <a:off x="0" y="1197099"/>
            <a:ext cx="41664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Estados, gamma = 0, 8 eps de exp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(A, 0) -&gt; (B, 0)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(B, 0)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575" y="1589550"/>
            <a:ext cx="4466050" cy="3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Batch MC e TD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Ambos os métodos convergem para v com experiência infinita, mas o que rola se tivermos um batch finito?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ter um conjunto de episódios, pegar uma amostra deles e aplicar TD(0) ou MC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Monte Carlo converge para a </a:t>
            </a:r>
            <a:r>
              <a:rPr lang="pt-BR"/>
              <a:t>solução</a:t>
            </a:r>
            <a:r>
              <a:rPr lang="pt-BR"/>
              <a:t> de menor MSE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TD(0) converge para a </a:t>
            </a:r>
            <a:r>
              <a:rPr lang="pt-BR"/>
              <a:t>solução</a:t>
            </a:r>
            <a:r>
              <a:rPr lang="pt-BR"/>
              <a:t> do MDP de maior </a:t>
            </a:r>
            <a:r>
              <a:rPr lang="pt-BR"/>
              <a:t>verossimilhança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50" y="2044613"/>
            <a:ext cx="2306100" cy="7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50" y="3356670"/>
            <a:ext cx="3911249" cy="1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r>
              <a:rPr lang="pt-BR"/>
              <a:t> 2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/>
              <a:t>TD se aproveita da propriedade de Markov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Mais eficiente em MDPs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MC não usa a propriedade de Markov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Melhor quando o problema não é um MDP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Bootstrapping: Usa um estimativa no Update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TD(0)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Sampling: Usa uma amostra no update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TD(0)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MC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Unificada de Reinforcement Learning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07" y="1262900"/>
            <a:ext cx="4399230" cy="3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Model-Free Control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On Policy vs Off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Monte Carlo Policy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Exploration Strategies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Off policy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hoje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Model-free Prediction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Monte Carlo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Temporal Difference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Model-free Control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On-policy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Off-policy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On-Policy vs Off-Policy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On-policy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Aprender sobre π usando experiências seguindo 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Off-policy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 Aprender sobre π usando experiências de π'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Generalised Policy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609400" y="430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Policy Evaluation: Estimar 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Policy Improvement: Gerar uma policy melhor que a anterior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50" y="1566322"/>
            <a:ext cx="2308850" cy="3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Monte Carlo</a:t>
            </a:r>
            <a:r>
              <a:rPr lang="pt-BR"/>
              <a:t> Policy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609400" y="430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Policy Evaluation: Estimar v usando Monte Carlo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Policy Improvement: Agir gulosamente em </a:t>
            </a:r>
            <a:r>
              <a:rPr lang="pt-BR"/>
              <a:t>relação</a:t>
            </a:r>
            <a:r>
              <a:rPr lang="pt-BR"/>
              <a:t> a v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537002"/>
            <a:ext cx="4049900" cy="21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</a:t>
            </a:r>
            <a:r>
              <a:rPr lang="pt-BR"/>
              <a:t>Exploração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e-greedy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GLIE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ε-greedy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Ideia mais simples para garantir </a:t>
            </a:r>
            <a:r>
              <a:rPr lang="pt-BR"/>
              <a:t>exploração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probabilidade 1 - ε escolha gulosa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probabilidade ε escolher uma </a:t>
            </a:r>
            <a:r>
              <a:rPr lang="pt-BR"/>
              <a:t>ação</a:t>
            </a:r>
            <a:r>
              <a:rPr lang="pt-BR"/>
              <a:t> aleatória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96" y="1900475"/>
            <a:ext cx="3971775" cy="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 Policy Iteration and Control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Policy Iteration</a:t>
            </a:r>
            <a:endParaRPr/>
          </a:p>
        </p:txBody>
      </p:sp>
      <p:sp>
        <p:nvSpPr>
          <p:cNvPr id="226" name="Google Shape;226;p3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Control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245800"/>
            <a:ext cx="4106075" cy="23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75" y="2228875"/>
            <a:ext cx="3630550" cy="23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Greedy in the limit with infinite exploration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Também testa todas as </a:t>
            </a:r>
            <a:r>
              <a:rPr lang="pt-BR"/>
              <a:t>ações</a:t>
            </a:r>
            <a:r>
              <a:rPr lang="pt-BR"/>
              <a:t> infinitamente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policy converge para uma policy gulosa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Efetivamente ε-greedy com </a:t>
            </a:r>
            <a:r>
              <a:rPr lang="pt-BR"/>
              <a:t>decaimento</a:t>
            </a:r>
            <a:r>
              <a:rPr lang="pt-BR"/>
              <a:t> do 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TD?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Relembrando as vantagens de TD: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Menor variância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Online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Lida com sequências incompletas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Usar TD em vez de MC (Sarsa)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25" y="2040400"/>
            <a:ext cx="3706500" cy="22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SARSA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Convergência garantida para alphas que são uma sequência de Robbins-Monro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Soma diverge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Soma dos quadrados converge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500925"/>
            <a:ext cx="4478300" cy="1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Off-Policy Learning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Policy evaluation </a:t>
            </a:r>
            <a:r>
              <a:rPr lang="pt-BR"/>
              <a:t>em π' enquanto</a:t>
            </a:r>
            <a:r>
              <a:rPr lang="pt-BR"/>
              <a:t> segue 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π' é target policy, π é behavior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Qual a relevância?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Aprender observando humanos ou outros agentes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Reutilizar experiência de policies antigas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Aprender sobre a policy ótima enquanto usa uma policy exploradora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Aprender sobre várias policies enquanto segue apenas uma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Monte Carlo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Visão Geral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Aplicado a MDPs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Importance Sampling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Estimar a </a:t>
            </a:r>
            <a:r>
              <a:rPr lang="pt-BR"/>
              <a:t>esperança</a:t>
            </a:r>
            <a:r>
              <a:rPr lang="pt-BR"/>
              <a:t> usando outra </a:t>
            </a:r>
            <a:r>
              <a:rPr lang="pt-BR"/>
              <a:t>distribuição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88" y="1094950"/>
            <a:ext cx="378076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Importance Sampling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Monte Carlo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 aumentar muito a variância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4832400" y="1505700"/>
            <a:ext cx="39999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Variância bem menor que MC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2241283"/>
            <a:ext cx="3826950" cy="6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002" y="2374200"/>
            <a:ext cx="361068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Q-learning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Aprender Q off-policy e sem importance 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Escolhemos a próxima </a:t>
            </a:r>
            <a:r>
              <a:rPr lang="pt-BR"/>
              <a:t>ação</a:t>
            </a:r>
            <a:r>
              <a:rPr lang="pt-BR"/>
              <a:t> A</a:t>
            </a:r>
            <a:r>
              <a:rPr baseline="-25000" lang="pt-BR"/>
              <a:t>t+1 </a:t>
            </a:r>
            <a:r>
              <a:rPr lang="pt-BR"/>
              <a:t>usando 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Mas consideramos uma A' alternativa usando 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 fazemos o update de Q usando A'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Tomar target gulosa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Mas behavior exploratória (GLIE ou epsilon greedy)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"SARSAMax"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613" y="1880395"/>
            <a:ext cx="4599175" cy="3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50" y="2075675"/>
            <a:ext cx="4301775" cy="17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úteis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Dissecting RL Monte Carlo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Dissecting RL TD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Lilian Weng's A (Long) Peek into Reinforcement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DeepMind RL course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Stack Exchange: Evey-Visit vs First-Visit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Usar aleatoriedade para resolver problemas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Até os que são a priori determinísticos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Baseado na Lei dos Números Grandes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Combinamos </a:t>
            </a:r>
            <a:r>
              <a:rPr lang="pt-BR" sz="1200"/>
              <a:t>informação</a:t>
            </a:r>
            <a:r>
              <a:rPr lang="pt-BR" sz="1200"/>
              <a:t> de amostras para aproximar </a:t>
            </a:r>
            <a:r>
              <a:rPr lang="pt-BR" sz="1200"/>
              <a:t>soluções</a:t>
            </a:r>
            <a:r>
              <a:rPr lang="pt-BR" sz="1200"/>
              <a:t> de problemas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Aproximar π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Aproximar integrais</a:t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63" y="1300338"/>
            <a:ext cx="2542825" cy="2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Monte Carlo para MDPs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Podemos usar para Prediction e para Control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Aprende diretamente a partir de episódios de experiências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Aprende a partir de episódios completos</a:t>
            </a:r>
            <a:endParaRPr sz="1200"/>
          </a:p>
          <a:p>
            <a:pPr indent="-304800" lvl="1" marL="719999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Precisa que o MDP seja episódico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É model-free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Monte-Carlo Policy Evaluation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Queremos encontrar v</a:t>
            </a:r>
            <a:r>
              <a:rPr baseline="-25000" lang="pt-BR"/>
              <a:t>π</a:t>
            </a:r>
            <a:r>
              <a:rPr lang="pt-BR"/>
              <a:t> a partir dos episódios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Mas lembre que v é o valor esperado do retorno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 que podemos calcular o retorno: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Então podemos usar a média amostral para aproximar 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600" y="1419975"/>
            <a:ext cx="36671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Versões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Todas </a:t>
            </a:r>
            <a:r>
              <a:rPr lang="pt-BR"/>
              <a:t>começam</a:t>
            </a:r>
            <a:r>
              <a:rPr lang="pt-BR"/>
              <a:t> com a </a:t>
            </a:r>
            <a:r>
              <a:rPr lang="pt-BR"/>
              <a:t>geração</a:t>
            </a:r>
            <a:r>
              <a:rPr lang="pt-BR"/>
              <a:t> de um episódio S</a:t>
            </a:r>
            <a:r>
              <a:rPr baseline="-25000" lang="pt-BR"/>
              <a:t>1</a:t>
            </a:r>
            <a:r>
              <a:rPr lang="pt-BR"/>
              <a:t>, A</a:t>
            </a:r>
            <a:r>
              <a:rPr baseline="-25000" lang="pt-BR"/>
              <a:t>1</a:t>
            </a:r>
            <a:r>
              <a:rPr lang="pt-BR"/>
              <a:t>, R</a:t>
            </a:r>
            <a:r>
              <a:rPr baseline="-25000" lang="pt-BR"/>
              <a:t>2</a:t>
            </a:r>
            <a:r>
              <a:rPr lang="pt-BR"/>
              <a:t>, …, S</a:t>
            </a:r>
            <a:r>
              <a:rPr baseline="-25000" lang="pt-BR"/>
              <a:t>k</a:t>
            </a:r>
            <a:r>
              <a:rPr lang="pt-BR"/>
              <a:t> ~ </a:t>
            </a:r>
            <a:r>
              <a:rPr lang="pt-BR"/>
              <a:t>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Every Visit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Toda vez que o estado aparece no episódio atualizamos: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First Visit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Fazemos a </a:t>
            </a:r>
            <a:r>
              <a:rPr lang="pt-BR"/>
              <a:t>atualização</a:t>
            </a:r>
            <a:r>
              <a:rPr lang="pt-BR"/>
              <a:t> apenas na primeira vez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 fim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Incremental Average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Nos permite modificar o MC para problemas não estacionários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275" y="1702575"/>
            <a:ext cx="2543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075" y="2671325"/>
            <a:ext cx="199975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275" y="3142900"/>
            <a:ext cx="2680050" cy="4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6275" y="4486668"/>
            <a:ext cx="2543175" cy="30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Backup do MC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38" y="1291150"/>
            <a:ext cx="584996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Temporal-Difference Learning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Model-free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Aprende online através das experiências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 bootstraping: Aprende a partir de episódios incompletos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Aproxima a </a:t>
            </a:r>
            <a:r>
              <a:rPr lang="pt-BR"/>
              <a:t>solução</a:t>
            </a:r>
            <a:r>
              <a:rPr lang="pt-BR"/>
              <a:t> de DP usando amostragem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"Updates a guess towards a guess"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Disso temos: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TD Target: R</a:t>
            </a:r>
            <a:r>
              <a:rPr baseline="-25000" lang="pt-BR"/>
              <a:t>t + 1</a:t>
            </a:r>
            <a:r>
              <a:rPr lang="pt-BR"/>
              <a:t> + 𝛄V(S</a:t>
            </a:r>
            <a:r>
              <a:rPr baseline="-25000" lang="pt-BR"/>
              <a:t>t+1</a:t>
            </a:r>
            <a:r>
              <a:rPr lang="pt-BR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TD Error: Target - V</a:t>
            </a:r>
            <a:r>
              <a:rPr lang="pt-BR"/>
              <a:t>(S</a:t>
            </a:r>
            <a:r>
              <a:rPr baseline="-25000" lang="pt-BR"/>
              <a:t>t</a:t>
            </a:r>
            <a:r>
              <a:rPr lang="pt-BR"/>
              <a:t>) = ẟ</a:t>
            </a:r>
            <a:r>
              <a:rPr baseline="-25000" lang="pt-BR"/>
              <a:t>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038" y="2714488"/>
            <a:ext cx="3499675" cy="2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250" y="1837625"/>
            <a:ext cx="3389250" cy="3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