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906de4a9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906de4a9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ebcd8f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ebcd8f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ebcd8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ebcd8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4b12ab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4b12ab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4b12ab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4b12ab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na lousa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ebcd8f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ebcd8f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Derivação</a:t>
            </a:r>
            <a:r>
              <a:rPr lang="pt-BR"/>
              <a:t> na lousa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ebcd8f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ebcd8f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bc5a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bc5a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bc5af9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bc5af9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Derivar no cálculo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bc5af9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bc5af9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906de4a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906de4a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bc5af9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bc5af9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bc5af9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ebc5af9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e26c3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e26c3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explorar? epsilon-greedy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4b12ab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4b12ab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4b12ab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4b12ab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 iteration com apenas um passo de policy evaluation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4b12ab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4b12ab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14b12ab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14b12ab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14b12ab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14b12ab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bc5af9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bc5af9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906de4a9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906de4a9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906de4a9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906de4a9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original de </a:t>
            </a:r>
            <a:r>
              <a:rPr lang="pt-BR"/>
              <a:t>geração</a:t>
            </a:r>
            <a:r>
              <a:rPr lang="pt-BR"/>
              <a:t> de linguagem natural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lidar com probabilidades que mudam com o tempo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 ser gigantescos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14bdc6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14bdc6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poder usar um horizonte em vez de gamma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Gammas maiores tendem a ser mais difíceis de otimizar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descontar?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Matematicamente conveniente (coisas convergem)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Evita retorno infinito em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Incerteza em relacão ao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Humanos e animais descontam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906de4a9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906de4a9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4bdc6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4bdc6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4b12ab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4b12ab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06de4a9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906de4a9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patacchiola.github.io/blog/2016/12/09/dissecting-reinforcement-learning.html" TargetMode="External"/><Relationship Id="rId4" Type="http://schemas.openxmlformats.org/officeDocument/2006/relationships/hyperlink" Target="http://setosa.io/ev/markov-chains/" TargetMode="External"/><Relationship Id="rId5" Type="http://schemas.openxmlformats.org/officeDocument/2006/relationships/hyperlink" Target="https://lilianweng.github.io/lil-log/2018/02/19/a-long-peek-into-reinforcement-learning.html" TargetMode="External"/><Relationship Id="rId6" Type="http://schemas.openxmlformats.org/officeDocument/2006/relationships/hyperlink" Target="https://baijayantaroy.github.io/baijayantaroy.github.io/Reinforcement_Learning_Series_03_backup_diagram/" TargetMode="External"/><Relationship Id="rId7" Type="http://schemas.openxmlformats.org/officeDocument/2006/relationships/hyperlink" Target="https://stackoverflow.com/questions/37370015/what-is-the-difference-between-value-iteration-and-policy-iteration" TargetMode="External"/><Relationship Id="rId8" Type="http://schemas.openxmlformats.org/officeDocument/2006/relationships/hyperlink" Target="https://twitter.com/iugoaoj/status/120474734272271564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RL aula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Markov Decision Processes and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Decisão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MRP com livre arbítrio (</a:t>
            </a:r>
            <a:r>
              <a:rPr lang="pt-BR" sz="1400"/>
              <a:t>ações</a:t>
            </a:r>
            <a:r>
              <a:rPr lang="pt-BR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Uma tupla &lt;S, </a:t>
            </a:r>
            <a:r>
              <a:rPr lang="pt-BR" sz="1400">
                <a:solidFill>
                  <a:srgbClr val="FF0000"/>
                </a:solidFill>
              </a:rPr>
              <a:t>A</a:t>
            </a:r>
            <a:r>
              <a:rPr lang="pt-BR" sz="1400"/>
              <a:t>, P, R, 𝛄&gt;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 </a:t>
            </a:r>
            <a:r>
              <a:rPr lang="pt-BR" sz="1400"/>
              <a:t>é o conjunto de</a:t>
            </a:r>
            <a:r>
              <a:rPr lang="pt-BR" sz="1400"/>
              <a:t> estados (finito)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 é o conjunto de </a:t>
            </a:r>
            <a:r>
              <a:rPr lang="pt-BR" sz="1400"/>
              <a:t>ações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 é um tensor de probabilidades de transição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 é uma função de Recompensa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𝛄 é um fator de desconto</a:t>
            </a:r>
            <a:endParaRPr sz="14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13" y="2265453"/>
            <a:ext cx="3305325" cy="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132" y="2939425"/>
            <a:ext cx="340430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Mapa de estados para </a:t>
            </a:r>
            <a:r>
              <a:rPr lang="pt-BR"/>
              <a:t>ações</a:t>
            </a:r>
            <a:r>
              <a:rPr lang="pt-BR"/>
              <a:t> ou </a:t>
            </a:r>
            <a:r>
              <a:rPr lang="pt-BR"/>
              <a:t>distribuição</a:t>
            </a:r>
            <a:r>
              <a:rPr lang="pt-BR"/>
              <a:t> de </a:t>
            </a:r>
            <a:r>
              <a:rPr lang="pt-BR"/>
              <a:t>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Define completamente as ações de um agente, por isso muitas vezes se usa os termos de maneira permutável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Dependem só do estado e não do tempo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Dado um MDP e uma policy podemos reduzir o MDP a um MRP (uma vez que a policy determina as ações)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um MDP é encontrar </a:t>
            </a:r>
            <a:r>
              <a:rPr b="1" lang="pt-BR" sz="1200"/>
              <a:t>π*</a:t>
            </a:r>
            <a:r>
              <a:rPr lang="pt-BR" sz="1200"/>
              <a:t>, a policy ótima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188" y="1128900"/>
            <a:ext cx="33813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Valor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Temos novamente a v, porém agora dependendo da policy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Temos agora q, a função de valor de ação, que é o retorno esperado de tomar a ação </a:t>
            </a:r>
            <a:r>
              <a:rPr b="1" lang="pt-BR" sz="1200"/>
              <a:t>a</a:t>
            </a:r>
            <a:r>
              <a:rPr lang="pt-BR" sz="1200"/>
              <a:t> no estado </a:t>
            </a:r>
            <a:r>
              <a:rPr b="1" lang="pt-BR" sz="1200"/>
              <a:t>s</a:t>
            </a:r>
            <a:r>
              <a:rPr lang="pt-BR" sz="1200"/>
              <a:t> e a partir daí seguir a policy </a:t>
            </a:r>
            <a:r>
              <a:rPr b="1" lang="pt-BR" sz="1200"/>
              <a:t>π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Policies podem ser ordenadas de maneira fraca, uma policy </a:t>
            </a:r>
            <a:r>
              <a:rPr b="1" lang="pt-BR" sz="1200"/>
              <a:t>π'</a:t>
            </a:r>
            <a:r>
              <a:rPr lang="pt-BR"/>
              <a:t> é melhor ou igual que </a:t>
            </a:r>
            <a:r>
              <a:rPr b="1" lang="pt-BR" sz="1200"/>
              <a:t>π</a:t>
            </a:r>
            <a:r>
              <a:rPr lang="pt-BR"/>
              <a:t> se para todo estado </a:t>
            </a:r>
            <a:r>
              <a:rPr b="1" lang="pt-BR"/>
              <a:t>V</a:t>
            </a:r>
            <a:r>
              <a:rPr b="1" baseline="-25000" lang="pt-BR" sz="1200"/>
              <a:t>π'</a:t>
            </a:r>
            <a:r>
              <a:rPr b="1" lang="pt-BR" sz="1200"/>
              <a:t>(s) ≥ V</a:t>
            </a:r>
            <a:r>
              <a:rPr b="1" baseline="-25000" lang="pt-BR" sz="1200"/>
              <a:t>π</a:t>
            </a:r>
            <a:r>
              <a:rPr b="1" lang="pt-BR" sz="1200"/>
              <a:t>(s)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88" y="1155325"/>
            <a:ext cx="2297375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23" y="2377810"/>
            <a:ext cx="3557049" cy="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200"/>
              <a:t>Prediction</a:t>
            </a:r>
            <a:r>
              <a:rPr lang="pt-BR" sz="1200"/>
              <a:t>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200"/>
              <a:t>Descobrir o quão boa é uma policy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Encontrar </a:t>
            </a:r>
            <a:r>
              <a:rPr b="1" lang="pt-BR" sz="1200"/>
              <a:t>v</a:t>
            </a:r>
            <a:r>
              <a:rPr lang="pt-BR" sz="1200"/>
              <a:t> e/ou </a:t>
            </a:r>
            <a:r>
              <a:rPr b="1" lang="pt-BR" sz="1200"/>
              <a:t>q</a:t>
            </a:r>
            <a:r>
              <a:rPr lang="pt-BR" sz="1200"/>
              <a:t> dada </a:t>
            </a:r>
            <a:r>
              <a:rPr b="1" lang="pt-BR" sz="1200"/>
              <a:t>π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Resolver o MRP induzido pelo seu MDP e </a:t>
            </a:r>
            <a:r>
              <a:rPr b="1" lang="pt-BR" sz="1200"/>
              <a:t>π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Control: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Otimizar a policy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Resolver o MDP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Backup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25" y="1322771"/>
            <a:ext cx="3125300" cy="245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Expectation Equation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Usada para prediction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250" y="1047425"/>
            <a:ext cx="3389250" cy="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220" y="2412138"/>
            <a:ext cx="3933304" cy="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448" y="1584900"/>
            <a:ext cx="3446865" cy="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4625" y="2999466"/>
            <a:ext cx="3706501" cy="63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Valor Ótimas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</a:t>
            </a:r>
            <a:r>
              <a:rPr lang="pt-BR"/>
              <a:t>função</a:t>
            </a:r>
            <a:r>
              <a:rPr lang="pt-BR"/>
              <a:t> de valor de estado ótima v*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de valor de estado ótima q*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Especificam a melhor performance possível no MDP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60" y="916250"/>
            <a:ext cx="1794225" cy="4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462" y="1879300"/>
            <a:ext cx="2096823" cy="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Policies ótimas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toda policy ótima </a:t>
            </a:r>
            <a:r>
              <a:rPr b="1" lang="pt-BR" sz="1200"/>
              <a:t>π* </a:t>
            </a:r>
            <a:r>
              <a:rPr lang="pt-BR" sz="1200"/>
              <a:t>e policy </a:t>
            </a:r>
            <a:r>
              <a:rPr b="1" lang="pt-BR" sz="1200"/>
              <a:t>π </a:t>
            </a:r>
            <a:r>
              <a:rPr lang="pt-BR" sz="1200"/>
              <a:t>temos </a:t>
            </a:r>
            <a:r>
              <a:rPr b="1" lang="pt-BR" sz="1200"/>
              <a:t>π* ≥ π</a:t>
            </a:r>
            <a:endParaRPr b="1"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Toda policy ótima tem gera </a:t>
            </a:r>
            <a:r>
              <a:rPr b="1" lang="pt-BR"/>
              <a:t>v*</a:t>
            </a:r>
            <a:r>
              <a:rPr lang="pt-BR"/>
              <a:t> e </a:t>
            </a:r>
            <a:r>
              <a:rPr b="1" lang="pt-BR"/>
              <a:t>q*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MDPs sempre existe uma policy ótima determinística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sabemos q*: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463" y="2200075"/>
            <a:ext cx="3474825" cy="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Optimality Equation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125" y="451800"/>
            <a:ext cx="2495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25" y="2704100"/>
            <a:ext cx="37909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400" y="1277913"/>
            <a:ext cx="4191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625" y="3595250"/>
            <a:ext cx="44005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a BOE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linear :(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geral não tem </a:t>
            </a:r>
            <a:r>
              <a:rPr lang="pt-BR"/>
              <a:t>solução</a:t>
            </a:r>
            <a:r>
              <a:rPr lang="pt-BR"/>
              <a:t> fechada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Soluções iterativas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Value Iteration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Policy Iteration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Q-learning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Sarsa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hoje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 Processos de Markov a Processos de Decisão de Markov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Equações</a:t>
            </a:r>
            <a:r>
              <a:rPr lang="pt-BR"/>
              <a:t> de Bellman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Solução</a:t>
            </a:r>
            <a:r>
              <a:rPr lang="pt-BR"/>
              <a:t> por DP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r>
              <a:rPr lang="pt-BR"/>
              <a:t> Baseada em DP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resolver um problema por DP precisamos de duas </a:t>
            </a:r>
            <a:r>
              <a:rPr lang="pt-BR"/>
              <a:t>condições</a:t>
            </a:r>
            <a:r>
              <a:rPr lang="pt-BR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Optimal Substructure: Garantida pela </a:t>
            </a:r>
            <a:r>
              <a:rPr lang="pt-BR"/>
              <a:t>equação</a:t>
            </a:r>
            <a:r>
              <a:rPr lang="pt-BR"/>
              <a:t> de Bellman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Overlapping Subproblems: </a:t>
            </a:r>
            <a:r>
              <a:rPr lang="pt-BR"/>
              <a:t>Funções</a:t>
            </a:r>
            <a:r>
              <a:rPr lang="pt-BR"/>
              <a:t> de valor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model-based: você precisa conhecer todo o MDP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 ser usada para prediction e control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Iterative Policy Evaluation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Prediction: Saber o quão boa é uma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 a Bellman Expectation Equation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cada estado 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Atualize v</a:t>
            </a:r>
            <a:r>
              <a:rPr baseline="30000" lang="pt-BR"/>
              <a:t>k+1</a:t>
            </a:r>
            <a:r>
              <a:rPr lang="pt-BR"/>
              <a:t>(s) usando v</a:t>
            </a:r>
            <a:r>
              <a:rPr baseline="30000" lang="pt-BR"/>
              <a:t>k</a:t>
            </a:r>
            <a:r>
              <a:rPr lang="pt-BR"/>
              <a:t>(s'), onde s' é um sucessor de s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46" y="1938244"/>
            <a:ext cx="413866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 Iteration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Até convergência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Evaluate the policy: calcular </a:t>
            </a:r>
            <a:r>
              <a:rPr b="1" lang="pt-BR"/>
              <a:t>v</a:t>
            </a:r>
            <a:r>
              <a:rPr lang="pt-BR"/>
              <a:t> usando IPE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Melhore ela agindo </a:t>
            </a:r>
            <a:r>
              <a:rPr b="1" lang="pt-BR"/>
              <a:t>gulosamente</a:t>
            </a:r>
            <a:r>
              <a:rPr lang="pt-BR"/>
              <a:t> em </a:t>
            </a:r>
            <a:r>
              <a:rPr lang="pt-BR"/>
              <a:t>relação</a:t>
            </a:r>
            <a:r>
              <a:rPr lang="pt-BR"/>
              <a:t> a </a:t>
            </a:r>
            <a:r>
              <a:rPr b="1" lang="pt-BR"/>
              <a:t>v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Sempre converge para </a:t>
            </a:r>
            <a:r>
              <a:rPr b="1" lang="pt-BR" sz="1200"/>
              <a:t>π*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75" y="1657313"/>
            <a:ext cx="318359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Generalised Policy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Até convergência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Evaluate the policy: calcular </a:t>
            </a:r>
            <a:r>
              <a:rPr b="1" lang="pt-BR"/>
              <a:t>v</a:t>
            </a:r>
            <a:r>
              <a:rPr lang="pt-BR"/>
              <a:t> usando </a:t>
            </a:r>
            <a:r>
              <a:rPr lang="pt-BR" u="sng"/>
              <a:t>qualquer método de policy evaluation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Melhore ela usando </a:t>
            </a:r>
            <a:r>
              <a:rPr lang="pt-BR" u="sng"/>
              <a:t>qualquer método de policy improvement</a:t>
            </a:r>
            <a:endParaRPr u="sng"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671" y="1771650"/>
            <a:ext cx="24539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Value Iteration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temos os valor de </a:t>
            </a:r>
            <a:r>
              <a:rPr b="1" lang="pt-BR"/>
              <a:t>v*(s')</a:t>
            </a:r>
            <a:r>
              <a:rPr lang="pt-BR"/>
              <a:t>, podemos encontrar </a:t>
            </a:r>
            <a:r>
              <a:rPr b="1" lang="pt-BR"/>
              <a:t>v*(s)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Basicamente Policy Evaluation, mas usamos a </a:t>
            </a:r>
            <a:r>
              <a:rPr lang="pt-BR"/>
              <a:t>Equação</a:t>
            </a:r>
            <a:r>
              <a:rPr lang="pt-BR"/>
              <a:t> de </a:t>
            </a:r>
            <a:r>
              <a:rPr lang="pt-BR"/>
              <a:t>Otimalidade</a:t>
            </a:r>
            <a:r>
              <a:rPr lang="pt-BR"/>
              <a:t> de Bellman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Converge para v*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tem uma policy explícita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00" y="1466225"/>
            <a:ext cx="3556149" cy="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Menor caminho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00" y="1388075"/>
            <a:ext cx="643972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dos Algoritmos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42254"/>
            <a:ext cx="9143999" cy="300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20825" y="4227250"/>
            <a:ext cx="9144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O(AS²) por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Podemos usar os mesmos algoritmos para computar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ficando com O(A²S²)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 e fraquezas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Extensões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Updates assíncronos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Prioritized sweeping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Fraquezas: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Fazemos um full-width backup toda vez, computacionalmente caro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0" y="2311450"/>
            <a:ext cx="774325" cy="18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300" y="2311445"/>
            <a:ext cx="1364275" cy="19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úteis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Dissecting 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Markov Chains Visually Explained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Lilian Weng's A (Long) Peek into Reinforcement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Backup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Stack Overflow: Policy Iteration vs Value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Gifs meus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Processos de Markov a Processos de Decisão de Markov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Markov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Recompensa de Markov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Solução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Decisão de Markov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Processos aleatórios sem memória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São uma tupla &lt;S, P&gt;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 são os estados (finito)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 é uma matriz de probabilidades de </a:t>
            </a:r>
            <a:r>
              <a:rPr lang="pt-BR" sz="1200"/>
              <a:t>transição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Pode ser visto como uma máquina de estados probabilística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Assume a propriedade Markoviana (se não a matriz de </a:t>
            </a:r>
            <a:r>
              <a:rPr lang="pt-BR" sz="1200"/>
              <a:t>transição</a:t>
            </a:r>
            <a:r>
              <a:rPr lang="pt-BR" sz="1200"/>
              <a:t> não faria sentido)</a:t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2571750"/>
            <a:ext cx="386095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de Recompensa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U</a:t>
            </a:r>
            <a:r>
              <a:rPr lang="pt-BR" sz="1200"/>
              <a:t>ma tupla &lt;S, P, </a:t>
            </a:r>
            <a:r>
              <a:rPr lang="pt-BR" sz="1200">
                <a:solidFill>
                  <a:srgbClr val="FF0000"/>
                </a:solidFill>
              </a:rPr>
              <a:t>R, 𝛄</a:t>
            </a:r>
            <a:r>
              <a:rPr lang="pt-BR" sz="1200"/>
              <a:t>&gt;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 são os estados (finito)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 é uma matriz de probabilidades de transição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pt-BR" sz="1200">
                <a:solidFill>
                  <a:srgbClr val="FF0000"/>
                </a:solidFill>
              </a:rPr>
              <a:t>R é uma função de Recompensa 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pt-BR" sz="1200">
                <a:solidFill>
                  <a:srgbClr val="FF0000"/>
                </a:solidFill>
              </a:rPr>
              <a:t>𝛄 é um fator de desconto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Retorno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 recompensa total descontada a partir do tempo 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Efeitos do desconto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gamma pequeno -&gt; agente míope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gamma grande -&gt; agente focado no futuro </a:t>
            </a:r>
            <a:endParaRPr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00" y="1635787"/>
            <a:ext cx="1897092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600" y="2693300"/>
            <a:ext cx="3086499" cy="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Valor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Valor esperado do retorno partindo do estado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recompensa a longo prazo de um estado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um MRP é achar 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575" y="1460100"/>
            <a:ext cx="32766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Equation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Podemos quebrar a </a:t>
            </a:r>
            <a:r>
              <a:rPr lang="pt-BR"/>
              <a:t>função</a:t>
            </a:r>
            <a:r>
              <a:rPr lang="pt-BR"/>
              <a:t> de valor para encontrar uma </a:t>
            </a:r>
            <a:r>
              <a:rPr lang="pt-BR"/>
              <a:t>formulação</a:t>
            </a:r>
            <a:r>
              <a:rPr lang="pt-BR"/>
              <a:t> recursiva: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688" y="1752584"/>
            <a:ext cx="4250375" cy="16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Matricial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4375"/>
            <a:ext cx="4820976" cy="239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a </a:t>
            </a:r>
            <a:r>
              <a:rPr lang="pt-BR"/>
              <a:t>Equação</a:t>
            </a:r>
            <a:r>
              <a:rPr lang="pt-BR"/>
              <a:t> de Bellman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Podemos resolver diretamente: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Solução</a:t>
            </a:r>
            <a:r>
              <a:rPr lang="pt-BR" sz="1400"/>
              <a:t> cúbica no número de estados, pesada para |S| &gt; 10⁵, impossível para coisas como 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Métodos iterativos: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DP (essa aula)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Monte-Carlo Evaluation (Próxima aula)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Temporal-Difference Learning (Próxima aula)</a:t>
            </a:r>
            <a:endParaRPr sz="1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88" y="823000"/>
            <a:ext cx="22383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