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oboto"/>
      <p:regular r:id="rId34"/>
      <p:bold r:id="rId35"/>
      <p:italic r:id="rId36"/>
      <p:boldItalic r:id="rId37"/>
    </p:embeddedFont>
    <p:embeddedFont>
      <p:font typeface="Merriweather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erriweather-italic.fntdata"/><Relationship Id="rId20" Type="http://schemas.openxmlformats.org/officeDocument/2006/relationships/slide" Target="slides/slide15.xml"/><Relationship Id="rId41" Type="http://schemas.openxmlformats.org/officeDocument/2006/relationships/font" Target="fonts/Merriweather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bold.fntdata"/><Relationship Id="rId12" Type="http://schemas.openxmlformats.org/officeDocument/2006/relationships/slide" Target="slides/slide7.xml"/><Relationship Id="rId34" Type="http://schemas.openxmlformats.org/officeDocument/2006/relationships/font" Target="fonts/Roboto-regular.fntdata"/><Relationship Id="rId15" Type="http://schemas.openxmlformats.org/officeDocument/2006/relationships/slide" Target="slides/slide10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-italic.fntdata"/><Relationship Id="rId17" Type="http://schemas.openxmlformats.org/officeDocument/2006/relationships/slide" Target="slides/slide12.xml"/><Relationship Id="rId39" Type="http://schemas.openxmlformats.org/officeDocument/2006/relationships/font" Target="fonts/Merriweather-bold.fntdata"/><Relationship Id="rId16" Type="http://schemas.openxmlformats.org/officeDocument/2006/relationships/slide" Target="slides/slide11.xml"/><Relationship Id="rId38" Type="http://schemas.openxmlformats.org/officeDocument/2006/relationships/font" Target="fonts/Merriweather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e906de4a9_0_1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e906de4a9_0_1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febcd8fd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febcd8fd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febcd8f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febcd8f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14b12abe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14b12abe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14b12abe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14b12abe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Explicar na lousa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febcd8fd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febcd8fd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Derivação</a:t>
            </a:r>
            <a:r>
              <a:rPr lang="pt-BR"/>
              <a:t> na lousa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febcd8fd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febcd8fd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ebc5af9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ebc5af9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ebc5af9e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ebc5af9e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Derivar no cálculo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ebc5af9e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ebc5af9e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e906de4a9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e906de4a9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ebc5af9e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ebc5af9e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ebc5af9e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ebc5af9e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0e26c3cb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70e26c3cb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explorar? epsilon-greedy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14b12abe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714b12abe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714b12abe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714b12abe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Policy iteration com apenas um passo de policy evaluation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14b12abe3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714b12abe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714b12abe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714b12abe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714b12abe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714b12abe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ebc5af9e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ebc5af9e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e906de4a9_0_1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e906de4a9_0_1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e906de4a9_0_1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e906de4a9_0_1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Método original de </a:t>
            </a:r>
            <a:r>
              <a:rPr lang="pt-BR"/>
              <a:t>geração</a:t>
            </a:r>
            <a:r>
              <a:rPr lang="pt-BR"/>
              <a:t> de linguagem natural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lidar com probabilidades que mudam com o tempo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Podem ser gigantescos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114bdc6f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114bdc6f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Falar de poder usar um horizonte em vez de gamma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Gammas maiores tendem a ser mais difíceis de otimizar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que descontar?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Matematicamente conveniente (coisas convergem)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Evita retorno infinito em loops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Incerteza em relacão ao futuro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Humanos e animais descontam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e906de4a9_0_1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e906de4a9_0_1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114bdc6f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114bdc6f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14b12abe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14b12abe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e906de4a9_0_1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e906de4a9_0_1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13.png"/><Relationship Id="rId6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2.png"/><Relationship Id="rId4" Type="http://schemas.openxmlformats.org/officeDocument/2006/relationships/image" Target="../media/image20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setosa.io/ev/markov-chains/" TargetMode="External"/><Relationship Id="rId4" Type="http://schemas.openxmlformats.org/officeDocument/2006/relationships/hyperlink" Target="https://lilianweng.github.io/lil-log/2018/02/19/a-long-peek-into-reinforcement-learning.html" TargetMode="External"/><Relationship Id="rId5" Type="http://schemas.openxmlformats.org/officeDocument/2006/relationships/hyperlink" Target="https://baijayantaroy.github.io/baijayantaroy.github.io/Reinforcement_Learning_Series_03_backup_diagram/" TargetMode="External"/><Relationship Id="rId6" Type="http://schemas.openxmlformats.org/officeDocument/2006/relationships/hyperlink" Target="https://stackoverflow.com/questions/37370015/what-is-the-difference-between-value-iteration-and-policy-iteration" TargetMode="External"/><Relationship Id="rId7" Type="http://schemas.openxmlformats.org/officeDocument/2006/relationships/hyperlink" Target="https://twitter.com/iugoaoj/status/120474734272271564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RL aula 2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Markov Decision Processes and Solutions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Processo de Decisão de Markov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MRP com livre arbítrio (</a:t>
            </a:r>
            <a:r>
              <a:rPr lang="pt-BR" sz="1400"/>
              <a:t>ações</a:t>
            </a:r>
            <a:r>
              <a:rPr lang="pt-BR" sz="1400"/>
              <a:t>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Uma tupla &lt;S, </a:t>
            </a:r>
            <a:r>
              <a:rPr lang="pt-BR" sz="1400">
                <a:solidFill>
                  <a:srgbClr val="FF0000"/>
                </a:solidFill>
              </a:rPr>
              <a:t>A</a:t>
            </a:r>
            <a:r>
              <a:rPr lang="pt-BR" sz="1400"/>
              <a:t>, P, R, 𝛄&gt;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S </a:t>
            </a:r>
            <a:r>
              <a:rPr lang="pt-BR" sz="1400"/>
              <a:t>é o conjunto de</a:t>
            </a:r>
            <a:r>
              <a:rPr lang="pt-BR" sz="1400"/>
              <a:t> estados (finito)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A é o conjunto de </a:t>
            </a:r>
            <a:r>
              <a:rPr lang="pt-BR" sz="1400"/>
              <a:t>ações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P é um tensor de probabilidades de transição</a:t>
            </a:r>
            <a:endParaRPr sz="14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R é uma função de Recompensa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𝛄 é um fator de desconto</a:t>
            </a:r>
            <a:endParaRPr sz="1400"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8613" y="2265453"/>
            <a:ext cx="3305325" cy="30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9132" y="2939425"/>
            <a:ext cx="3404305" cy="30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Policy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Mapa de estados para </a:t>
            </a:r>
            <a:r>
              <a:rPr lang="pt-BR"/>
              <a:t>ações</a:t>
            </a:r>
            <a:r>
              <a:rPr lang="pt-BR"/>
              <a:t> ou </a:t>
            </a:r>
            <a:r>
              <a:rPr lang="pt-BR"/>
              <a:t>distribuição</a:t>
            </a:r>
            <a:r>
              <a:rPr lang="pt-BR"/>
              <a:t> de </a:t>
            </a:r>
            <a:r>
              <a:rPr lang="pt-BR"/>
              <a:t>ações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Define completamente as ações de um agente, por isso muitas vezes se usa os termos de maneira permutável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Dependem só do estado e não do tempo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Dado um MDP e uma policy podemos reduzir o MDP a um MRP (uma vez que a policy determina as ações)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Resolver um MDP é encontrar </a:t>
            </a:r>
            <a:r>
              <a:rPr b="1" lang="pt-BR" sz="1200"/>
              <a:t>π*</a:t>
            </a:r>
            <a:r>
              <a:rPr lang="pt-BR" sz="1200"/>
              <a:t>, a policy ótima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7188" y="1128900"/>
            <a:ext cx="3381375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Funções de Valor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Temos novamente a v, porém agora dependendo da policy</a:t>
            </a:r>
            <a:endParaRPr sz="14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Temos agora q, a função de valor de ação, que é o retorno esperado de tomar a ação </a:t>
            </a:r>
            <a:r>
              <a:rPr b="1" lang="pt-BR" sz="1200"/>
              <a:t>a</a:t>
            </a:r>
            <a:r>
              <a:rPr lang="pt-BR" sz="1200"/>
              <a:t> no estado </a:t>
            </a:r>
            <a:r>
              <a:rPr b="1" lang="pt-BR" sz="1200"/>
              <a:t>s</a:t>
            </a:r>
            <a:r>
              <a:rPr lang="pt-BR" sz="1200"/>
              <a:t> e a partir daí seguir a policy </a:t>
            </a:r>
            <a:r>
              <a:rPr b="1" lang="pt-BR" sz="1200"/>
              <a:t>π</a:t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pt-BR"/>
              <a:t>Policies podem ser ordenadas de maneira fraca, uma policy </a:t>
            </a:r>
            <a:r>
              <a:rPr b="1" lang="pt-BR" sz="1200"/>
              <a:t>π'</a:t>
            </a:r>
            <a:r>
              <a:rPr lang="pt-BR"/>
              <a:t> é melhor ou igual que </a:t>
            </a:r>
            <a:r>
              <a:rPr b="1" lang="pt-BR" sz="1200"/>
              <a:t>π</a:t>
            </a:r>
            <a:r>
              <a:rPr lang="pt-BR"/>
              <a:t> se para todo estado </a:t>
            </a:r>
            <a:r>
              <a:rPr b="1" lang="pt-BR"/>
              <a:t>V</a:t>
            </a:r>
            <a:r>
              <a:rPr b="1" baseline="-25000" lang="pt-BR" sz="1200"/>
              <a:t>π'</a:t>
            </a:r>
            <a:r>
              <a:rPr b="1" lang="pt-BR" sz="1200"/>
              <a:t>(s) ≥ V</a:t>
            </a:r>
            <a:r>
              <a:rPr b="1" baseline="-25000" lang="pt-BR" sz="1200"/>
              <a:t>π</a:t>
            </a:r>
            <a:r>
              <a:rPr b="1" lang="pt-BR" sz="1200"/>
              <a:t>(s)</a:t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9188" y="1155325"/>
            <a:ext cx="2297375" cy="4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7723" y="2377810"/>
            <a:ext cx="3557049" cy="38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Prediction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Control</a:t>
            </a:r>
            <a:endParaRPr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t-BR" sz="1200"/>
              <a:t>Prediction</a:t>
            </a:r>
            <a:r>
              <a:rPr lang="pt-BR" sz="1200"/>
              <a:t>:</a:t>
            </a:r>
            <a:endParaRPr sz="12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 sz="1200"/>
              <a:t>Descobrir o quão boa é uma policy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Encontrar </a:t>
            </a:r>
            <a:r>
              <a:rPr b="1" lang="pt-BR" sz="1200"/>
              <a:t>v</a:t>
            </a:r>
            <a:r>
              <a:rPr lang="pt-BR" sz="1200"/>
              <a:t> e/ou </a:t>
            </a:r>
            <a:r>
              <a:rPr b="1" lang="pt-BR" sz="1200"/>
              <a:t>q</a:t>
            </a:r>
            <a:r>
              <a:rPr lang="pt-BR" sz="1200"/>
              <a:t> dada </a:t>
            </a:r>
            <a:r>
              <a:rPr b="1" lang="pt-BR" sz="1200"/>
              <a:t>π</a:t>
            </a:r>
            <a:endParaRPr b="1"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Resolver o MRP induzido pelo seu MDP e </a:t>
            </a:r>
            <a:r>
              <a:rPr b="1" lang="pt-BR" sz="1200"/>
              <a:t>π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pt-BR" sz="1200"/>
              <a:t>Control:</a:t>
            </a:r>
            <a:endParaRPr b="1"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Otimizar a policy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Resolver o MDP</a:t>
            </a: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Diagramas de Backup</a:t>
            </a:r>
            <a:endParaRPr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5225" y="1322771"/>
            <a:ext cx="3125300" cy="2454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Bellman Expectation Equation</a:t>
            </a:r>
            <a:endParaRPr/>
          </a:p>
        </p:txBody>
      </p:sp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Usada para prediction</a:t>
            </a:r>
            <a:endParaRPr/>
          </a:p>
        </p:txBody>
      </p:sp>
      <p:pic>
        <p:nvPicPr>
          <p:cNvPr id="162" name="Google Shape;1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3250" y="1047425"/>
            <a:ext cx="3389250" cy="3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1220" y="2412138"/>
            <a:ext cx="3933304" cy="3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04448" y="1584900"/>
            <a:ext cx="3446865" cy="60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74625" y="2999466"/>
            <a:ext cx="3706501" cy="630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Funções de Valor Ótimas</a:t>
            </a:r>
            <a:endParaRPr/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 </a:t>
            </a:r>
            <a:r>
              <a:rPr lang="pt-BR"/>
              <a:t>função</a:t>
            </a:r>
            <a:r>
              <a:rPr lang="pt-BR"/>
              <a:t> de valor de estado ótima v*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aseline="300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 função de valor de estado ótima q*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Especificam a melhor performance possível no MDP</a:t>
            </a:r>
            <a:endParaRPr/>
          </a:p>
        </p:txBody>
      </p:sp>
      <p:pic>
        <p:nvPicPr>
          <p:cNvPr id="172" name="Google Shape;1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0760" y="916250"/>
            <a:ext cx="1794225" cy="40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9462" y="1879300"/>
            <a:ext cx="2096823" cy="40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Policies ótimas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Para toda policy ótima </a:t>
            </a:r>
            <a:r>
              <a:rPr b="1" lang="pt-BR" sz="1200"/>
              <a:t>π* </a:t>
            </a:r>
            <a:r>
              <a:rPr lang="pt-BR" sz="1200"/>
              <a:t>e policy </a:t>
            </a:r>
            <a:r>
              <a:rPr b="1" lang="pt-BR" sz="1200"/>
              <a:t>π </a:t>
            </a:r>
            <a:r>
              <a:rPr lang="pt-BR" sz="1200"/>
              <a:t>temos </a:t>
            </a:r>
            <a:r>
              <a:rPr b="1" lang="pt-BR" sz="1200"/>
              <a:t>π* ≥ π</a:t>
            </a:r>
            <a:endParaRPr b="1" sz="12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Toda policy ótima tem gera </a:t>
            </a:r>
            <a:r>
              <a:rPr b="1" lang="pt-BR"/>
              <a:t>v*</a:t>
            </a:r>
            <a:r>
              <a:rPr lang="pt-BR"/>
              <a:t> e </a:t>
            </a:r>
            <a:r>
              <a:rPr b="1" lang="pt-BR"/>
              <a:t>q*</a:t>
            </a:r>
            <a:r>
              <a:rPr lang="pt-BR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Para MDPs sempre existe uma policy ótima determinística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Se sabemos q*:</a:t>
            </a:r>
            <a:endParaRPr/>
          </a:p>
        </p:txBody>
      </p:sp>
      <p:pic>
        <p:nvPicPr>
          <p:cNvPr id="180" name="Google Shape;18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0463" y="2200075"/>
            <a:ext cx="3474825" cy="7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Bellman Optimality Equation</a:t>
            </a:r>
            <a:endParaRPr/>
          </a:p>
        </p:txBody>
      </p:sp>
      <p:pic>
        <p:nvPicPr>
          <p:cNvPr id="186" name="Google Shape;1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3125" y="451800"/>
            <a:ext cx="249555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5425" y="2704100"/>
            <a:ext cx="3790950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5400" y="1277913"/>
            <a:ext cx="4191000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60625" y="3595250"/>
            <a:ext cx="4400550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Resolvendo a BOE</a:t>
            </a:r>
            <a:endParaRPr/>
          </a:p>
        </p:txBody>
      </p:sp>
      <p:sp>
        <p:nvSpPr>
          <p:cNvPr id="195" name="Google Shape;195;p3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Não é linear :(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Em geral não tem </a:t>
            </a:r>
            <a:r>
              <a:rPr lang="pt-BR"/>
              <a:t>solução</a:t>
            </a:r>
            <a:r>
              <a:rPr lang="pt-BR"/>
              <a:t> fechada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Soluções iterativas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Value Iteration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Policy Iteration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Q-learning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Sarsa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Plano de hoje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De Processos de Markov a Processos de Decisão de Markov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Equações</a:t>
            </a:r>
            <a:r>
              <a:rPr lang="pt-BR"/>
              <a:t> de Bellman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Solução</a:t>
            </a:r>
            <a:r>
              <a:rPr lang="pt-BR"/>
              <a:t> por DP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Solução</a:t>
            </a:r>
            <a:r>
              <a:rPr lang="pt-BR"/>
              <a:t> Baseada em DP</a:t>
            </a:r>
            <a:endParaRPr/>
          </a:p>
        </p:txBody>
      </p:sp>
      <p:sp>
        <p:nvSpPr>
          <p:cNvPr id="201" name="Google Shape;201;p3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Para resolver um problema por DP precisamos de duas </a:t>
            </a:r>
            <a:r>
              <a:rPr lang="pt-BR"/>
              <a:t>condições</a:t>
            </a:r>
            <a:r>
              <a:rPr lang="pt-BR"/>
              <a:t>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Optimal Substructure: Garantida pela </a:t>
            </a:r>
            <a:r>
              <a:rPr lang="pt-BR"/>
              <a:t>equação</a:t>
            </a:r>
            <a:r>
              <a:rPr lang="pt-BR"/>
              <a:t> de Bellman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Overlapping Subproblems: </a:t>
            </a:r>
            <a:r>
              <a:rPr lang="pt-BR"/>
              <a:t>Funções</a:t>
            </a:r>
            <a:r>
              <a:rPr lang="pt-BR"/>
              <a:t> de valor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É model-based: você precisa conhecer todo o MDP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Pode ser usada para prediction e control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Iterative Policy Evaluation</a:t>
            </a:r>
            <a:endParaRPr/>
          </a:p>
        </p:txBody>
      </p:sp>
      <p:sp>
        <p:nvSpPr>
          <p:cNvPr id="207" name="Google Shape;207;p3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Prediction: Saber o quão boa é uma policy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Usa a Bellman Expectation Equation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Para cada estado 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Atualize v</a:t>
            </a:r>
            <a:r>
              <a:rPr baseline="30000" lang="pt-BR"/>
              <a:t>k+1</a:t>
            </a:r>
            <a:r>
              <a:rPr lang="pt-BR"/>
              <a:t>(s) usando v</a:t>
            </a:r>
            <a:r>
              <a:rPr baseline="30000" lang="pt-BR"/>
              <a:t>k</a:t>
            </a:r>
            <a:r>
              <a:rPr lang="pt-BR"/>
              <a:t>(s'), onde s' é um sucessor de s</a:t>
            </a:r>
            <a:endParaRPr/>
          </a:p>
        </p:txBody>
      </p:sp>
      <p:pic>
        <p:nvPicPr>
          <p:cNvPr id="208" name="Google Shape;20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8546" y="1938244"/>
            <a:ext cx="4138660" cy="10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Policy Iteration</a:t>
            </a:r>
            <a:endParaRPr/>
          </a:p>
        </p:txBody>
      </p:sp>
      <p:sp>
        <p:nvSpPr>
          <p:cNvPr id="214" name="Google Shape;214;p3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Até convergência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Evaluate the policy: calcular </a:t>
            </a:r>
            <a:r>
              <a:rPr b="1" lang="pt-BR"/>
              <a:t>v</a:t>
            </a:r>
            <a:r>
              <a:rPr lang="pt-BR"/>
              <a:t> usando IPE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Melhore ela agindo </a:t>
            </a:r>
            <a:r>
              <a:rPr b="1" lang="pt-BR"/>
              <a:t>gulosamente</a:t>
            </a:r>
            <a:r>
              <a:rPr lang="pt-BR"/>
              <a:t> em </a:t>
            </a:r>
            <a:r>
              <a:rPr lang="pt-BR"/>
              <a:t>relação</a:t>
            </a:r>
            <a:r>
              <a:rPr lang="pt-BR"/>
              <a:t> a </a:t>
            </a:r>
            <a:r>
              <a:rPr b="1" lang="pt-BR"/>
              <a:t>v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Sempre converge para </a:t>
            </a:r>
            <a:r>
              <a:rPr b="1" lang="pt-BR" sz="1200"/>
              <a:t>π*</a:t>
            </a:r>
            <a:endParaRPr/>
          </a:p>
        </p:txBody>
      </p:sp>
      <p:pic>
        <p:nvPicPr>
          <p:cNvPr id="215" name="Google Shape;21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6075" y="1657313"/>
            <a:ext cx="3183598" cy="18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Generalised Policy Iteration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Até convergência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Evaluate the policy: calcular </a:t>
            </a:r>
            <a:r>
              <a:rPr b="1" lang="pt-BR"/>
              <a:t>v</a:t>
            </a:r>
            <a:r>
              <a:rPr lang="pt-BR"/>
              <a:t> usando </a:t>
            </a:r>
            <a:r>
              <a:rPr lang="pt-BR" u="sng"/>
              <a:t>qualquer método de policy evaluation</a:t>
            </a:r>
            <a:endParaRPr u="sng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Melhore ela usando </a:t>
            </a:r>
            <a:r>
              <a:rPr lang="pt-BR" u="sng"/>
              <a:t>qualquer método de policy improvement</a:t>
            </a:r>
            <a:endParaRPr u="sng"/>
          </a:p>
        </p:txBody>
      </p:sp>
      <p:pic>
        <p:nvPicPr>
          <p:cNvPr id="222" name="Google Shape;22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4671" y="1771650"/>
            <a:ext cx="2453975" cy="33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Value Iteration</a:t>
            </a:r>
            <a:endParaRPr/>
          </a:p>
        </p:txBody>
      </p:sp>
      <p:sp>
        <p:nvSpPr>
          <p:cNvPr id="228" name="Google Shape;228;p3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Se temos os valor de </a:t>
            </a:r>
            <a:r>
              <a:rPr b="1" lang="pt-BR"/>
              <a:t>v*(s')</a:t>
            </a:r>
            <a:r>
              <a:rPr lang="pt-BR"/>
              <a:t>, podemos encontrar </a:t>
            </a:r>
            <a:r>
              <a:rPr b="1" lang="pt-BR"/>
              <a:t>v*(s)</a:t>
            </a:r>
            <a:r>
              <a:rPr lang="pt-BR"/>
              <a:t>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Basicamente Policy Evaluation, mas usamos a </a:t>
            </a:r>
            <a:r>
              <a:rPr lang="pt-BR"/>
              <a:t>Equação</a:t>
            </a:r>
            <a:r>
              <a:rPr lang="pt-BR"/>
              <a:t> de </a:t>
            </a:r>
            <a:r>
              <a:rPr lang="pt-BR"/>
              <a:t>Otimalidade</a:t>
            </a:r>
            <a:r>
              <a:rPr lang="pt-BR"/>
              <a:t> de Bellman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Converge para v*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Não tem uma policy explícita</a:t>
            </a:r>
            <a:endParaRPr/>
          </a:p>
        </p:txBody>
      </p:sp>
      <p:pic>
        <p:nvPicPr>
          <p:cNvPr id="229" name="Google Shape;22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9800" y="1466225"/>
            <a:ext cx="3556149" cy="57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Exemplo: Menor caminho</a:t>
            </a:r>
            <a:endParaRPr/>
          </a:p>
        </p:txBody>
      </p:sp>
      <p:pic>
        <p:nvPicPr>
          <p:cNvPr id="235" name="Google Shape;23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9600" y="1388075"/>
            <a:ext cx="6439728" cy="371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Resumo dos Algoritmos</a:t>
            </a:r>
            <a:endParaRPr/>
          </a:p>
        </p:txBody>
      </p:sp>
      <p:pic>
        <p:nvPicPr>
          <p:cNvPr id="241" name="Google Shape;24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" y="1242254"/>
            <a:ext cx="9143999" cy="3007292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8"/>
          <p:cNvSpPr txBox="1"/>
          <p:nvPr/>
        </p:nvSpPr>
        <p:spPr>
          <a:xfrm>
            <a:off x="20825" y="4227250"/>
            <a:ext cx="9144000" cy="9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O(AS²) por 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iteração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Podemos usar os mesmos algoritmos para computar </a:t>
            </a:r>
            <a:r>
              <a:rPr b="1" lang="pt-BR">
                <a:latin typeface="Roboto"/>
                <a:ea typeface="Roboto"/>
                <a:cs typeface="Roboto"/>
                <a:sym typeface="Roboto"/>
              </a:rPr>
              <a:t>q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, ficando com O(A²S²)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Extensões e fraquezas</a:t>
            </a:r>
            <a:endParaRPr/>
          </a:p>
        </p:txBody>
      </p:sp>
      <p:sp>
        <p:nvSpPr>
          <p:cNvPr id="248" name="Google Shape;248;p3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Extensões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Updates assíncronos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Prioritized sweeping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Fraquezas: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Fazemos um full-width backup toda vez, computacionalmente caro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9" name="Google Shape;24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670" y="2311450"/>
            <a:ext cx="774325" cy="18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4300" y="2311445"/>
            <a:ext cx="1364275" cy="198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Recursos úteis</a:t>
            </a:r>
            <a:endParaRPr/>
          </a:p>
        </p:txBody>
      </p:sp>
      <p:sp>
        <p:nvSpPr>
          <p:cNvPr id="256" name="Google Shape;256;p4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u="sng">
                <a:solidFill>
                  <a:schemeClr val="hlink"/>
                </a:solidFill>
                <a:hlinkClick r:id="rId3"/>
              </a:rPr>
              <a:t>Markov Chains Visually Explained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u="sng">
                <a:solidFill>
                  <a:schemeClr val="hlink"/>
                </a:solidFill>
                <a:hlinkClick r:id="rId4"/>
              </a:rPr>
              <a:t>Lilian Weng's A (Long) Peek into Reinforcement Learning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u="sng">
                <a:solidFill>
                  <a:schemeClr val="hlink"/>
                </a:solidFill>
                <a:hlinkClick r:id="rId5"/>
              </a:rPr>
              <a:t>Backup Diagrams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u="sng">
                <a:solidFill>
                  <a:schemeClr val="hlink"/>
                </a:solidFill>
                <a:hlinkClick r:id="rId6"/>
              </a:rPr>
              <a:t>Stack Overflow: Policy Iteration vs Value Iteration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u="sng">
                <a:solidFill>
                  <a:schemeClr val="hlink"/>
                </a:solidFill>
                <a:hlinkClick r:id="rId7"/>
              </a:rPr>
              <a:t>Gifs meus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 Processos de Markov a Processos de Decisão de Markov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Processos de Markov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Processos de Recompensa de Markov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Solução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Processos de Decisão de Markov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Processos de Markov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Processos aleatórios sem memória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São uma tupla &lt;S, P&gt;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S são os estados (finito)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P é uma matriz de probabilidades de </a:t>
            </a:r>
            <a:r>
              <a:rPr lang="pt-BR" sz="1200"/>
              <a:t>transição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Pode ser visto como uma máquina de estados probabilística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Assume a propriedade Markoviana (se não a matriz de </a:t>
            </a:r>
            <a:r>
              <a:rPr lang="pt-BR" sz="1200"/>
              <a:t>transição</a:t>
            </a:r>
            <a:r>
              <a:rPr lang="pt-BR" sz="1200"/>
              <a:t> não faria sentido)</a:t>
            </a:r>
            <a:endParaRPr sz="1200"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275" y="2571750"/>
            <a:ext cx="3860958" cy="18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Processos de Recompensa de Markov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U</a:t>
            </a:r>
            <a:r>
              <a:rPr lang="pt-BR" sz="1200"/>
              <a:t>ma tupla &lt;S, P, </a:t>
            </a:r>
            <a:r>
              <a:rPr lang="pt-BR" sz="1200">
                <a:solidFill>
                  <a:srgbClr val="FF0000"/>
                </a:solidFill>
              </a:rPr>
              <a:t>R, 𝛄</a:t>
            </a:r>
            <a:r>
              <a:rPr lang="pt-BR" sz="1200"/>
              <a:t>&gt;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S são os estados (finito)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P é uma matriz de probabilidades de transição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Char char="○"/>
            </a:pPr>
            <a:r>
              <a:rPr lang="pt-BR" sz="1200">
                <a:solidFill>
                  <a:srgbClr val="FF0000"/>
                </a:solidFill>
              </a:rPr>
              <a:t>R é uma função de Recompensa </a:t>
            </a:r>
            <a:endParaRPr sz="1200">
              <a:solidFill>
                <a:srgbClr val="FF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Char char="○"/>
            </a:pPr>
            <a:r>
              <a:t/>
            </a:r>
            <a:endParaRPr sz="1200">
              <a:solidFill>
                <a:srgbClr val="FF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Char char="○"/>
            </a:pPr>
            <a:r>
              <a:rPr lang="pt-BR" sz="1200">
                <a:solidFill>
                  <a:srgbClr val="FF0000"/>
                </a:solidFill>
              </a:rPr>
              <a:t>𝛄 é um fator de desconto</a:t>
            </a:r>
            <a:endParaRPr sz="1200">
              <a:solidFill>
                <a:srgbClr val="FF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Retorno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A recompensa total descontada a partir do tempo t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Efeitos do desconto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gamma pequeno -&gt; agente míope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gamma grande -&gt; agente focado no futuro </a:t>
            </a:r>
            <a:endParaRPr sz="1200"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8600" y="1635787"/>
            <a:ext cx="1897092" cy="23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8600" y="2693300"/>
            <a:ext cx="3086499" cy="6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Função</a:t>
            </a:r>
            <a:r>
              <a:rPr lang="pt-BR"/>
              <a:t> de Valor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Valor esperado do retorno partindo do estado 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 recompensa a longo prazo de um estado 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Resolver um MRP é achar v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9575" y="1460100"/>
            <a:ext cx="3276600" cy="5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Bellman Equation 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Podemos quebrar a </a:t>
            </a:r>
            <a:r>
              <a:rPr lang="pt-BR"/>
              <a:t>função</a:t>
            </a:r>
            <a:r>
              <a:rPr lang="pt-BR"/>
              <a:t> de valor para encontrar uma </a:t>
            </a:r>
            <a:r>
              <a:rPr lang="pt-BR"/>
              <a:t>formulação</a:t>
            </a:r>
            <a:r>
              <a:rPr lang="pt-BR"/>
              <a:t> recursiva: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2688" y="1752584"/>
            <a:ext cx="4250375" cy="16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Bellman Equation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Versão Matricial 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3025" y="4375"/>
            <a:ext cx="4820976" cy="2391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Resolvendo a </a:t>
            </a:r>
            <a:r>
              <a:rPr lang="pt-BR"/>
              <a:t>Equação</a:t>
            </a:r>
            <a:r>
              <a:rPr lang="pt-BR"/>
              <a:t> de Bellman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Podemos resolver diretamente: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Solução</a:t>
            </a:r>
            <a:r>
              <a:rPr lang="pt-BR" sz="1400"/>
              <a:t> cúbica no número de estados, pesada para |S| &gt; 10⁵, impossível para coisas como Go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Métodos iterativos: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DP (essa aula)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Monte-Carlo Evaluation (Próxima aula)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Temporal-Difference Learning (Próxima aula)</a:t>
            </a:r>
            <a:endParaRPr sz="1400"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8688" y="823000"/>
            <a:ext cx="2238375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