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PT Sans Narrow"/>
      <p:regular r:id="rId32"/>
      <p:bold r:id="rId33"/>
    </p:embeddedFont>
    <p:embeddedFont>
      <p:font typeface="Roboto Mono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4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PTSansNarrow-bold.fntdata"/><Relationship Id="rId10" Type="http://schemas.openxmlformats.org/officeDocument/2006/relationships/slide" Target="slides/slide4.xml"/><Relationship Id="rId32" Type="http://schemas.openxmlformats.org/officeDocument/2006/relationships/font" Target="fonts/PTSansNarrow-regular.fntdata"/><Relationship Id="rId13" Type="http://schemas.openxmlformats.org/officeDocument/2006/relationships/slide" Target="slides/slide7.xml"/><Relationship Id="rId35" Type="http://schemas.openxmlformats.org/officeDocument/2006/relationships/font" Target="fonts/RobotoMono-bold.fntdata"/><Relationship Id="rId12" Type="http://schemas.openxmlformats.org/officeDocument/2006/relationships/slide" Target="slides/slide6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9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1.xml"/><Relationship Id="rId39" Type="http://schemas.openxmlformats.org/officeDocument/2006/relationships/font" Target="fonts/OpenSans-bold.fntdata"/><Relationship Id="rId16" Type="http://schemas.openxmlformats.org/officeDocument/2006/relationships/slide" Target="slides/slide10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3f107be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3f107be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3ff8315b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3ff8315b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3ff8315b5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3ff8315b5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3ff8315b5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3ff8315b5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3ff8315b5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3ff8315b5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3ff8315b5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3ff8315b5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3ff8315b5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3ff8315b5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3ff8315b5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3ff8315b5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3ff8315b5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3ff8315b5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3ff8315b5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3ff8315b5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3ff8315b5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3ff8315b5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3ff8315b5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3ff8315b5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3ff8315b5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3ff8315b5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4006d59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4006d59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3ff8315b5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3ff8315b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3ff8315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3ff8315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ff8315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3ff8315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3ff8315b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3ff8315b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3ff8315b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3ff8315b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3ff8315b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3ff8315b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3ff8315b5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3ff8315b5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" name="Google Shape;60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" name="Google Shape;63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ctrTitle"/>
          </p:nvPr>
        </p:nvSpPr>
        <p:spPr>
          <a:xfrm>
            <a:off x="1004150" y="14469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Keras</a:t>
            </a:r>
            <a:endParaRPr b="0"/>
          </a:p>
        </p:txBody>
      </p:sp>
      <p:sp>
        <p:nvSpPr>
          <p:cNvPr id="112" name="Google Shape;112;p2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 e Redes Neurais Convolucionais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Layers: MaxPooling2D</a:t>
            </a:r>
            <a:endParaRPr/>
          </a:p>
        </p:txBody>
      </p:sp>
      <p:sp>
        <p:nvSpPr>
          <p:cNvPr id="166" name="Google Shape;166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Reduz dimensão e detalhes da imagem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Bidimensional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Parâmetros principais: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pool_size: fator de down_scaling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strides: quanto o filtro anda em cada direção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padding: same ou valid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Layers: Batch Normalization</a:t>
            </a:r>
            <a:endParaRPr/>
          </a:p>
        </p:txBody>
      </p:sp>
      <p:sp>
        <p:nvSpPr>
          <p:cNvPr id="172" name="Google Shape;172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Aplica batch normalization nas ativações da camada anterior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Muitos parâmetros, principais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scale: diz se vamos multiplicar pelo desvio padrão aprendido pela camada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center: determina se vamos somar a média aprendida pela camada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beta_initializer: método utilizado para inicializar os betas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gamma_initializer: </a:t>
            </a:r>
            <a:r>
              <a:rPr lang="en"/>
              <a:t>método utilizado para inicializar os gammas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Layers: Activation e Flatten</a:t>
            </a:r>
            <a:endParaRPr/>
          </a:p>
        </p:txBody>
      </p:sp>
      <p:sp>
        <p:nvSpPr>
          <p:cNvPr id="178" name="Google Shape;178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Activation aplica uma função de ativação nos neurônios antes dele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Flatten transforma uma entrada multidimensional em um vetor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Callbacks</a:t>
            </a:r>
            <a:endParaRPr/>
          </a:p>
        </p:txBody>
      </p:sp>
      <p:sp>
        <p:nvSpPr>
          <p:cNvPr id="184" name="Google Shape;184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ModelCheckpoint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monitor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save_best_only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EarlyStopping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min_delta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patience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restore_best_weights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Tensorboard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reduceLROnPlateau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no mundo real</a:t>
            </a:r>
            <a:endParaRPr/>
          </a:p>
        </p:txBody>
      </p:sp>
      <p:sp>
        <p:nvSpPr>
          <p:cNvPr id="190" name="Google Shape;190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Temos mais dados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Digitalização de tudo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Mais poder computacional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GPUs estão bem mais acessíveis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Possível alugar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no mundo real</a:t>
            </a:r>
            <a:endParaRPr/>
          </a:p>
        </p:txBody>
      </p:sp>
      <p:sp>
        <p:nvSpPr>
          <p:cNvPr id="196" name="Google Shape;196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Não é uma silver bullet/martelo de ouro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Mas vale a pena testar se tiver os recursos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Idealmente ter um dataset grande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Sempre bom ter um baseline antes de aplicar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no mundo real</a:t>
            </a:r>
            <a:endParaRPr/>
          </a:p>
        </p:txBody>
      </p:sp>
      <p:sp>
        <p:nvSpPr>
          <p:cNvPr id="202" name="Google Shape;202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Coleta de dados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Depende da complexidade do seus problema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Quantas features cada exemplo tem?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Quantas classes você quer prever?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Quão separável são essas classes?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Sempre bom comparar com datasets conhecidos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Resolução das imagens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Procure a menor possível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Dado que ainda é possível diferenciar as classes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 tiver muito poder computacional pode deixar maior mesmo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Divida os conjuntos (treino, teste e validação)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no mundo real</a:t>
            </a:r>
            <a:endParaRPr/>
          </a:p>
        </p:txBody>
      </p:sp>
      <p:sp>
        <p:nvSpPr>
          <p:cNvPr id="208" name="Google Shape;208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Como lidar com datasets pequenos?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augmentation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Transfer Learning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Pre trained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 alguns casos pode ser interessante fazer o seu próprio modelo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Otimizar hiperparâmetros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Validação cruzada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Augmentation</a:t>
            </a:r>
            <a:endParaRPr/>
          </a:p>
        </p:txBody>
      </p:sp>
      <p:sp>
        <p:nvSpPr>
          <p:cNvPr id="214" name="Google Shape;214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Útil para aumentar o seu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Maior variedade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Maior generalização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Um possível efeito é treinar uma rede invariante as transformações dadas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Também usado para lidar com classes desbalanceadas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Necessário pensar quais transformações serão aplicadas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</a:t>
            </a:r>
            <a:endParaRPr/>
          </a:p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Extremamente usado em aplicações reais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Analisar o número de parâmetros e acurácia de cada rede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 geral dois modos de fazer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Treinar apenas um classificador linear na última camada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Usado principalmente para datasets parecidos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 treinar (fine tune) a rede para o seu dataset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Pode ser mais preciso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Porém com poucos dados pode gerar overfitting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Keras</a:t>
            </a:r>
            <a:endParaRPr/>
          </a:p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 de Deep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Precisa de um backend (tensorflow, theano…)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Usado por 22% dos respondentes da pesquisa do KDNuggets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Foco em user-friendliness, modularidade e extensibilidade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 2 APIs principais: </a:t>
            </a:r>
            <a:r>
              <a:rPr lang="en" u="sng"/>
              <a:t>Sequential</a:t>
            </a:r>
            <a:r>
              <a:rPr lang="en"/>
              <a:t> e Functional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Completou 4 anos dia 27/03 e tem um mascote fofo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keras mascot"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300" y="2700000"/>
            <a:ext cx="17145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resnet inception" id="226" name="Google Shape;22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Callbacks</a:t>
            </a:r>
            <a:endParaRPr/>
          </a:p>
        </p:txBody>
      </p:sp>
      <p:sp>
        <p:nvSpPr>
          <p:cNvPr id="232" name="Google Shape;232;p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oboto Mono"/>
              <a:buChar char="●"/>
            </a:pPr>
            <a:r>
              <a:rPr lang="en" sz="1100">
                <a:solidFill>
                  <a:srgbClr val="21212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on_(train|test|predict)_begin(self, logs=None)</a:t>
            </a:r>
            <a:endParaRPr sz="1100">
              <a:solidFill>
                <a:srgbClr val="21212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oboto Mono"/>
              <a:buChar char="●"/>
            </a:pPr>
            <a:r>
              <a:rPr lang="en" sz="1100">
                <a:solidFill>
                  <a:srgbClr val="21212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on_(train|test|predict)_end(self, logs=None)</a:t>
            </a:r>
            <a:endParaRPr sz="1100">
              <a:solidFill>
                <a:srgbClr val="21212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oboto Mono"/>
              <a:buChar char="●"/>
            </a:pPr>
            <a:r>
              <a:rPr lang="en" sz="1100">
                <a:solidFill>
                  <a:srgbClr val="21212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on_(train|test|predict)_batch_begin(self, batch, logs=None)</a:t>
            </a:r>
            <a:endParaRPr sz="1100">
              <a:solidFill>
                <a:srgbClr val="21212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oboto Mono"/>
              <a:buChar char="●"/>
            </a:pPr>
            <a:r>
              <a:rPr lang="en" sz="1100">
                <a:solidFill>
                  <a:srgbClr val="21212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on_(train|test|predict)_batch_end(self, batch, logs=None)</a:t>
            </a:r>
            <a:endParaRPr sz="1100">
              <a:solidFill>
                <a:srgbClr val="21212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oboto Mon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on_epoch_begin(self, epoch, logs=None)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oboto Mon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on_epoch_end(self, epoch, logs=None)</a:t>
            </a:r>
            <a:endParaRPr sz="1100">
              <a:solidFill>
                <a:srgbClr val="21212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99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Models: Sequential</a:t>
            </a:r>
            <a:endParaRPr/>
          </a:p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Simples de usar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Orientado a objetos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Limita-se a redes que são sequenciais/caminhos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Models: Functional</a:t>
            </a:r>
            <a:endParaRPr/>
          </a:p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Mais flexibilidade nos modelos, podem ser DAGs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Estilo mais funcional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Podemos facilmente pegar a saída de camadas intermediárias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Requer um pouco mais de adaptação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Tipo usar o Input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MNIST</a:t>
            </a:r>
            <a:endParaRPr/>
          </a:p>
        </p:txBody>
      </p:sp>
      <p:sp>
        <p:nvSpPr>
          <p:cNvPr id="142" name="Google Shape;142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muito usado para tasks de reconhecimento de imagem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Hoje em dia é mais toy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Dígitos escritos a mão, 10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Imagens preto e branco 28x28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Geralmente 60000 imagens de treino e 10000 de teste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Temos "variacoes", como o fashion e o Kuzushiji-Mnist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Layers: Dense</a:t>
            </a:r>
            <a:endParaRPr/>
          </a:p>
        </p:txBody>
      </p:sp>
      <p:sp>
        <p:nvSpPr>
          <p:cNvPr id="148" name="Google Shape;148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Camadas densas, todos os neurônios se ligam a todos os outros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Camada mais simples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Número elevado de ligações ((input+1)*output)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Parâmetros principais: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units : número de neurônios na saída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activation: Função de ativação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Input_shape: Dimensão da entrada, só é necessário na primeira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Layers: Dropout</a:t>
            </a:r>
            <a:endParaRPr/>
          </a:p>
        </p:txBody>
      </p:sp>
      <p:sp>
        <p:nvSpPr>
          <p:cNvPr id="154" name="Google Shape;154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Aplica dropout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Durante treino anula a ativação de p neurônios na camada antes dela e os divide por 1 - 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Durante o teste não faz nada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Parâmetros principais: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rate: o 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seed: a semente do gerador aleatório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Layers: Conv2D</a:t>
            </a:r>
            <a:endParaRPr/>
          </a:p>
        </p:txBody>
      </p:sp>
      <p:sp>
        <p:nvSpPr>
          <p:cNvPr id="160" name="Google Shape;160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Camadas convolucionais, aprendem filtros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Bidimensionais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Boas para imagens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Parâmetros principais: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filters : número de filtros aprendidos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kernel_size: Tamanho dos filtros aprendidos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activation: Função de ativação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strides: tamanho do stride em cada direcão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padding: same or valid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Input_shape: </a:t>
            </a: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 4D tensor with shape: 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(batch, rows, cols, channels)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