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110bf033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110bf033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195b927b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195b927b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195b927b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195b927b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011937a6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011937a6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195b927b2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195b927b2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011937a6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011937a6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195b927b2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195b927b2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195b927b2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195b927b2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011937a6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011937a6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95b927b2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95b927b2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195b927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195b927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110bf033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110bf03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110bf033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110bf033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195b927b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195b927b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195b927b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195b927b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195b927b2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195b927b2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Combinação de classificadores homogêneos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(Homogeneous ensembles classifiers)</a:t>
            </a:r>
            <a:endParaRPr sz="2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Aprendizagem de máquina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 Luiz e Vandeyberg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3675" y="326475"/>
            <a:ext cx="1067475" cy="10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450" y="326475"/>
            <a:ext cx="692275" cy="11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 Create n new random samples (sampling with replacement)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n = 10 is generally enough (Breiman, 1996)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2. Apply the same algorithm to all samples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3. Aggregating Classifiers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mean, median or mode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622" y="2042443"/>
            <a:ext cx="3718174" cy="279056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3"/>
                </a:solidFill>
              </a:rPr>
              <a:t>Bagging</a:t>
            </a:r>
            <a:r>
              <a:rPr b="1" lang="pt-BR"/>
              <a:t> 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 Associate weights for each object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2. Generate a new classifier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3. Adjust the weights* according to objects performances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4. Repeat steps 1, 2 and 3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5. Conjugate classifiers by voting its weights**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* objects weight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** classifiers weight</a:t>
            </a:r>
            <a:endParaRPr/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3"/>
                </a:solidFill>
              </a:rPr>
              <a:t>Boosting</a:t>
            </a:r>
            <a:r>
              <a:rPr b="1" lang="pt-BR"/>
              <a:t> 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561650" y="2235850"/>
            <a:ext cx="2658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1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025" y="923875"/>
            <a:ext cx="3197950" cy="13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0675" y="2952099"/>
            <a:ext cx="5622651" cy="13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5343375" y="2235850"/>
            <a:ext cx="2658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2438250" y="4264075"/>
            <a:ext cx="2658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4572000" y="4264075"/>
            <a:ext cx="2658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6476450" y="4264075"/>
            <a:ext cx="2658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3"/>
                </a:solidFill>
              </a:rPr>
              <a:t>Boosting</a:t>
            </a:r>
            <a:r>
              <a:rPr b="1" lang="pt-BR"/>
              <a:t> 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Methods based 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Manipulating the Input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Injecting randomness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Manipulating the Output Targets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3"/>
                </a:solidFill>
              </a:rPr>
              <a:t>Other methods of ensemble</a:t>
            </a:r>
            <a:r>
              <a:rPr b="1" lang="pt-BR"/>
              <a:t> 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r>
              <a:rPr lang="pt-BR"/>
              <a:t>. Application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overview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pre-processing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method/code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results analysis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r>
              <a:rPr lang="pt-BR"/>
              <a:t>. Conclusions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Homogeneous ensembles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Conclusions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pt-BR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5040300" y="2125125"/>
            <a:ext cx="410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450" y="1257500"/>
            <a:ext cx="3728449" cy="3582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6"/>
          <p:cNvCxnSpPr/>
          <p:nvPr/>
        </p:nvCxnSpPr>
        <p:spPr>
          <a:xfrm>
            <a:off x="5592425" y="3966975"/>
            <a:ext cx="284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6"/>
          <p:cNvSpPr/>
          <p:nvPr/>
        </p:nvSpPr>
        <p:spPr>
          <a:xfrm>
            <a:off x="6773525" y="3966975"/>
            <a:ext cx="478200" cy="420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5592425" y="3280300"/>
            <a:ext cx="13680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Computer cost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Interpretation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7251725" y="3280300"/>
            <a:ext cx="11550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Precision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7731875" y="3085600"/>
            <a:ext cx="194700" cy="1947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6179075" y="3085600"/>
            <a:ext cx="194700" cy="1947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3"/>
                </a:solidFill>
              </a:rPr>
              <a:t>Single classifier vs Ensemble classifier</a:t>
            </a:r>
            <a:r>
              <a:rPr b="1" lang="pt-BR"/>
              <a:t> </a:t>
            </a:r>
            <a:endParaRPr b="1"/>
          </a:p>
        </p:txBody>
      </p:sp>
      <p:sp>
        <p:nvSpPr>
          <p:cNvPr id="87" name="Google Shape;87;p16"/>
          <p:cNvSpPr txBox="1"/>
          <p:nvPr/>
        </p:nvSpPr>
        <p:spPr>
          <a:xfrm>
            <a:off x="5773625" y="2493475"/>
            <a:ext cx="24780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Proxima Nova"/>
                <a:ea typeface="Proxima Nova"/>
                <a:cs typeface="Proxima Nova"/>
                <a:sym typeface="Proxima Nova"/>
              </a:rPr>
              <a:t>Trade-off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3"/>
                </a:solidFill>
              </a:rPr>
              <a:t>Bias and Variance</a:t>
            </a:r>
            <a:r>
              <a:rPr b="1" lang="pt-BR"/>
              <a:t> </a:t>
            </a:r>
            <a:endParaRPr b="1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75" y="1370250"/>
            <a:ext cx="3237599" cy="31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3400" y="1487650"/>
            <a:ext cx="4532300" cy="2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Stable classifiers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Low variance and High bias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Ex: Linear regression and Naive Bayes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Unstable classifiers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Low bias and High variance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Ex: Decision Trees and NN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3"/>
                </a:solidFill>
              </a:rPr>
              <a:t>Stable and Unstable Classifiers</a:t>
            </a:r>
            <a:r>
              <a:rPr b="1" lang="pt-BR"/>
              <a:t> 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9063"/>
            <a:ext cx="4067175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125" y="1394300"/>
            <a:ext cx="4067175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3"/>
                </a:solidFill>
              </a:rPr>
              <a:t>Stable and Unstable Classifiers</a:t>
            </a:r>
            <a:r>
              <a:rPr b="1" lang="pt-BR"/>
              <a:t> 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525" y="2471950"/>
            <a:ext cx="5750775" cy="2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75" y="1663118"/>
            <a:ext cx="3460400" cy="146341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3"/>
                </a:solidFill>
              </a:rPr>
              <a:t>Stable and Unstable Classifiers</a:t>
            </a:r>
            <a:r>
              <a:rPr b="1" lang="pt-BR"/>
              <a:t> 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Homogeneous ensembles methods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