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75" r:id="rId7"/>
    <p:sldId id="261" r:id="rId8"/>
    <p:sldId id="262" r:id="rId9"/>
    <p:sldId id="263" r:id="rId10"/>
    <p:sldId id="264" r:id="rId11"/>
    <p:sldId id="266" r:id="rId12"/>
    <p:sldId id="267" r:id="rId13"/>
    <p:sldId id="265" r:id="rId14"/>
    <p:sldId id="274" r:id="rId15"/>
    <p:sldId id="279" r:id="rId16"/>
    <p:sldId id="277" r:id="rId17"/>
    <p:sldId id="280" r:id="rId18"/>
    <p:sldId id="281" r:id="rId19"/>
    <p:sldId id="297" r:id="rId20"/>
    <p:sldId id="298" r:id="rId21"/>
    <p:sldId id="299" r:id="rId22"/>
    <p:sldId id="304" r:id="rId23"/>
    <p:sldId id="289" r:id="rId24"/>
    <p:sldId id="286" r:id="rId25"/>
    <p:sldId id="288" r:id="rId26"/>
    <p:sldId id="268" r:id="rId27"/>
    <p:sldId id="269" r:id="rId28"/>
    <p:sldId id="290" r:id="rId29"/>
    <p:sldId id="292" r:id="rId30"/>
    <p:sldId id="293" r:id="rId31"/>
    <p:sldId id="291" r:id="rId32"/>
    <p:sldId id="294" r:id="rId33"/>
    <p:sldId id="296" r:id="rId34"/>
    <p:sldId id="295" r:id="rId35"/>
    <p:sldId id="300" r:id="rId36"/>
    <p:sldId id="301" r:id="rId37"/>
    <p:sldId id="302" r:id="rId38"/>
    <p:sldId id="271" r:id="rId39"/>
    <p:sldId id="303" r:id="rId40"/>
    <p:sldId id="272" r:id="rId41"/>
  </p:sldIdLst>
  <p:sldSz cx="9144000" cy="5143500" type="screen16x9"/>
  <p:notesSz cx="6858000" cy="9144000"/>
  <p:embeddedFontLst>
    <p:embeddedFont>
      <p:font typeface="Cambria Math" panose="02040503050406030204" pitchFamily="18" charset="0"/>
      <p:regular r:id="rId43"/>
    </p:embeddedFont>
    <p:embeddedFont>
      <p:font typeface="Proxima Nova"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p:scale>
          <a:sx n="75" d="100"/>
          <a:sy n="75" d="100"/>
        </p:scale>
        <p:origin x="1152" y="2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700282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456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195b927b2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195b927b2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08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195b927b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195b927b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995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195b927b2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195b927b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860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776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118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9556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0248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5238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7676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84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011937a6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011937a6c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354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2662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0664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5283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4055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9335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110bf033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110bf033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4137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562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195b927b2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195b927b2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536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495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762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195b927b2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195b927b2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217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667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010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2740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687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8045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4099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2142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13341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195b927b2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9195b927b2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19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011937a6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011937a6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226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195b927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195b927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1110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195b927b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195b927b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61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110bf03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110bf03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0" i="0" dirty="0">
                <a:solidFill>
                  <a:srgbClr val="222222"/>
                </a:solidFill>
                <a:effectLst/>
                <a:latin typeface="Open Sans"/>
              </a:rPr>
              <a:t>Viés significa ‘o quanto em média os valores previstos são diferentes dos valores reais’. Variância significa ‘o quão diferentes serão as previsões do modelo num mesmo ponto se diferentes amostras forem tomadas da mesma população’.</a:t>
            </a:r>
          </a:p>
          <a:p>
            <a:pPr marL="0" lvl="0" indent="0" algn="l" rtl="0">
              <a:spcBef>
                <a:spcPts val="0"/>
              </a:spcBef>
              <a:spcAft>
                <a:spcPts val="0"/>
              </a:spcAft>
              <a:buNone/>
            </a:pPr>
            <a:r>
              <a:rPr lang="pt-BR" b="0" i="0" dirty="0">
                <a:solidFill>
                  <a:srgbClr val="222222"/>
                </a:solidFill>
                <a:effectLst/>
                <a:latin typeface="Open Sans"/>
              </a:rPr>
              <a:t>Normalmente, à medida que você aumenta a complexidade de seu modelo, você verá uma redução no erro de previsão devido ao viés mais baixo no modelo. À medida que você continuar tornando o modelo mais complexo ele começará a sofrer com a variância.</a:t>
            </a:r>
          </a:p>
        </p:txBody>
      </p:sp>
    </p:spTree>
    <p:extLst>
      <p:ext uri="{BB962C8B-B14F-4D97-AF65-F5344CB8AC3E}">
        <p14:creationId xmlns:p14="http://schemas.microsoft.com/office/powerpoint/2010/main" val="319731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110bf03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110bf03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0" i="0" dirty="0">
                <a:solidFill>
                  <a:srgbClr val="222222"/>
                </a:solidFill>
                <a:effectLst/>
                <a:latin typeface="Open Sans"/>
              </a:rPr>
              <a:t>Viés significa ‘o quanto em média os valores previstos são diferentes dos valores reais’. Variância significa ‘o quão diferentes serão as previsões do modelo num mesmo ponto se diferentes amostras forem tomadas da mesma população’.</a:t>
            </a:r>
          </a:p>
          <a:p>
            <a:pPr marL="0" lvl="0" indent="0" algn="l" rtl="0">
              <a:spcBef>
                <a:spcPts val="0"/>
              </a:spcBef>
              <a:spcAft>
                <a:spcPts val="0"/>
              </a:spcAft>
              <a:buNone/>
            </a:pPr>
            <a:r>
              <a:rPr lang="pt-BR" b="0" i="0" dirty="0">
                <a:solidFill>
                  <a:srgbClr val="222222"/>
                </a:solidFill>
                <a:effectLst/>
                <a:latin typeface="Open Sans"/>
              </a:rPr>
              <a:t>Normalmente, à medida que você aumenta a complexidade de seu modelo, você verá uma redução no erro de previsão devido ao viés mais baixo no modelo. À medida que você continuar tornando o modelo mais complexo ele começará a sofrer com a variância.</a:t>
            </a:r>
          </a:p>
        </p:txBody>
      </p:sp>
    </p:spTree>
    <p:extLst>
      <p:ext uri="{BB962C8B-B14F-4D97-AF65-F5344CB8AC3E}">
        <p14:creationId xmlns:p14="http://schemas.microsoft.com/office/powerpoint/2010/main" val="660122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110bf033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110bf033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92929"/>
                </a:solidFill>
                <a:effectLst/>
                <a:latin typeface="medium-content-serif-font"/>
              </a:rPr>
              <a:t>flexible model is said to have high </a:t>
            </a:r>
            <a:r>
              <a:rPr lang="en-US" b="1" i="1" dirty="0">
                <a:solidFill>
                  <a:srgbClr val="292929"/>
                </a:solidFill>
                <a:effectLst/>
                <a:latin typeface="medium-content-serif-font"/>
              </a:rPr>
              <a:t>variance </a:t>
            </a:r>
            <a:r>
              <a:rPr lang="en-US" b="0" i="0" dirty="0">
                <a:solidFill>
                  <a:srgbClr val="292929"/>
                </a:solidFill>
                <a:effectLst/>
                <a:latin typeface="medium-content-serif-font"/>
              </a:rPr>
              <a:t>because the learned parameters (such as the structure of the decision tree) will vary considerably with the training data.</a:t>
            </a:r>
          </a:p>
          <a:p>
            <a:pPr marL="0" lvl="0" indent="0" algn="l" rtl="0">
              <a:spcBef>
                <a:spcPts val="0"/>
              </a:spcBef>
              <a:spcAft>
                <a:spcPts val="0"/>
              </a:spcAft>
              <a:buNone/>
            </a:pPr>
            <a:r>
              <a:rPr lang="en-US" b="0" i="0" dirty="0">
                <a:solidFill>
                  <a:srgbClr val="292929"/>
                </a:solidFill>
                <a:effectLst/>
                <a:latin typeface="medium-content-serif-font"/>
              </a:rPr>
              <a:t>On the other hand, an inflexible model is said to have high </a:t>
            </a:r>
            <a:r>
              <a:rPr lang="en-US" b="1" i="1" dirty="0">
                <a:solidFill>
                  <a:srgbClr val="292929"/>
                </a:solidFill>
                <a:effectLst/>
                <a:latin typeface="medium-content-serif-font"/>
              </a:rPr>
              <a:t>bias</a:t>
            </a:r>
            <a:r>
              <a:rPr lang="en-US" b="0" i="0" dirty="0">
                <a:solidFill>
                  <a:srgbClr val="292929"/>
                </a:solidFill>
                <a:effectLst/>
                <a:latin typeface="medium-content-serif-font"/>
              </a:rPr>
              <a:t> because it makes </a:t>
            </a:r>
            <a:r>
              <a:rPr lang="en-US" b="1" i="0" dirty="0">
                <a:solidFill>
                  <a:srgbClr val="292929"/>
                </a:solidFill>
                <a:effectLst/>
                <a:latin typeface="medium-content-serif-font"/>
              </a:rPr>
              <a:t>assumptions</a:t>
            </a:r>
            <a:r>
              <a:rPr lang="en-US" b="0" i="0" dirty="0">
                <a:solidFill>
                  <a:srgbClr val="292929"/>
                </a:solidFill>
                <a:effectLst/>
                <a:latin typeface="medium-content-serif-font"/>
              </a:rPr>
              <a:t> about the training data (it’s biased towards pre-conceived ideas of the data.) For example, a linear classifier makes the assumption that the data is linear and does not have the flexibility to fit non-linear relationships. An inflexible model may not have the capacity to fit even the training data and in both cases — high variance and high bias — the model is not able to generalize well to new data.</a:t>
            </a:r>
          </a:p>
          <a:p>
            <a:pPr marL="0" lvl="0" indent="0" algn="l" rtl="0">
              <a:spcBef>
                <a:spcPts val="0"/>
              </a:spcBef>
              <a:spcAft>
                <a:spcPts val="0"/>
              </a:spcAft>
              <a:buNone/>
            </a:pPr>
            <a:endParaRPr lang="en-US" b="0" i="0" dirty="0">
              <a:solidFill>
                <a:srgbClr val="292929"/>
              </a:solidFill>
              <a:effectLst/>
              <a:latin typeface="medium-content-serif-font"/>
            </a:endParaRPr>
          </a:p>
          <a:p>
            <a:pPr marL="0" lvl="0" indent="0" algn="l" rtl="0">
              <a:spcBef>
                <a:spcPts val="0"/>
              </a:spcBef>
              <a:spcAft>
                <a:spcPts val="0"/>
              </a:spcAft>
              <a:buNone/>
            </a:pPr>
            <a:r>
              <a:rPr lang="en-US" b="0" i="0" dirty="0">
                <a:solidFill>
                  <a:srgbClr val="292929"/>
                </a:solidFill>
                <a:effectLst/>
                <a:latin typeface="medium-content-serif-font"/>
              </a:rPr>
              <a:t>The reason the decision tree is prone to overfitting when we don’t limit the maximum depth is because it has unlimited flexibility, meaning that it can keep growing until it has exactly one leaf node for every single observation, perfectly classifying all of them. If you go back to the image of the decision tree and limit the maximum depth to 2 (making only a single split), the classifications are no longer 100% correct. We have reduced the variance of the decision tree but at the cost of increasing the bias.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980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195b927b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195b927b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921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195b927b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195b927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36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100" dirty="0"/>
              <a:t>Combinação de classificadores homogêneos</a:t>
            </a:r>
            <a:endParaRPr sz="3100" dirty="0"/>
          </a:p>
          <a:p>
            <a:pPr marL="0" lvl="0" indent="0" algn="l" rtl="0">
              <a:spcBef>
                <a:spcPts val="0"/>
              </a:spcBef>
              <a:spcAft>
                <a:spcPts val="0"/>
              </a:spcAft>
              <a:buNone/>
            </a:pPr>
            <a:r>
              <a:rPr lang="pt-BR" sz="2800" dirty="0"/>
              <a:t>(</a:t>
            </a:r>
            <a:r>
              <a:rPr lang="pt-BR" sz="2800" dirty="0" err="1"/>
              <a:t>Homogeneous</a:t>
            </a:r>
            <a:r>
              <a:rPr lang="pt-BR" sz="2800" dirty="0"/>
              <a:t> ensembles </a:t>
            </a:r>
            <a:r>
              <a:rPr lang="pt-BR" sz="2800" dirty="0" err="1"/>
              <a:t>classifiers</a:t>
            </a:r>
            <a:r>
              <a:rPr lang="pt-BR" sz="2800" dirty="0"/>
              <a:t>)</a:t>
            </a:r>
            <a:endParaRPr sz="2800" dirty="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Aprendizagem de máquina</a:t>
            </a:r>
            <a:endParaRPr dirty="0"/>
          </a:p>
          <a:p>
            <a:pPr marL="0" lvl="0" indent="0" algn="l" rtl="0">
              <a:spcBef>
                <a:spcPts val="0"/>
              </a:spcBef>
              <a:spcAft>
                <a:spcPts val="0"/>
              </a:spcAft>
              <a:buNone/>
            </a:pPr>
            <a:r>
              <a:rPr lang="pt-BR" dirty="0"/>
              <a:t>João Luiz e </a:t>
            </a:r>
            <a:r>
              <a:rPr lang="pt-BR" dirty="0" err="1"/>
              <a:t>Vandeyberg</a:t>
            </a:r>
            <a:endParaRPr dirty="0"/>
          </a:p>
        </p:txBody>
      </p:sp>
      <p:pic>
        <p:nvPicPr>
          <p:cNvPr id="61" name="Google Shape;61;p13"/>
          <p:cNvPicPr preferRelativeResize="0"/>
          <p:nvPr/>
        </p:nvPicPr>
        <p:blipFill rotWithShape="1">
          <a:blip r:embed="rId3">
            <a:clrChange>
              <a:clrFrom>
                <a:srgbClr val="FFFFFF"/>
              </a:clrFrom>
              <a:clrTo>
                <a:srgbClr val="FFFFFF">
                  <a:alpha val="0"/>
                </a:srgbClr>
              </a:clrTo>
            </a:clrChange>
            <a:alphaModFix/>
          </a:blip>
          <a:srcRect/>
          <a:stretch/>
        </p:blipFill>
        <p:spPr>
          <a:xfrm>
            <a:off x="7696253" y="260269"/>
            <a:ext cx="1067475" cy="1011650"/>
          </a:xfrm>
          <a:prstGeom prst="rect">
            <a:avLst/>
          </a:prstGeom>
          <a:noFill/>
          <a:ln>
            <a:noFill/>
          </a:ln>
        </p:spPr>
      </p:pic>
      <p:pic>
        <p:nvPicPr>
          <p:cNvPr id="2" name="Imagem 1">
            <a:extLst>
              <a:ext uri="{FF2B5EF4-FFF2-40B4-BE49-F238E27FC236}">
                <a16:creationId xmlns:a16="http://schemas.microsoft.com/office/drawing/2014/main" xmlns="" id="{B1DBDFE6-1DD0-42E2-817D-93499088EF8C}"/>
              </a:ext>
            </a:extLst>
          </p:cNvPr>
          <p:cNvPicPr>
            <a:picLocks noChangeAspect="1"/>
          </p:cNvPicPr>
          <p:nvPr/>
        </p:nvPicPr>
        <p:blipFill rotWithShape="1">
          <a:blip r:embed="rId4">
            <a:clrChange>
              <a:clrFrom>
                <a:srgbClr val="000000"/>
              </a:clrFrom>
              <a:clrTo>
                <a:srgbClr val="000000">
                  <a:alpha val="0"/>
                </a:srgbClr>
              </a:clrTo>
            </a:clrChange>
          </a:blip>
          <a:srcRect t="6738"/>
          <a:stretch/>
        </p:blipFill>
        <p:spPr>
          <a:xfrm>
            <a:off x="0" y="260269"/>
            <a:ext cx="1498600" cy="13976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a:t>2. Homogeneous ensembles methods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50000"/>
              </a:lnSpc>
              <a:buAutoNum type="arabicPeriod"/>
            </a:pPr>
            <a:r>
              <a:rPr lang="pt-BR" dirty="0" err="1" smtClean="0"/>
              <a:t>Associate</a:t>
            </a:r>
            <a:r>
              <a:rPr lang="pt-BR" dirty="0" smtClean="0"/>
              <a:t> </a:t>
            </a:r>
            <a:r>
              <a:rPr lang="pt-BR" dirty="0" err="1"/>
              <a:t>weights</a:t>
            </a:r>
            <a:r>
              <a:rPr lang="pt-BR" dirty="0"/>
              <a:t> for </a:t>
            </a:r>
            <a:r>
              <a:rPr lang="pt-BR" dirty="0" err="1"/>
              <a:t>each</a:t>
            </a:r>
            <a:r>
              <a:rPr lang="pt-BR" dirty="0"/>
              <a:t> </a:t>
            </a:r>
            <a:r>
              <a:rPr lang="pt-BR" dirty="0" err="1"/>
              <a:t>object</a:t>
            </a:r>
            <a:endParaRPr dirty="0"/>
          </a:p>
          <a:p>
            <a:pPr>
              <a:lnSpc>
                <a:spcPct val="150000"/>
              </a:lnSpc>
              <a:buAutoNum type="arabicPeriod"/>
            </a:pPr>
            <a:r>
              <a:rPr lang="pt-BR" dirty="0" err="1" smtClean="0"/>
              <a:t>Generate</a:t>
            </a:r>
            <a:r>
              <a:rPr lang="pt-BR" dirty="0" smtClean="0"/>
              <a:t> </a:t>
            </a:r>
            <a:r>
              <a:rPr lang="pt-BR" dirty="0"/>
              <a:t>a new </a:t>
            </a:r>
            <a:r>
              <a:rPr lang="pt-BR" dirty="0" err="1"/>
              <a:t>classifier</a:t>
            </a:r>
            <a:endParaRPr dirty="0"/>
          </a:p>
          <a:p>
            <a:pPr>
              <a:lnSpc>
                <a:spcPct val="150000"/>
              </a:lnSpc>
              <a:buAutoNum type="arabicPeriod"/>
            </a:pPr>
            <a:r>
              <a:rPr lang="pt-BR" dirty="0" err="1" smtClean="0"/>
              <a:t>Adjust</a:t>
            </a:r>
            <a:r>
              <a:rPr lang="pt-BR" dirty="0" smtClean="0"/>
              <a:t> </a:t>
            </a:r>
            <a:r>
              <a:rPr lang="pt-BR" dirty="0" err="1"/>
              <a:t>the</a:t>
            </a:r>
            <a:r>
              <a:rPr lang="pt-BR" dirty="0"/>
              <a:t> </a:t>
            </a:r>
            <a:r>
              <a:rPr lang="pt-BR" dirty="0" err="1"/>
              <a:t>weights</a:t>
            </a:r>
            <a:r>
              <a:rPr lang="pt-BR" dirty="0"/>
              <a:t>* </a:t>
            </a:r>
            <a:r>
              <a:rPr lang="pt-BR" dirty="0" err="1"/>
              <a:t>according</a:t>
            </a:r>
            <a:r>
              <a:rPr lang="pt-BR" dirty="0"/>
              <a:t> </a:t>
            </a:r>
            <a:r>
              <a:rPr lang="pt-BR" dirty="0" err="1"/>
              <a:t>to</a:t>
            </a:r>
            <a:r>
              <a:rPr lang="pt-BR" dirty="0"/>
              <a:t> </a:t>
            </a:r>
            <a:r>
              <a:rPr lang="pt-BR" dirty="0" err="1"/>
              <a:t>objects</a:t>
            </a:r>
            <a:r>
              <a:rPr lang="pt-BR" dirty="0"/>
              <a:t> performances</a:t>
            </a:r>
            <a:endParaRPr dirty="0"/>
          </a:p>
          <a:p>
            <a:pPr>
              <a:lnSpc>
                <a:spcPct val="150000"/>
              </a:lnSpc>
              <a:buAutoNum type="arabicPeriod"/>
            </a:pPr>
            <a:r>
              <a:rPr lang="pt-BR" dirty="0" err="1" smtClean="0"/>
              <a:t>Repeat</a:t>
            </a:r>
            <a:r>
              <a:rPr lang="pt-BR" dirty="0" smtClean="0"/>
              <a:t> </a:t>
            </a:r>
            <a:r>
              <a:rPr lang="pt-BR" dirty="0" err="1"/>
              <a:t>steps</a:t>
            </a:r>
            <a:r>
              <a:rPr lang="pt-BR" dirty="0"/>
              <a:t> 1, 2 </a:t>
            </a:r>
            <a:r>
              <a:rPr lang="pt-BR" dirty="0" err="1"/>
              <a:t>and</a:t>
            </a:r>
            <a:r>
              <a:rPr lang="pt-BR" dirty="0"/>
              <a:t> 3</a:t>
            </a:r>
            <a:endParaRPr dirty="0"/>
          </a:p>
          <a:p>
            <a:pPr>
              <a:lnSpc>
                <a:spcPct val="150000"/>
              </a:lnSpc>
              <a:buAutoNum type="arabicPeriod"/>
            </a:pPr>
            <a:r>
              <a:rPr lang="pt-BR" dirty="0" err="1" smtClean="0"/>
              <a:t>Conjugate</a:t>
            </a:r>
            <a:r>
              <a:rPr lang="pt-BR" dirty="0" smtClean="0"/>
              <a:t> </a:t>
            </a:r>
            <a:r>
              <a:rPr lang="pt-BR" dirty="0" err="1"/>
              <a:t>classifiers</a:t>
            </a:r>
            <a:r>
              <a:rPr lang="pt-BR" dirty="0"/>
              <a:t> </a:t>
            </a:r>
            <a:r>
              <a:rPr lang="pt-BR" dirty="0" err="1"/>
              <a:t>by</a:t>
            </a:r>
            <a:r>
              <a:rPr lang="pt-BR" dirty="0"/>
              <a:t> </a:t>
            </a:r>
            <a:r>
              <a:rPr lang="pt-BR" dirty="0" err="1"/>
              <a:t>voting</a:t>
            </a:r>
            <a:r>
              <a:rPr lang="pt-BR" dirty="0"/>
              <a:t> its </a:t>
            </a:r>
            <a:r>
              <a:rPr lang="pt-BR" dirty="0" err="1"/>
              <a:t>weights</a:t>
            </a:r>
            <a:r>
              <a:rPr lang="pt-BR" dirty="0"/>
              <a:t>**</a:t>
            </a:r>
            <a:endParaRPr dirty="0"/>
          </a:p>
          <a:p>
            <a:pPr>
              <a:buAutoNum type="arabicPeriod"/>
            </a:pPr>
            <a:endParaRPr lang="pt-BR" dirty="0"/>
          </a:p>
          <a:p>
            <a:pPr marL="114300" indent="0">
              <a:buNone/>
            </a:pPr>
            <a:endParaRPr lang="pt-BR" dirty="0" smtClean="0"/>
          </a:p>
          <a:p>
            <a:pPr marL="114300" indent="0">
              <a:buNone/>
            </a:pPr>
            <a:endParaRPr lang="pt-BR" dirty="0"/>
          </a:p>
          <a:p>
            <a:pPr marL="114300" indent="0">
              <a:buNone/>
            </a:pPr>
            <a:endParaRPr lang="pt-BR" dirty="0"/>
          </a:p>
          <a:p>
            <a:pPr marL="114300" indent="0" algn="r">
              <a:buNone/>
            </a:pPr>
            <a:r>
              <a:rPr lang="pt-BR" dirty="0" smtClean="0"/>
              <a:t>* </a:t>
            </a:r>
            <a:r>
              <a:rPr lang="pt-BR" dirty="0" err="1"/>
              <a:t>objects</a:t>
            </a:r>
            <a:r>
              <a:rPr lang="pt-BR" dirty="0"/>
              <a:t> </a:t>
            </a:r>
            <a:r>
              <a:rPr lang="pt-BR" dirty="0" err="1"/>
              <a:t>weight</a:t>
            </a:r>
            <a:r>
              <a:rPr lang="pt-BR" dirty="0"/>
              <a:t>      ** </a:t>
            </a:r>
            <a:r>
              <a:rPr lang="pt-BR" dirty="0" err="1"/>
              <a:t>classifiers</a:t>
            </a:r>
            <a:r>
              <a:rPr lang="pt-BR" dirty="0"/>
              <a:t> </a:t>
            </a:r>
            <a:r>
              <a:rPr lang="pt-BR" dirty="0" err="1"/>
              <a:t>weight</a:t>
            </a:r>
            <a:endParaRPr dirty="0"/>
          </a:p>
        </p:txBody>
      </p:sp>
      <p:sp>
        <p:nvSpPr>
          <p:cNvPr id="5"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Boosting</a:t>
            </a:r>
            <a:endParaRPr b="1" dirty="0"/>
          </a:p>
        </p:txBody>
      </p:sp>
    </p:spTree>
    <p:extLst>
      <p:ext uri="{BB962C8B-B14F-4D97-AF65-F5344CB8AC3E}">
        <p14:creationId xmlns:p14="http://schemas.microsoft.com/office/powerpoint/2010/main" val="86147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body" idx="1"/>
          </p:nvPr>
        </p:nvSpPr>
        <p:spPr>
          <a:xfrm>
            <a:off x="3561650" y="2235850"/>
            <a:ext cx="265800" cy="4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a:t>1</a:t>
            </a:r>
            <a:endParaRPr/>
          </a:p>
        </p:txBody>
      </p:sp>
      <p:pic>
        <p:nvPicPr>
          <p:cNvPr id="139" name="Google Shape;139;p24"/>
          <p:cNvPicPr preferRelativeResize="0"/>
          <p:nvPr/>
        </p:nvPicPr>
        <p:blipFill>
          <a:blip r:embed="rId3">
            <a:alphaModFix/>
          </a:blip>
          <a:stretch>
            <a:fillRect/>
          </a:stretch>
        </p:blipFill>
        <p:spPr>
          <a:xfrm>
            <a:off x="2973025" y="923875"/>
            <a:ext cx="3197950" cy="1311975"/>
          </a:xfrm>
          <a:prstGeom prst="rect">
            <a:avLst/>
          </a:prstGeom>
          <a:noFill/>
          <a:ln>
            <a:noFill/>
          </a:ln>
        </p:spPr>
      </p:pic>
      <p:pic>
        <p:nvPicPr>
          <p:cNvPr id="140" name="Google Shape;140;p24"/>
          <p:cNvPicPr preferRelativeResize="0"/>
          <p:nvPr/>
        </p:nvPicPr>
        <p:blipFill>
          <a:blip r:embed="rId4">
            <a:alphaModFix/>
          </a:blip>
          <a:stretch>
            <a:fillRect/>
          </a:stretch>
        </p:blipFill>
        <p:spPr>
          <a:xfrm>
            <a:off x="1760675" y="2952099"/>
            <a:ext cx="5622651" cy="1311975"/>
          </a:xfrm>
          <a:prstGeom prst="rect">
            <a:avLst/>
          </a:prstGeom>
          <a:noFill/>
          <a:ln>
            <a:noFill/>
          </a:ln>
        </p:spPr>
      </p:pic>
      <p:sp>
        <p:nvSpPr>
          <p:cNvPr id="141" name="Google Shape;141;p24"/>
          <p:cNvSpPr txBox="1">
            <a:spLocks noGrp="1"/>
          </p:cNvSpPr>
          <p:nvPr>
            <p:ph type="body" idx="1"/>
          </p:nvPr>
        </p:nvSpPr>
        <p:spPr>
          <a:xfrm>
            <a:off x="5343375" y="2235850"/>
            <a:ext cx="265800" cy="4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dirty="0"/>
              <a:t>2</a:t>
            </a:r>
            <a:endParaRPr dirty="0"/>
          </a:p>
        </p:txBody>
      </p:sp>
      <p:sp>
        <p:nvSpPr>
          <p:cNvPr id="142" name="Google Shape;142;p24"/>
          <p:cNvSpPr txBox="1">
            <a:spLocks noGrp="1"/>
          </p:cNvSpPr>
          <p:nvPr>
            <p:ph type="body" idx="1"/>
          </p:nvPr>
        </p:nvSpPr>
        <p:spPr>
          <a:xfrm>
            <a:off x="2438250" y="4264075"/>
            <a:ext cx="265800" cy="4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a:t>3</a:t>
            </a:r>
            <a:endParaRPr/>
          </a:p>
        </p:txBody>
      </p:sp>
      <p:sp>
        <p:nvSpPr>
          <p:cNvPr id="143" name="Google Shape;143;p24"/>
          <p:cNvSpPr txBox="1">
            <a:spLocks noGrp="1"/>
          </p:cNvSpPr>
          <p:nvPr>
            <p:ph type="body" idx="1"/>
          </p:nvPr>
        </p:nvSpPr>
        <p:spPr>
          <a:xfrm>
            <a:off x="4572000" y="4264075"/>
            <a:ext cx="265800" cy="4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a:t>4</a:t>
            </a:r>
            <a:endParaRPr/>
          </a:p>
        </p:txBody>
      </p:sp>
      <p:sp>
        <p:nvSpPr>
          <p:cNvPr id="144" name="Google Shape;144;p24"/>
          <p:cNvSpPr txBox="1">
            <a:spLocks noGrp="1"/>
          </p:cNvSpPr>
          <p:nvPr>
            <p:ph type="body" idx="1"/>
          </p:nvPr>
        </p:nvSpPr>
        <p:spPr>
          <a:xfrm>
            <a:off x="6476450" y="4264075"/>
            <a:ext cx="265800" cy="4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a:t>5</a:t>
            </a:r>
            <a:endParaRPr/>
          </a:p>
        </p:txBody>
      </p:sp>
      <p:sp>
        <p:nvSpPr>
          <p:cNvPr id="11"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Boosting</a:t>
            </a:r>
            <a:endParaRPr b="1" dirty="0"/>
          </a:p>
        </p:txBody>
      </p:sp>
    </p:spTree>
    <p:extLst>
      <p:ext uri="{BB962C8B-B14F-4D97-AF65-F5344CB8AC3E}">
        <p14:creationId xmlns:p14="http://schemas.microsoft.com/office/powerpoint/2010/main" val="265711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8"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50000"/>
              </a:lnSpc>
              <a:buAutoNum type="arabicPeriod"/>
            </a:pPr>
            <a:r>
              <a:rPr lang="en-US" dirty="0"/>
              <a:t>Create n random samples (drawn with replacement - bootstrapping)</a:t>
            </a:r>
            <a:endParaRPr dirty="0"/>
          </a:p>
          <a:p>
            <a:pPr lvl="1">
              <a:lnSpc>
                <a:spcPct val="150000"/>
              </a:lnSpc>
              <a:spcBef>
                <a:spcPts val="0"/>
              </a:spcBef>
              <a:buFont typeface="Arial" panose="020B0604020202020204" pitchFamily="34" charset="0"/>
              <a:buChar char="•"/>
            </a:pPr>
            <a:r>
              <a:rPr lang="en-US" sz="1800" dirty="0"/>
              <a:t>About 1/3 of examples are not included in the bootstrap (out-of-bag)</a:t>
            </a:r>
            <a:endParaRPr sz="1800" dirty="0" smtClean="0"/>
          </a:p>
          <a:p>
            <a:pPr>
              <a:lnSpc>
                <a:spcPct val="150000"/>
              </a:lnSpc>
              <a:buAutoNum type="arabicPeriod"/>
            </a:pPr>
            <a:r>
              <a:rPr lang="en-US" dirty="0"/>
              <a:t>Apply the same algorithm to all samples</a:t>
            </a:r>
            <a:endParaRPr dirty="0" smtClean="0"/>
          </a:p>
          <a:p>
            <a:pPr>
              <a:lnSpc>
                <a:spcPct val="150000"/>
              </a:lnSpc>
              <a:buAutoNum type="arabicPeriod"/>
            </a:pPr>
            <a:r>
              <a:rPr lang="pt-BR" dirty="0" err="1"/>
              <a:t>Aggregating</a:t>
            </a:r>
            <a:r>
              <a:rPr lang="pt-BR" dirty="0"/>
              <a:t> </a:t>
            </a:r>
            <a:r>
              <a:rPr lang="pt-BR" dirty="0" err="1" smtClean="0"/>
              <a:t>Classifiers</a:t>
            </a:r>
            <a:endParaRPr lang="pt-BR" dirty="0" smtClean="0"/>
          </a:p>
          <a:p>
            <a:pPr lvl="1">
              <a:lnSpc>
                <a:spcPct val="150000"/>
              </a:lnSpc>
              <a:spcBef>
                <a:spcPts val="0"/>
              </a:spcBef>
              <a:buFont typeface="Arial" panose="020B0604020202020204" pitchFamily="34" charset="0"/>
              <a:buChar char="•"/>
            </a:pPr>
            <a:r>
              <a:rPr lang="pt-BR" sz="1800" dirty="0" err="1"/>
              <a:t>mean</a:t>
            </a:r>
            <a:r>
              <a:rPr lang="pt-BR" sz="1800" dirty="0"/>
              <a:t>, </a:t>
            </a:r>
            <a:r>
              <a:rPr lang="pt-BR" sz="1800" dirty="0" err="1"/>
              <a:t>median</a:t>
            </a:r>
            <a:r>
              <a:rPr lang="pt-BR" sz="1800" dirty="0"/>
              <a:t> </a:t>
            </a:r>
            <a:r>
              <a:rPr lang="pt-BR" sz="1800" dirty="0" err="1"/>
              <a:t>or</a:t>
            </a:r>
            <a:r>
              <a:rPr lang="pt-BR" sz="1800" dirty="0"/>
              <a:t> </a:t>
            </a:r>
            <a:r>
              <a:rPr lang="pt-BR" sz="1800" dirty="0" err="1"/>
              <a:t>mode</a:t>
            </a:r>
            <a:r>
              <a:rPr lang="pt-BR" sz="1800" dirty="0"/>
              <a:t> </a:t>
            </a:r>
            <a:endParaRPr lang="pt-BR" dirty="0"/>
          </a:p>
        </p:txBody>
      </p:sp>
      <p:sp>
        <p:nvSpPr>
          <p:cNvPr id="6"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Bagging</a:t>
            </a:r>
            <a:endParaRPr b="1" dirty="0"/>
          </a:p>
        </p:txBody>
      </p:sp>
      <p:pic>
        <p:nvPicPr>
          <p:cNvPr id="126" name="Google Shape;126;p22"/>
          <p:cNvPicPr preferRelativeResize="0"/>
          <p:nvPr/>
        </p:nvPicPr>
        <p:blipFill>
          <a:blip r:embed="rId3">
            <a:alphaModFix/>
          </a:blip>
          <a:stretch>
            <a:fillRect/>
          </a:stretch>
        </p:blipFill>
        <p:spPr>
          <a:xfrm>
            <a:off x="5252622" y="2042443"/>
            <a:ext cx="3718174" cy="27905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3" name="Imagem 2">
            <a:extLst>
              <a:ext uri="{FF2B5EF4-FFF2-40B4-BE49-F238E27FC236}">
                <a16:creationId xmlns:a16="http://schemas.microsoft.com/office/drawing/2014/main" xmlns="" id="{C2B3687D-A84D-4A13-AA34-6F93D80A5092}"/>
              </a:ext>
            </a:extLst>
          </p:cNvPr>
          <p:cNvPicPr>
            <a:picLocks noChangeAspect="1"/>
          </p:cNvPicPr>
          <p:nvPr/>
        </p:nvPicPr>
        <p:blipFill>
          <a:blip r:embed="rId3"/>
          <a:stretch>
            <a:fillRect/>
          </a:stretch>
        </p:blipFill>
        <p:spPr>
          <a:xfrm>
            <a:off x="1058778" y="1148590"/>
            <a:ext cx="7026444" cy="3769262"/>
          </a:xfrm>
          <a:prstGeom prst="rect">
            <a:avLst/>
          </a:prstGeom>
        </p:spPr>
      </p:pic>
      <p:sp>
        <p:nvSpPr>
          <p:cNvPr id="5"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Bagging</a:t>
            </a:r>
            <a:endParaRPr b="1" dirty="0"/>
          </a:p>
        </p:txBody>
      </p:sp>
    </p:spTree>
    <p:extLst>
      <p:ext uri="{BB962C8B-B14F-4D97-AF65-F5344CB8AC3E}">
        <p14:creationId xmlns:p14="http://schemas.microsoft.com/office/powerpoint/2010/main" val="1208569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3"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1: </a:t>
            </a:r>
            <a:r>
              <a:rPr lang="en-US" dirty="0" smtClean="0"/>
              <a:t>Create </a:t>
            </a:r>
            <a:r>
              <a:rPr lang="en-US" dirty="0"/>
              <a:t>random samples</a:t>
            </a:r>
            <a:endParaRPr lang="pt-BR" dirty="0"/>
          </a:p>
        </p:txBody>
      </p:sp>
      <p:sp>
        <p:nvSpPr>
          <p:cNvPr id="7"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sp>
        <p:nvSpPr>
          <p:cNvPr id="10" name="CaixaDeTexto 9">
            <a:extLst>
              <a:ext uri="{FF2B5EF4-FFF2-40B4-BE49-F238E27FC236}">
                <a16:creationId xmlns:a16="http://schemas.microsoft.com/office/drawing/2014/main" xmlns="" id="{4B4092B2-388A-49C1-ABCD-D7A0EEB3EE23}"/>
              </a:ext>
            </a:extLst>
          </p:cNvPr>
          <p:cNvSpPr txBox="1"/>
          <p:nvPr/>
        </p:nvSpPr>
        <p:spPr>
          <a:xfrm>
            <a:off x="1410907" y="1902656"/>
            <a:ext cx="2358189" cy="307777"/>
          </a:xfrm>
          <a:prstGeom prst="rect">
            <a:avLst/>
          </a:prstGeom>
          <a:noFill/>
        </p:spPr>
        <p:txBody>
          <a:bodyPr wrap="square" rtlCol="0">
            <a:spAutoFit/>
          </a:bodyPr>
          <a:lstStyle/>
          <a:p>
            <a:pPr algn="ctr"/>
            <a:r>
              <a:rPr lang="pt-BR" dirty="0">
                <a:latin typeface="Proxima Nova" panose="020B0604020202020204" charset="0"/>
              </a:rPr>
              <a:t>Original data</a:t>
            </a:r>
          </a:p>
        </p:txBody>
      </p:sp>
      <p:pic>
        <p:nvPicPr>
          <p:cNvPr id="11" name="Imagem 10">
            <a:extLst>
              <a:ext uri="{FF2B5EF4-FFF2-40B4-BE49-F238E27FC236}">
                <a16:creationId xmlns:a16="http://schemas.microsoft.com/office/drawing/2014/main" xmlns="" id="{6671F80E-EBF4-41E9-A183-0AADC6567EF0}"/>
              </a:ext>
            </a:extLst>
          </p:cNvPr>
          <p:cNvPicPr>
            <a:picLocks noChangeAspect="1"/>
          </p:cNvPicPr>
          <p:nvPr/>
        </p:nvPicPr>
        <p:blipFill>
          <a:blip r:embed="rId3"/>
          <a:stretch>
            <a:fillRect/>
          </a:stretch>
        </p:blipFill>
        <p:spPr>
          <a:xfrm>
            <a:off x="548350" y="2192520"/>
            <a:ext cx="3740404" cy="2549908"/>
          </a:xfrm>
          <a:prstGeom prst="rect">
            <a:avLst/>
          </a:prstGeom>
        </p:spPr>
      </p:pic>
    </p:spTree>
    <p:extLst>
      <p:ext uri="{BB962C8B-B14F-4D97-AF65-F5344CB8AC3E}">
        <p14:creationId xmlns:p14="http://schemas.microsoft.com/office/powerpoint/2010/main" val="2345926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4"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1: </a:t>
            </a:r>
            <a:r>
              <a:rPr lang="en-US" dirty="0" smtClean="0"/>
              <a:t>Create </a:t>
            </a:r>
            <a:r>
              <a:rPr lang="en-US" dirty="0"/>
              <a:t>random samples</a:t>
            </a:r>
            <a:endParaRPr lang="pt-BR" dirty="0"/>
          </a:p>
        </p:txBody>
      </p:sp>
      <p:sp>
        <p:nvSpPr>
          <p:cNvPr id="57" name="CaixaDeTexto 56">
            <a:extLst>
              <a:ext uri="{FF2B5EF4-FFF2-40B4-BE49-F238E27FC236}">
                <a16:creationId xmlns:a16="http://schemas.microsoft.com/office/drawing/2014/main" xmlns="" id="{4B4092B2-388A-49C1-ABCD-D7A0EEB3EE23}"/>
              </a:ext>
            </a:extLst>
          </p:cNvPr>
          <p:cNvSpPr txBox="1"/>
          <p:nvPr/>
        </p:nvSpPr>
        <p:spPr>
          <a:xfrm>
            <a:off x="1410907" y="1902656"/>
            <a:ext cx="2358189" cy="307777"/>
          </a:xfrm>
          <a:prstGeom prst="rect">
            <a:avLst/>
          </a:prstGeom>
          <a:noFill/>
        </p:spPr>
        <p:txBody>
          <a:bodyPr wrap="square" rtlCol="0">
            <a:spAutoFit/>
          </a:bodyPr>
          <a:lstStyle>
            <a:defPPr marR="0" lvl="0" algn="l" rtl="0">
              <a:lnSpc>
                <a:spcPct val="100000"/>
              </a:lnSpc>
              <a:spcBef>
                <a:spcPts val="0"/>
              </a:spcBef>
              <a:spcAft>
                <a:spcPts val="0"/>
              </a:spcAft>
            </a:defPPr>
            <a:lvl1pPr algn="ctr">
              <a:defRPr>
                <a:latin typeface="Proxima Nova" panose="020B0604020202020204" charset="0"/>
              </a:defRPr>
            </a:lvl1pPr>
          </a:lstStyle>
          <a:p>
            <a:r>
              <a:rPr lang="pt-BR" dirty="0"/>
              <a:t>Original data</a:t>
            </a:r>
          </a:p>
        </p:txBody>
      </p:sp>
      <p:sp>
        <p:nvSpPr>
          <p:cNvPr id="58" name="CaixaDeTexto 57">
            <a:extLst>
              <a:ext uri="{FF2B5EF4-FFF2-40B4-BE49-F238E27FC236}">
                <a16:creationId xmlns:a16="http://schemas.microsoft.com/office/drawing/2014/main" xmlns="" id="{342817D3-D093-40DC-A1E8-42B52B07A08D}"/>
              </a:ext>
            </a:extLst>
          </p:cNvPr>
          <p:cNvSpPr txBox="1"/>
          <p:nvPr/>
        </p:nvSpPr>
        <p:spPr>
          <a:xfrm>
            <a:off x="5670851" y="1915521"/>
            <a:ext cx="2358189"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a:latin typeface="Proxima Nova" panose="020B0604020202020204" charset="0"/>
              </a:defRPr>
            </a:lvl1pPr>
          </a:lstStyle>
          <a:p>
            <a:r>
              <a:rPr lang="pt-BR" dirty="0"/>
              <a:t>Sample </a:t>
            </a:r>
            <a:r>
              <a:rPr lang="pt-BR" dirty="0" err="1"/>
              <a:t>with</a:t>
            </a:r>
            <a:r>
              <a:rPr lang="pt-BR" dirty="0"/>
              <a:t> </a:t>
            </a:r>
            <a:r>
              <a:rPr lang="pt-BR" dirty="0" err="1"/>
              <a:t>replacement</a:t>
            </a:r>
            <a:endParaRPr lang="pt-BR" dirty="0"/>
          </a:p>
        </p:txBody>
      </p:sp>
      <p:pic>
        <p:nvPicPr>
          <p:cNvPr id="59" name="Imagem 58">
            <a:extLst>
              <a:ext uri="{FF2B5EF4-FFF2-40B4-BE49-F238E27FC236}">
                <a16:creationId xmlns:a16="http://schemas.microsoft.com/office/drawing/2014/main" xmlns="" id="{D1E38EEB-AE2A-4902-BACD-DF07F195F18C}"/>
              </a:ext>
            </a:extLst>
          </p:cNvPr>
          <p:cNvPicPr>
            <a:picLocks noChangeAspect="1"/>
          </p:cNvPicPr>
          <p:nvPr/>
        </p:nvPicPr>
        <p:blipFill>
          <a:blip r:embed="rId3"/>
          <a:stretch>
            <a:fillRect/>
          </a:stretch>
        </p:blipFill>
        <p:spPr>
          <a:xfrm>
            <a:off x="4847069" y="2196695"/>
            <a:ext cx="3804754" cy="2549908"/>
          </a:xfrm>
          <a:prstGeom prst="rect">
            <a:avLst/>
          </a:prstGeom>
        </p:spPr>
      </p:pic>
      <p:pic>
        <p:nvPicPr>
          <p:cNvPr id="60" name="Imagem 59">
            <a:extLst>
              <a:ext uri="{FF2B5EF4-FFF2-40B4-BE49-F238E27FC236}">
                <a16:creationId xmlns:a16="http://schemas.microsoft.com/office/drawing/2014/main" xmlns="" id="{6671F80E-EBF4-41E9-A183-0AADC6567EF0}"/>
              </a:ext>
            </a:extLst>
          </p:cNvPr>
          <p:cNvPicPr>
            <a:picLocks noChangeAspect="1"/>
          </p:cNvPicPr>
          <p:nvPr/>
        </p:nvPicPr>
        <p:blipFill>
          <a:blip r:embed="rId4"/>
          <a:stretch>
            <a:fillRect/>
          </a:stretch>
        </p:blipFill>
        <p:spPr>
          <a:xfrm>
            <a:off x="548350" y="2192520"/>
            <a:ext cx="3740404" cy="2549908"/>
          </a:xfrm>
          <a:prstGeom prst="rect">
            <a:avLst/>
          </a:prstGeom>
        </p:spPr>
      </p:pic>
      <p:cxnSp>
        <p:nvCxnSpPr>
          <p:cNvPr id="13" name="Conector de Seta Reta 12">
            <a:extLst>
              <a:ext uri="{FF2B5EF4-FFF2-40B4-BE49-F238E27FC236}">
                <a16:creationId xmlns:a16="http://schemas.microsoft.com/office/drawing/2014/main" xmlns="" id="{92FB6725-FD61-4063-AC2A-98FE1E9241EC}"/>
              </a:ext>
            </a:extLst>
          </p:cNvPr>
          <p:cNvCxnSpPr>
            <a:stCxn id="57" idx="3"/>
            <a:endCxn id="58" idx="1"/>
          </p:cNvCxnSpPr>
          <p:nvPr/>
        </p:nvCxnSpPr>
        <p:spPr>
          <a:xfrm>
            <a:off x="3769096" y="2056545"/>
            <a:ext cx="1901755" cy="128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spTree>
    <p:extLst>
      <p:ext uri="{BB962C8B-B14F-4D97-AF65-F5344CB8AC3E}">
        <p14:creationId xmlns:p14="http://schemas.microsoft.com/office/powerpoint/2010/main" val="39451162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sp>
        <p:nvSpPr>
          <p:cNvPr id="58" name="CaixaDeTexto 57">
            <a:extLst>
              <a:ext uri="{FF2B5EF4-FFF2-40B4-BE49-F238E27FC236}">
                <a16:creationId xmlns:a16="http://schemas.microsoft.com/office/drawing/2014/main" xmlns="" id="{342817D3-D093-40DC-A1E8-42B52B07A08D}"/>
              </a:ext>
            </a:extLst>
          </p:cNvPr>
          <p:cNvSpPr txBox="1"/>
          <p:nvPr/>
        </p:nvSpPr>
        <p:spPr>
          <a:xfrm>
            <a:off x="1880903" y="1871568"/>
            <a:ext cx="2358189" cy="307777"/>
          </a:xfrm>
          <a:prstGeom prst="rect">
            <a:avLst/>
          </a:prstGeom>
          <a:noFill/>
        </p:spPr>
        <p:txBody>
          <a:bodyPr wrap="square" rtlCol="0">
            <a:spAutoFit/>
          </a:bodyPr>
          <a:lstStyle/>
          <a:p>
            <a:pPr algn="ctr"/>
            <a:r>
              <a:rPr lang="pt-BR" dirty="0">
                <a:latin typeface="Proxima Nova" panose="020B0604020202020204" charset="0"/>
              </a:rPr>
              <a:t>Sample </a:t>
            </a:r>
            <a:r>
              <a:rPr lang="pt-BR" dirty="0" err="1">
                <a:latin typeface="Proxima Nova" panose="020B0604020202020204" charset="0"/>
              </a:rPr>
              <a:t>with</a:t>
            </a:r>
            <a:r>
              <a:rPr lang="pt-BR" dirty="0">
                <a:latin typeface="Proxima Nova" panose="020B0604020202020204" charset="0"/>
              </a:rPr>
              <a:t> </a:t>
            </a:r>
            <a:r>
              <a:rPr lang="pt-BR" dirty="0" err="1">
                <a:latin typeface="Proxima Nova" panose="020B0604020202020204" charset="0"/>
              </a:rPr>
              <a:t>replacement</a:t>
            </a:r>
            <a:endParaRPr lang="pt-BR" dirty="0">
              <a:latin typeface="Proxima Nova" panose="020B0604020202020204" charset="0"/>
            </a:endParaRPr>
          </a:p>
        </p:txBody>
      </p:sp>
      <p:pic>
        <p:nvPicPr>
          <p:cNvPr id="3" name="Imagem 2">
            <a:extLst>
              <a:ext uri="{FF2B5EF4-FFF2-40B4-BE49-F238E27FC236}">
                <a16:creationId xmlns:a16="http://schemas.microsoft.com/office/drawing/2014/main" xmlns="" id="{74844E29-A16A-4804-958D-B174C239443B}"/>
              </a:ext>
            </a:extLst>
          </p:cNvPr>
          <p:cNvPicPr>
            <a:picLocks noChangeAspect="1"/>
          </p:cNvPicPr>
          <p:nvPr/>
        </p:nvPicPr>
        <p:blipFill>
          <a:blip r:embed="rId3"/>
          <a:stretch>
            <a:fillRect/>
          </a:stretch>
        </p:blipFill>
        <p:spPr>
          <a:xfrm>
            <a:off x="1065300" y="2148567"/>
            <a:ext cx="3804754" cy="2549908"/>
          </a:xfrm>
          <a:prstGeom prst="rect">
            <a:avLst/>
          </a:prstGeom>
        </p:spPr>
      </p:pic>
      <p:sp>
        <p:nvSpPr>
          <p:cNvPr id="4" name="CaixaDeTexto 3">
            <a:extLst>
              <a:ext uri="{FF2B5EF4-FFF2-40B4-BE49-F238E27FC236}">
                <a16:creationId xmlns:a16="http://schemas.microsoft.com/office/drawing/2014/main" xmlns="" id="{10907F84-826E-4113-9129-181939CEAC37}"/>
              </a:ext>
            </a:extLst>
          </p:cNvPr>
          <p:cNvSpPr txBox="1"/>
          <p:nvPr/>
        </p:nvSpPr>
        <p:spPr>
          <a:xfrm>
            <a:off x="6087979" y="3106235"/>
            <a:ext cx="2387352" cy="798937"/>
          </a:xfrm>
          <a:prstGeom prst="rect">
            <a:avLst/>
          </a:prstGeom>
          <a:noFill/>
          <a:ln>
            <a:solidFill>
              <a:schemeClr val="tx1"/>
            </a:solidFill>
          </a:ln>
        </p:spPr>
        <p:txBody>
          <a:bodyPr wrap="square" rtlCol="0">
            <a:spAutoFit/>
          </a:bodyPr>
          <a:lstStyle/>
          <a:p>
            <a:pPr>
              <a:lnSpc>
                <a:spcPct val="150000"/>
              </a:lnSpc>
            </a:pPr>
            <a:r>
              <a:rPr lang="pt-BR" sz="1600" dirty="0">
                <a:latin typeface="Proxima Nova" panose="020B0604020202020204" charset="0"/>
              </a:rPr>
              <a:t>5 </a:t>
            </a:r>
            <a:r>
              <a:rPr lang="pt-BR" sz="1600" dirty="0" err="1">
                <a:latin typeface="Proxima Nova" panose="020B0604020202020204" charset="0"/>
              </a:rPr>
              <a:t>examples</a:t>
            </a:r>
            <a:r>
              <a:rPr lang="pt-BR" sz="1600" dirty="0">
                <a:latin typeface="Proxima Nova" panose="020B0604020202020204" charset="0"/>
              </a:rPr>
              <a:t> out-</a:t>
            </a:r>
            <a:r>
              <a:rPr lang="pt-BR" sz="1600" dirty="0" err="1">
                <a:latin typeface="Proxima Nova" panose="020B0604020202020204" charset="0"/>
              </a:rPr>
              <a:t>of</a:t>
            </a:r>
            <a:r>
              <a:rPr lang="pt-BR" sz="1600" dirty="0">
                <a:latin typeface="Proxima Nova" panose="020B0604020202020204" charset="0"/>
              </a:rPr>
              <a:t>-bag: </a:t>
            </a:r>
          </a:p>
          <a:p>
            <a:pPr>
              <a:lnSpc>
                <a:spcPct val="150000"/>
              </a:lnSpc>
            </a:pPr>
            <a:r>
              <a:rPr lang="pt-BR" sz="1600" dirty="0">
                <a:latin typeface="Proxima Nova" panose="020B0604020202020204" charset="0"/>
              </a:rPr>
              <a:t>5, 6, 8, 9 e 10</a:t>
            </a:r>
          </a:p>
        </p:txBody>
      </p:sp>
      <p:cxnSp>
        <p:nvCxnSpPr>
          <p:cNvPr id="6" name="Conector de Seta Reta 5">
            <a:extLst>
              <a:ext uri="{FF2B5EF4-FFF2-40B4-BE49-F238E27FC236}">
                <a16:creationId xmlns:a16="http://schemas.microsoft.com/office/drawing/2014/main" xmlns="" id="{3B1E63C4-9EB3-4F72-A2A1-DA65BF07D47E}"/>
              </a:ext>
            </a:extLst>
          </p:cNvPr>
          <p:cNvCxnSpPr>
            <a:cxnSpLocks/>
            <a:stCxn id="3" idx="3"/>
            <a:endCxn id="4" idx="1"/>
          </p:cNvCxnSpPr>
          <p:nvPr/>
        </p:nvCxnSpPr>
        <p:spPr>
          <a:xfrm>
            <a:off x="4870054" y="3423521"/>
            <a:ext cx="1217925" cy="8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1: </a:t>
            </a:r>
            <a:r>
              <a:rPr lang="en-US" dirty="0" smtClean="0"/>
              <a:t>Create </a:t>
            </a:r>
            <a:r>
              <a:rPr lang="en-US" dirty="0"/>
              <a:t>random samples</a:t>
            </a:r>
            <a:endParaRPr lang="pt-BR" dirty="0"/>
          </a:p>
        </p:txBody>
      </p:sp>
    </p:spTree>
    <p:extLst>
      <p:ext uri="{BB962C8B-B14F-4D97-AF65-F5344CB8AC3E}">
        <p14:creationId xmlns:p14="http://schemas.microsoft.com/office/powerpoint/2010/main" val="3967223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a:t>
            </a:r>
            <a:r>
              <a:rPr lang="en-US" b="1" dirty="0" smtClean="0"/>
              <a:t>2: </a:t>
            </a:r>
            <a:r>
              <a:rPr lang="en-US" dirty="0" smtClean="0"/>
              <a:t>Create tree</a:t>
            </a:r>
          </a:p>
          <a:p>
            <a:pPr lvl="1">
              <a:lnSpc>
                <a:spcPct val="150000"/>
              </a:lnSpc>
              <a:spcBef>
                <a:spcPts val="0"/>
              </a:spcBef>
              <a:buFont typeface="Arial" panose="020B0604020202020204" pitchFamily="34" charset="0"/>
              <a:buChar char="•"/>
            </a:pPr>
            <a:r>
              <a:rPr lang="en-US" sz="1800" dirty="0" smtClean="0"/>
              <a:t>Choose a subset of features randomly</a:t>
            </a:r>
            <a:endParaRPr lang="pt-BR" sz="1800" dirty="0"/>
          </a:p>
          <a:p>
            <a:pPr lvl="1" indent="0">
              <a:lnSpc>
                <a:spcPct val="150000"/>
              </a:lnSpc>
              <a:spcBef>
                <a:spcPts val="0"/>
              </a:spcBef>
              <a:buNone/>
            </a:pPr>
            <a:r>
              <a:rPr lang="pt-BR" sz="1800" dirty="0" err="1" smtClean="0"/>
              <a:t>than</a:t>
            </a:r>
            <a:r>
              <a:rPr lang="pt-BR" sz="1800" dirty="0" smtClean="0"/>
              <a:t> </a:t>
            </a:r>
            <a:r>
              <a:rPr lang="pt-BR" sz="1800" dirty="0" err="1" smtClean="0"/>
              <a:t>apply</a:t>
            </a:r>
            <a:r>
              <a:rPr lang="pt-BR" sz="1800" dirty="0" smtClean="0"/>
              <a:t> ID3 </a:t>
            </a:r>
            <a:r>
              <a:rPr lang="pt-BR" sz="1800" dirty="0" err="1" smtClean="0"/>
              <a:t>or</a:t>
            </a:r>
            <a:r>
              <a:rPr lang="pt-BR" sz="1800" dirty="0" smtClean="0"/>
              <a:t> C4.5</a:t>
            </a:r>
            <a:endParaRPr lang="en-US" sz="1800" dirty="0" smtClean="0"/>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xmlns="" id="{F1E5FF9D-3646-4E6A-BCF9-D71D680FCF0B}"/>
                  </a:ext>
                </a:extLst>
              </p:cNvPr>
              <p:cNvSpPr txBox="1"/>
              <p:nvPr/>
            </p:nvSpPr>
            <p:spPr>
              <a:xfrm>
                <a:off x="851234" y="2507437"/>
                <a:ext cx="3352131" cy="353238"/>
              </a:xfrm>
              <a:prstGeom prst="rect">
                <a:avLst/>
              </a:prstGeom>
              <a:noFill/>
            </p:spPr>
            <p:txBody>
              <a:bodyPr wrap="square" rtlCol="0">
                <a:spAutoFit/>
              </a:bodyPr>
              <a:lstStyle/>
              <a:p>
                <a:pPr lvl="4"/>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º </m:t>
                      </m:r>
                      <m:r>
                        <a:rPr lang="pt-BR" i="1" dirty="0" err="1">
                          <a:latin typeface="Cambria Math" panose="02040503050406030204" pitchFamily="18" charset="0"/>
                        </a:rPr>
                        <m:t>𝑜𝑓</m:t>
                      </m:r>
                      <m:r>
                        <a:rPr lang="pt-BR" i="1" dirty="0">
                          <a:latin typeface="Cambria Math" panose="02040503050406030204" pitchFamily="18" charset="0"/>
                        </a:rPr>
                        <m:t> </m:t>
                      </m:r>
                      <m:r>
                        <a:rPr lang="pt-BR" i="1" dirty="0" err="1">
                          <a:latin typeface="Cambria Math" panose="02040503050406030204" pitchFamily="18" charset="0"/>
                        </a:rPr>
                        <m:t>𝑓𝑒𝑎𝑡𝑢𝑟𝑒𝑠</m:t>
                      </m:r>
                      <m:r>
                        <a:rPr lang="pt-BR" i="1" dirty="0">
                          <a:latin typeface="Cambria Math" panose="02040503050406030204" pitchFamily="18" charset="0"/>
                        </a:rPr>
                        <m:t> = </m:t>
                      </m:r>
                      <m:rad>
                        <m:radPr>
                          <m:degHide m:val="on"/>
                          <m:ctrlPr>
                            <a:rPr lang="pt-BR" i="1" dirty="0" smtClean="0">
                              <a:latin typeface="Cambria Math" panose="02040503050406030204" pitchFamily="18" charset="0"/>
                            </a:rPr>
                          </m:ctrlPr>
                        </m:radPr>
                        <m:deg/>
                        <m:e>
                          <m:r>
                            <a:rPr lang="pt-BR" i="1" dirty="0">
                              <a:latin typeface="Cambria Math" panose="02040503050406030204" pitchFamily="18" charset="0"/>
                            </a:rPr>
                            <m:t>𝑛</m:t>
                          </m:r>
                          <m:r>
                            <a:rPr lang="pt-BR" i="1" dirty="0">
                              <a:latin typeface="Cambria Math" panose="02040503050406030204" pitchFamily="18" charset="0"/>
                            </a:rPr>
                            <m:t>_</m:t>
                          </m:r>
                          <m:r>
                            <a:rPr lang="pt-BR" i="1" dirty="0">
                              <a:latin typeface="Cambria Math" panose="02040503050406030204" pitchFamily="18" charset="0"/>
                            </a:rPr>
                            <m:t>𝑓𝑒𝑎𝑡𝑢𝑟𝑒𝑠</m:t>
                          </m:r>
                        </m:e>
                      </m:rad>
                    </m:oMath>
                  </m:oMathPara>
                </a14:m>
                <a:endParaRPr lang="pt-BR" dirty="0">
                  <a:latin typeface="Proxima Nova" panose="020B0604020202020204" charset="0"/>
                </a:endParaRPr>
              </a:p>
            </p:txBody>
          </p:sp>
        </mc:Choice>
        <mc:Fallback>
          <p:sp>
            <p:nvSpPr>
              <p:cNvPr id="5" name="CaixaDeTexto 4">
                <a:extLst>
                  <a:ext uri="{FF2B5EF4-FFF2-40B4-BE49-F238E27FC236}">
                    <a16:creationId xmlns:a16="http://schemas.microsoft.com/office/drawing/2014/main" xmlns="" id="{F1E5FF9D-3646-4E6A-BCF9-D71D680FCF0B}"/>
                  </a:ext>
                </a:extLst>
              </p:cNvPr>
              <p:cNvSpPr txBox="1">
                <a:spLocks noRot="1" noChangeAspect="1" noMove="1" noResize="1" noEditPoints="1" noAdjustHandles="1" noChangeArrowheads="1" noChangeShapeType="1" noTextEdit="1"/>
              </p:cNvSpPr>
              <p:nvPr/>
            </p:nvSpPr>
            <p:spPr>
              <a:xfrm>
                <a:off x="851234" y="2507437"/>
                <a:ext cx="3352131" cy="353238"/>
              </a:xfrm>
              <a:prstGeom prst="rect">
                <a:avLst/>
              </a:prstGeom>
              <a:blipFill rotWithShape="0">
                <a:blip r:embed="rId3"/>
                <a:stretch>
                  <a:fillRect b="-3448"/>
                </a:stretch>
              </a:blipFill>
            </p:spPr>
            <p:txBody>
              <a:bodyPr/>
              <a:lstStyle/>
              <a:p>
                <a:r>
                  <a:rPr lang="pt-BR">
                    <a:noFill/>
                  </a:rPr>
                  <a:t> </a:t>
                </a:r>
              </a:p>
            </p:txBody>
          </p:sp>
        </mc:Fallback>
      </mc:AlternateContent>
      <p:graphicFrame>
        <p:nvGraphicFramePr>
          <p:cNvPr id="7" name="Tabela 7">
            <a:extLst>
              <a:ext uri="{FF2B5EF4-FFF2-40B4-BE49-F238E27FC236}">
                <a16:creationId xmlns:a16="http://schemas.microsoft.com/office/drawing/2014/main" xmlns="" id="{008D39E2-DDA1-4AE8-AAB9-C50CF6F0A7B1}"/>
              </a:ext>
            </a:extLst>
          </p:cNvPr>
          <p:cNvGraphicFramePr>
            <a:graphicFrameLocks noGrp="1"/>
          </p:cNvGraphicFramePr>
          <p:nvPr>
            <p:extLst>
              <p:ext uri="{D42A27DB-BD31-4B8C-83A1-F6EECF244321}">
                <p14:modId xmlns:p14="http://schemas.microsoft.com/office/powerpoint/2010/main" val="1889230459"/>
              </p:ext>
            </p:extLst>
          </p:nvPr>
        </p:nvGraphicFramePr>
        <p:xfrm>
          <a:off x="922421" y="3055343"/>
          <a:ext cx="1387642" cy="1483360"/>
        </p:xfrm>
        <a:graphic>
          <a:graphicData uri="http://schemas.openxmlformats.org/drawingml/2006/table">
            <a:tbl>
              <a:tblPr firstRow="1" bandRow="1">
                <a:tableStyleId>{5940675A-B579-460E-94D1-54222C63F5DA}</a:tableStyleId>
              </a:tblPr>
              <a:tblGrid>
                <a:gridCol w="1387642">
                  <a:extLst>
                    <a:ext uri="{9D8B030D-6E8A-4147-A177-3AD203B41FA5}">
                      <a16:colId xmlns:a16="http://schemas.microsoft.com/office/drawing/2014/main" xmlns="" val="2968610501"/>
                    </a:ext>
                  </a:extLst>
                </a:gridCol>
              </a:tblGrid>
              <a:tr h="370840">
                <a:tc>
                  <a:txBody>
                    <a:bodyPr/>
                    <a:lstStyle/>
                    <a:p>
                      <a:r>
                        <a:rPr lang="pt-BR" dirty="0">
                          <a:latin typeface="Proxima Nova" panose="020B0604020202020204" charset="0"/>
                        </a:rPr>
                        <a:t>Outlook</a:t>
                      </a:r>
                    </a:p>
                  </a:txBody>
                  <a:tcPr anchor="ctr"/>
                </a:tc>
                <a:extLst>
                  <a:ext uri="{0D108BD9-81ED-4DB2-BD59-A6C34878D82A}">
                    <a16:rowId xmlns:a16="http://schemas.microsoft.com/office/drawing/2014/main" xmlns="" val="2088990125"/>
                  </a:ext>
                </a:extLst>
              </a:tr>
              <a:tr h="370840">
                <a:tc>
                  <a:txBody>
                    <a:bodyPr/>
                    <a:lstStyle/>
                    <a:p>
                      <a:r>
                        <a:rPr lang="pt-BR" dirty="0" err="1">
                          <a:latin typeface="Proxima Nova" panose="020B0604020202020204" charset="0"/>
                        </a:rPr>
                        <a:t>Temperature</a:t>
                      </a:r>
                      <a:endParaRPr lang="pt-BR" dirty="0">
                        <a:latin typeface="Proxima Nova" panose="020B0604020202020204" charset="0"/>
                      </a:endParaRPr>
                    </a:p>
                  </a:txBody>
                  <a:tcPr anchor="ctr"/>
                </a:tc>
                <a:extLst>
                  <a:ext uri="{0D108BD9-81ED-4DB2-BD59-A6C34878D82A}">
                    <a16:rowId xmlns:a16="http://schemas.microsoft.com/office/drawing/2014/main" xmlns="" val="3486043618"/>
                  </a:ext>
                </a:extLst>
              </a:tr>
              <a:tr h="370840">
                <a:tc>
                  <a:txBody>
                    <a:bodyPr/>
                    <a:lstStyle/>
                    <a:p>
                      <a:r>
                        <a:rPr lang="pt-BR" dirty="0" err="1">
                          <a:latin typeface="Proxima Nova" panose="020B0604020202020204" charset="0"/>
                        </a:rPr>
                        <a:t>Humidity</a:t>
                      </a:r>
                      <a:endParaRPr lang="pt-BR" dirty="0">
                        <a:latin typeface="Proxima Nova" panose="020B0604020202020204" charset="0"/>
                      </a:endParaRPr>
                    </a:p>
                  </a:txBody>
                  <a:tcPr anchor="ctr"/>
                </a:tc>
                <a:extLst>
                  <a:ext uri="{0D108BD9-81ED-4DB2-BD59-A6C34878D82A}">
                    <a16:rowId xmlns:a16="http://schemas.microsoft.com/office/drawing/2014/main" xmlns="" val="612146310"/>
                  </a:ext>
                </a:extLst>
              </a:tr>
              <a:tr h="370840">
                <a:tc>
                  <a:txBody>
                    <a:bodyPr/>
                    <a:lstStyle/>
                    <a:p>
                      <a:r>
                        <a:rPr lang="pt-BR" dirty="0">
                          <a:latin typeface="Proxima Nova" panose="020B0604020202020204" charset="0"/>
                        </a:rPr>
                        <a:t>Wind</a:t>
                      </a:r>
                    </a:p>
                  </a:txBody>
                  <a:tcPr anchor="ctr"/>
                </a:tc>
                <a:extLst>
                  <a:ext uri="{0D108BD9-81ED-4DB2-BD59-A6C34878D82A}">
                    <a16:rowId xmlns:a16="http://schemas.microsoft.com/office/drawing/2014/main" xmlns="" val="1555921569"/>
                  </a:ext>
                </a:extLst>
              </a:tr>
            </a:tbl>
          </a:graphicData>
        </a:graphic>
      </p:graphicFrame>
      <p:sp>
        <p:nvSpPr>
          <p:cNvPr id="8"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spTree>
    <p:extLst>
      <p:ext uri="{BB962C8B-B14F-4D97-AF65-F5344CB8AC3E}">
        <p14:creationId xmlns:p14="http://schemas.microsoft.com/office/powerpoint/2010/main" val="275524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a:t>
            </a:r>
            <a:r>
              <a:rPr lang="en-US" b="1" dirty="0" smtClean="0"/>
              <a:t>2: </a:t>
            </a:r>
            <a:r>
              <a:rPr lang="en-US" dirty="0" smtClean="0"/>
              <a:t>Create tree</a:t>
            </a:r>
          </a:p>
          <a:p>
            <a:pPr lvl="1">
              <a:lnSpc>
                <a:spcPct val="150000"/>
              </a:lnSpc>
              <a:spcBef>
                <a:spcPts val="0"/>
              </a:spcBef>
              <a:buFont typeface="Arial" panose="020B0604020202020204" pitchFamily="34" charset="0"/>
              <a:buChar char="•"/>
            </a:pPr>
            <a:r>
              <a:rPr lang="en-US" sz="1800" dirty="0" smtClean="0"/>
              <a:t>Choose a subset of features randomly</a:t>
            </a:r>
            <a:endParaRPr lang="pt-BR" sz="1800" dirty="0"/>
          </a:p>
          <a:p>
            <a:pPr lvl="1" indent="0">
              <a:lnSpc>
                <a:spcPct val="150000"/>
              </a:lnSpc>
              <a:spcBef>
                <a:spcPts val="0"/>
              </a:spcBef>
              <a:buNone/>
            </a:pPr>
            <a:r>
              <a:rPr lang="pt-BR" sz="1800" dirty="0" err="1" smtClean="0"/>
              <a:t>than</a:t>
            </a:r>
            <a:r>
              <a:rPr lang="pt-BR" sz="1800" dirty="0" smtClean="0"/>
              <a:t> </a:t>
            </a:r>
            <a:r>
              <a:rPr lang="pt-BR" sz="1800" dirty="0" err="1" smtClean="0"/>
              <a:t>apply</a:t>
            </a:r>
            <a:r>
              <a:rPr lang="pt-BR" sz="1800" dirty="0" smtClean="0"/>
              <a:t> ID3 </a:t>
            </a:r>
            <a:r>
              <a:rPr lang="pt-BR" sz="1800" dirty="0" err="1" smtClean="0"/>
              <a:t>or</a:t>
            </a:r>
            <a:r>
              <a:rPr lang="pt-BR" sz="1800" dirty="0" smtClean="0"/>
              <a:t> C4.5</a:t>
            </a:r>
            <a:endParaRPr lang="en-US" sz="1800" dirty="0" smtClean="0"/>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xmlns="" id="{F1E5FF9D-3646-4E6A-BCF9-D71D680FCF0B}"/>
                  </a:ext>
                </a:extLst>
              </p:cNvPr>
              <p:cNvSpPr txBox="1"/>
              <p:nvPr/>
            </p:nvSpPr>
            <p:spPr>
              <a:xfrm>
                <a:off x="851234" y="2507437"/>
                <a:ext cx="3352131" cy="353238"/>
              </a:xfrm>
              <a:prstGeom prst="rect">
                <a:avLst/>
              </a:prstGeom>
              <a:noFill/>
            </p:spPr>
            <p:txBody>
              <a:bodyPr wrap="square" rtlCol="0">
                <a:spAutoFit/>
              </a:bodyPr>
              <a:lstStyle/>
              <a:p>
                <a:pPr lvl="4"/>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º </m:t>
                      </m:r>
                      <m:r>
                        <a:rPr lang="pt-BR" i="1" dirty="0" err="1">
                          <a:latin typeface="Cambria Math" panose="02040503050406030204" pitchFamily="18" charset="0"/>
                        </a:rPr>
                        <m:t>𝑜𝑓</m:t>
                      </m:r>
                      <m:r>
                        <a:rPr lang="pt-BR" i="1" dirty="0">
                          <a:latin typeface="Cambria Math" panose="02040503050406030204" pitchFamily="18" charset="0"/>
                        </a:rPr>
                        <m:t> </m:t>
                      </m:r>
                      <m:r>
                        <a:rPr lang="pt-BR" i="1" dirty="0" err="1">
                          <a:latin typeface="Cambria Math" panose="02040503050406030204" pitchFamily="18" charset="0"/>
                        </a:rPr>
                        <m:t>𝑓𝑒𝑎𝑡𝑢𝑟𝑒𝑠</m:t>
                      </m:r>
                      <m:r>
                        <a:rPr lang="pt-BR" i="1" dirty="0">
                          <a:latin typeface="Cambria Math" panose="02040503050406030204" pitchFamily="18" charset="0"/>
                        </a:rPr>
                        <m:t> = </m:t>
                      </m:r>
                      <m:rad>
                        <m:radPr>
                          <m:degHide m:val="on"/>
                          <m:ctrlPr>
                            <a:rPr lang="pt-BR" i="1" dirty="0" smtClean="0">
                              <a:latin typeface="Cambria Math" panose="02040503050406030204" pitchFamily="18" charset="0"/>
                            </a:rPr>
                          </m:ctrlPr>
                        </m:radPr>
                        <m:deg/>
                        <m:e>
                          <m:r>
                            <a:rPr lang="pt-BR" i="1" dirty="0">
                              <a:latin typeface="Cambria Math" panose="02040503050406030204" pitchFamily="18" charset="0"/>
                            </a:rPr>
                            <m:t>𝑛</m:t>
                          </m:r>
                          <m:r>
                            <a:rPr lang="pt-BR" i="1" dirty="0">
                              <a:latin typeface="Cambria Math" panose="02040503050406030204" pitchFamily="18" charset="0"/>
                            </a:rPr>
                            <m:t>_</m:t>
                          </m:r>
                          <m:r>
                            <a:rPr lang="pt-BR" i="1" dirty="0">
                              <a:latin typeface="Cambria Math" panose="02040503050406030204" pitchFamily="18" charset="0"/>
                            </a:rPr>
                            <m:t>𝑓𝑒𝑎𝑡𝑢𝑟𝑒𝑠</m:t>
                          </m:r>
                        </m:e>
                      </m:rad>
                    </m:oMath>
                  </m:oMathPara>
                </a14:m>
                <a:endParaRPr lang="pt-BR" dirty="0">
                  <a:latin typeface="Proxima Nova" panose="020B0604020202020204" charset="0"/>
                </a:endParaRPr>
              </a:p>
            </p:txBody>
          </p:sp>
        </mc:Choice>
        <mc:Fallback>
          <p:sp>
            <p:nvSpPr>
              <p:cNvPr id="5" name="CaixaDeTexto 4">
                <a:extLst>
                  <a:ext uri="{FF2B5EF4-FFF2-40B4-BE49-F238E27FC236}">
                    <a16:creationId xmlns:a16="http://schemas.microsoft.com/office/drawing/2014/main" xmlns="" id="{F1E5FF9D-3646-4E6A-BCF9-D71D680FCF0B}"/>
                  </a:ext>
                </a:extLst>
              </p:cNvPr>
              <p:cNvSpPr txBox="1">
                <a:spLocks noRot="1" noChangeAspect="1" noMove="1" noResize="1" noEditPoints="1" noAdjustHandles="1" noChangeArrowheads="1" noChangeShapeType="1" noTextEdit="1"/>
              </p:cNvSpPr>
              <p:nvPr/>
            </p:nvSpPr>
            <p:spPr>
              <a:xfrm>
                <a:off x="851234" y="2507437"/>
                <a:ext cx="3352131" cy="353238"/>
              </a:xfrm>
              <a:prstGeom prst="rect">
                <a:avLst/>
              </a:prstGeom>
              <a:blipFill rotWithShape="0">
                <a:blip r:embed="rId3"/>
                <a:stretch>
                  <a:fillRect b="-3448"/>
                </a:stretch>
              </a:blipFill>
            </p:spPr>
            <p:txBody>
              <a:bodyPr/>
              <a:lstStyle/>
              <a:p>
                <a:r>
                  <a:rPr lang="pt-BR">
                    <a:noFill/>
                  </a:rPr>
                  <a:t> </a:t>
                </a:r>
              </a:p>
            </p:txBody>
          </p:sp>
        </mc:Fallback>
      </mc:AlternateContent>
      <p:graphicFrame>
        <p:nvGraphicFramePr>
          <p:cNvPr id="7" name="Tabela 7">
            <a:extLst>
              <a:ext uri="{FF2B5EF4-FFF2-40B4-BE49-F238E27FC236}">
                <a16:creationId xmlns:a16="http://schemas.microsoft.com/office/drawing/2014/main" xmlns="" id="{008D39E2-DDA1-4AE8-AAB9-C50CF6F0A7B1}"/>
              </a:ext>
            </a:extLst>
          </p:cNvPr>
          <p:cNvGraphicFramePr>
            <a:graphicFrameLocks noGrp="1"/>
          </p:cNvGraphicFramePr>
          <p:nvPr>
            <p:extLst>
              <p:ext uri="{D42A27DB-BD31-4B8C-83A1-F6EECF244321}">
                <p14:modId xmlns:p14="http://schemas.microsoft.com/office/powerpoint/2010/main" val="1889230459"/>
              </p:ext>
            </p:extLst>
          </p:nvPr>
        </p:nvGraphicFramePr>
        <p:xfrm>
          <a:off x="922421" y="3055343"/>
          <a:ext cx="1387642" cy="1483360"/>
        </p:xfrm>
        <a:graphic>
          <a:graphicData uri="http://schemas.openxmlformats.org/drawingml/2006/table">
            <a:tbl>
              <a:tblPr firstRow="1" bandRow="1">
                <a:tableStyleId>{5940675A-B579-460E-94D1-54222C63F5DA}</a:tableStyleId>
              </a:tblPr>
              <a:tblGrid>
                <a:gridCol w="1387642">
                  <a:extLst>
                    <a:ext uri="{9D8B030D-6E8A-4147-A177-3AD203B41FA5}">
                      <a16:colId xmlns:a16="http://schemas.microsoft.com/office/drawing/2014/main" xmlns="" val="2968610501"/>
                    </a:ext>
                  </a:extLst>
                </a:gridCol>
              </a:tblGrid>
              <a:tr h="370840">
                <a:tc>
                  <a:txBody>
                    <a:bodyPr/>
                    <a:lstStyle/>
                    <a:p>
                      <a:r>
                        <a:rPr lang="pt-BR" dirty="0">
                          <a:latin typeface="Proxima Nova" panose="020B0604020202020204" charset="0"/>
                        </a:rPr>
                        <a:t>Outlook</a:t>
                      </a:r>
                    </a:p>
                  </a:txBody>
                  <a:tcPr anchor="ctr"/>
                </a:tc>
                <a:extLst>
                  <a:ext uri="{0D108BD9-81ED-4DB2-BD59-A6C34878D82A}">
                    <a16:rowId xmlns:a16="http://schemas.microsoft.com/office/drawing/2014/main" xmlns="" val="2088990125"/>
                  </a:ext>
                </a:extLst>
              </a:tr>
              <a:tr h="370840">
                <a:tc>
                  <a:txBody>
                    <a:bodyPr/>
                    <a:lstStyle/>
                    <a:p>
                      <a:r>
                        <a:rPr lang="pt-BR" dirty="0" err="1">
                          <a:latin typeface="Proxima Nova" panose="020B0604020202020204" charset="0"/>
                        </a:rPr>
                        <a:t>Temperature</a:t>
                      </a:r>
                      <a:endParaRPr lang="pt-BR" dirty="0">
                        <a:latin typeface="Proxima Nova" panose="020B0604020202020204" charset="0"/>
                      </a:endParaRPr>
                    </a:p>
                  </a:txBody>
                  <a:tcPr anchor="ctr"/>
                </a:tc>
                <a:extLst>
                  <a:ext uri="{0D108BD9-81ED-4DB2-BD59-A6C34878D82A}">
                    <a16:rowId xmlns:a16="http://schemas.microsoft.com/office/drawing/2014/main" xmlns="" val="3486043618"/>
                  </a:ext>
                </a:extLst>
              </a:tr>
              <a:tr h="370840">
                <a:tc>
                  <a:txBody>
                    <a:bodyPr/>
                    <a:lstStyle/>
                    <a:p>
                      <a:r>
                        <a:rPr lang="pt-BR" dirty="0" err="1">
                          <a:latin typeface="Proxima Nova" panose="020B0604020202020204" charset="0"/>
                        </a:rPr>
                        <a:t>Humidity</a:t>
                      </a:r>
                      <a:endParaRPr lang="pt-BR" dirty="0">
                        <a:latin typeface="Proxima Nova" panose="020B0604020202020204" charset="0"/>
                      </a:endParaRPr>
                    </a:p>
                  </a:txBody>
                  <a:tcPr anchor="ctr"/>
                </a:tc>
                <a:extLst>
                  <a:ext uri="{0D108BD9-81ED-4DB2-BD59-A6C34878D82A}">
                    <a16:rowId xmlns:a16="http://schemas.microsoft.com/office/drawing/2014/main" xmlns="" val="612146310"/>
                  </a:ext>
                </a:extLst>
              </a:tr>
              <a:tr h="370840">
                <a:tc>
                  <a:txBody>
                    <a:bodyPr/>
                    <a:lstStyle/>
                    <a:p>
                      <a:r>
                        <a:rPr lang="pt-BR" dirty="0">
                          <a:latin typeface="Proxima Nova" panose="020B0604020202020204" charset="0"/>
                        </a:rPr>
                        <a:t>Wind</a:t>
                      </a:r>
                    </a:p>
                  </a:txBody>
                  <a:tcPr anchor="ctr"/>
                </a:tc>
                <a:extLst>
                  <a:ext uri="{0D108BD9-81ED-4DB2-BD59-A6C34878D82A}">
                    <a16:rowId xmlns:a16="http://schemas.microsoft.com/office/drawing/2014/main" xmlns="" val="1555921569"/>
                  </a:ext>
                </a:extLst>
              </a:tr>
            </a:tbl>
          </a:graphicData>
        </a:graphic>
      </p:graphicFrame>
      <p:sp>
        <p:nvSpPr>
          <p:cNvPr id="8"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graphicFrame>
        <p:nvGraphicFramePr>
          <p:cNvPr id="6" name="Tabela 5">
            <a:extLst>
              <a:ext uri="{FF2B5EF4-FFF2-40B4-BE49-F238E27FC236}">
                <a16:creationId xmlns:a16="http://schemas.microsoft.com/office/drawing/2014/main" xmlns="" id="{43082145-8168-4EF9-B1D4-3D825196B645}"/>
              </a:ext>
            </a:extLst>
          </p:cNvPr>
          <p:cNvGraphicFramePr>
            <a:graphicFrameLocks noGrp="1"/>
          </p:cNvGraphicFramePr>
          <p:nvPr>
            <p:extLst>
              <p:ext uri="{D42A27DB-BD31-4B8C-83A1-F6EECF244321}">
                <p14:modId xmlns:p14="http://schemas.microsoft.com/office/powerpoint/2010/main" val="3271189382"/>
              </p:ext>
            </p:extLst>
          </p:nvPr>
        </p:nvGraphicFramePr>
        <p:xfrm>
          <a:off x="3056013" y="3238500"/>
          <a:ext cx="1287387" cy="1114783"/>
        </p:xfrm>
        <a:graphic>
          <a:graphicData uri="http://schemas.openxmlformats.org/drawingml/2006/table">
            <a:tbl>
              <a:tblPr firstRow="1" bandRow="1">
                <a:tableStyleId>{5940675A-B579-460E-94D1-54222C63F5DA}</a:tableStyleId>
              </a:tblPr>
              <a:tblGrid>
                <a:gridCol w="1287387">
                  <a:extLst>
                    <a:ext uri="{9D8B030D-6E8A-4147-A177-3AD203B41FA5}">
                      <a16:colId xmlns:a16="http://schemas.microsoft.com/office/drawing/2014/main" xmlns="" val="2968610501"/>
                    </a:ext>
                  </a:extLst>
                </a:gridCol>
              </a:tblGrid>
              <a:tr h="373103">
                <a:tc>
                  <a:txBody>
                    <a:bodyPr/>
                    <a:lstStyle/>
                    <a:p>
                      <a:pPr algn="ctr"/>
                      <a:r>
                        <a:rPr lang="pt-BR" sz="1400" b="1" dirty="0" err="1">
                          <a:latin typeface="Proxima Nova" panose="020B0604020202020204" charset="0"/>
                        </a:rPr>
                        <a:t>Features</a:t>
                      </a:r>
                      <a:endParaRPr lang="pt-BR" sz="1400" b="1" dirty="0">
                        <a:latin typeface="Proxima Nova" panose="020B0604020202020204" charset="0"/>
                      </a:endParaRPr>
                    </a:p>
                  </a:txBody>
                  <a:tcPr anchor="ctr"/>
                </a:tc>
                <a:extLst>
                  <a:ext uri="{0D108BD9-81ED-4DB2-BD59-A6C34878D82A}">
                    <a16:rowId xmlns:a16="http://schemas.microsoft.com/office/drawing/2014/main" xmlns="" val="2395161006"/>
                  </a:ext>
                </a:extLst>
              </a:tr>
              <a:tr h="370840">
                <a:tc>
                  <a:txBody>
                    <a:bodyPr/>
                    <a:lstStyle/>
                    <a:p>
                      <a:pPr algn="ctr"/>
                      <a:r>
                        <a:rPr lang="pt-BR" sz="1400" dirty="0">
                          <a:latin typeface="Proxima Nova" panose="020B0604020202020204" charset="0"/>
                        </a:rPr>
                        <a:t>Wind</a:t>
                      </a:r>
                    </a:p>
                  </a:txBody>
                  <a:tcPr anchor="ctr"/>
                </a:tc>
                <a:extLst>
                  <a:ext uri="{0D108BD9-81ED-4DB2-BD59-A6C34878D82A}">
                    <a16:rowId xmlns:a16="http://schemas.microsoft.com/office/drawing/2014/main" xmlns="" val="2088990125"/>
                  </a:ext>
                </a:extLst>
              </a:tr>
              <a:tr h="370840">
                <a:tc>
                  <a:txBody>
                    <a:bodyPr/>
                    <a:lstStyle/>
                    <a:p>
                      <a:pPr algn="ctr"/>
                      <a:r>
                        <a:rPr lang="pt-BR" sz="1400" dirty="0" err="1">
                          <a:latin typeface="Proxima Nova" panose="020B0604020202020204" charset="0"/>
                        </a:rPr>
                        <a:t>Temperature</a:t>
                      </a:r>
                      <a:endParaRPr lang="pt-BR" sz="1400" dirty="0">
                        <a:latin typeface="Proxima Nova" panose="020B0604020202020204" charset="0"/>
                      </a:endParaRPr>
                    </a:p>
                  </a:txBody>
                  <a:tcPr anchor="ctr"/>
                </a:tc>
                <a:extLst>
                  <a:ext uri="{0D108BD9-81ED-4DB2-BD59-A6C34878D82A}">
                    <a16:rowId xmlns:a16="http://schemas.microsoft.com/office/drawing/2014/main" xmlns="" val="3486043618"/>
                  </a:ext>
                </a:extLst>
              </a:tr>
            </a:tbl>
          </a:graphicData>
        </a:graphic>
      </p:graphicFrame>
      <p:cxnSp>
        <p:nvCxnSpPr>
          <p:cNvPr id="9" name="Conector de Seta Reta 9">
            <a:extLst>
              <a:ext uri="{FF2B5EF4-FFF2-40B4-BE49-F238E27FC236}">
                <a16:creationId xmlns:a16="http://schemas.microsoft.com/office/drawing/2014/main" xmlns="" id="{3AE9131E-1D34-4A36-9D09-2B8F39BAD747}"/>
              </a:ext>
            </a:extLst>
          </p:cNvPr>
          <p:cNvCxnSpPr>
            <a:cxnSpLocks/>
            <a:endCxn id="6" idx="1"/>
          </p:cNvCxnSpPr>
          <p:nvPr/>
        </p:nvCxnSpPr>
        <p:spPr>
          <a:xfrm flipV="1">
            <a:off x="2310063" y="3795891"/>
            <a:ext cx="745950" cy="1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40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pt-BR" dirty="0" err="1"/>
              <a:t>Introduction</a:t>
            </a:r>
            <a:endParaRPr dirty="0"/>
          </a:p>
          <a:p>
            <a:pPr marL="457200" lvl="0" indent="-342900" algn="l" rtl="0">
              <a:lnSpc>
                <a:spcPct val="150000"/>
              </a:lnSpc>
              <a:spcBef>
                <a:spcPts val="0"/>
              </a:spcBef>
              <a:spcAft>
                <a:spcPts val="0"/>
              </a:spcAft>
              <a:buSzPts val="1800"/>
              <a:buAutoNum type="arabicPeriod"/>
            </a:pPr>
            <a:r>
              <a:rPr lang="pt-BR" dirty="0" err="1"/>
              <a:t>Homogeneous</a:t>
            </a:r>
            <a:r>
              <a:rPr lang="pt-BR" dirty="0"/>
              <a:t> ensembles </a:t>
            </a:r>
            <a:r>
              <a:rPr lang="pt-BR" dirty="0" err="1"/>
              <a:t>methods</a:t>
            </a:r>
            <a:endParaRPr dirty="0"/>
          </a:p>
          <a:p>
            <a:pPr marL="457200" lvl="0" indent="-342900" algn="l" rtl="0">
              <a:lnSpc>
                <a:spcPct val="150000"/>
              </a:lnSpc>
              <a:spcBef>
                <a:spcPts val="0"/>
              </a:spcBef>
              <a:spcAft>
                <a:spcPts val="0"/>
              </a:spcAft>
              <a:buSzPts val="1800"/>
              <a:buAutoNum type="arabicPeriod"/>
            </a:pPr>
            <a:r>
              <a:rPr lang="pt-BR" dirty="0" err="1"/>
              <a:t>Application</a:t>
            </a:r>
            <a:endParaRPr dirty="0"/>
          </a:p>
          <a:p>
            <a:pPr marL="457200" lvl="0" indent="-342900" algn="l" rtl="0">
              <a:lnSpc>
                <a:spcPct val="150000"/>
              </a:lnSpc>
              <a:spcBef>
                <a:spcPts val="0"/>
              </a:spcBef>
              <a:spcAft>
                <a:spcPts val="0"/>
              </a:spcAft>
              <a:buSzPts val="1800"/>
              <a:buAutoNum type="arabicPeriod"/>
            </a:pPr>
            <a:r>
              <a:rPr lang="pt-BR" dirty="0" err="1"/>
              <a:t>Conclusions</a:t>
            </a:r>
            <a:endParaRPr dirty="0"/>
          </a:p>
          <a:p>
            <a:pPr marL="457200" lvl="0" indent="-342900" algn="l" rtl="0">
              <a:lnSpc>
                <a:spcPct val="150000"/>
              </a:lnSpc>
              <a:spcBef>
                <a:spcPts val="0"/>
              </a:spcBef>
              <a:spcAft>
                <a:spcPts val="0"/>
              </a:spcAft>
              <a:buSzPts val="1800"/>
              <a:buAutoNum type="arabicPeriod"/>
            </a:pPr>
            <a:r>
              <a:rPr lang="pt-BR" dirty="0" err="1"/>
              <a:t>References</a:t>
            </a:r>
            <a:endParaRPr dirty="0"/>
          </a:p>
        </p:txBody>
      </p:sp>
      <p:sp>
        <p:nvSpPr>
          <p:cNvPr id="6"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a:solidFill>
                  <a:schemeClr val="accent3"/>
                </a:solidFill>
              </a:rPr>
              <a:t>Agenda</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a:t>
            </a:r>
            <a:r>
              <a:rPr lang="en-US" b="1" dirty="0" smtClean="0"/>
              <a:t>2: </a:t>
            </a:r>
            <a:r>
              <a:rPr lang="en-US" dirty="0" smtClean="0"/>
              <a:t>Create tree</a:t>
            </a:r>
          </a:p>
          <a:p>
            <a:pPr lvl="1">
              <a:lnSpc>
                <a:spcPct val="150000"/>
              </a:lnSpc>
              <a:spcBef>
                <a:spcPts val="0"/>
              </a:spcBef>
              <a:buFont typeface="Arial" panose="020B0604020202020204" pitchFamily="34" charset="0"/>
              <a:buChar char="•"/>
            </a:pPr>
            <a:r>
              <a:rPr lang="en-US" sz="1800" dirty="0" smtClean="0"/>
              <a:t>Choose a subset of features randomly</a:t>
            </a:r>
            <a:endParaRPr lang="pt-BR" sz="1800" dirty="0"/>
          </a:p>
          <a:p>
            <a:pPr lvl="1" indent="0">
              <a:lnSpc>
                <a:spcPct val="150000"/>
              </a:lnSpc>
              <a:spcBef>
                <a:spcPts val="0"/>
              </a:spcBef>
              <a:buNone/>
            </a:pPr>
            <a:r>
              <a:rPr lang="pt-BR" sz="1800" dirty="0" err="1" smtClean="0"/>
              <a:t>than</a:t>
            </a:r>
            <a:r>
              <a:rPr lang="pt-BR" sz="1800" dirty="0" smtClean="0"/>
              <a:t> </a:t>
            </a:r>
            <a:r>
              <a:rPr lang="pt-BR" sz="1800" dirty="0" err="1" smtClean="0"/>
              <a:t>apply</a:t>
            </a:r>
            <a:r>
              <a:rPr lang="pt-BR" sz="1800" dirty="0" smtClean="0"/>
              <a:t> ID3 </a:t>
            </a:r>
            <a:r>
              <a:rPr lang="pt-BR" sz="1800" dirty="0" err="1" smtClean="0"/>
              <a:t>or</a:t>
            </a:r>
            <a:r>
              <a:rPr lang="pt-BR" sz="1800" dirty="0" smtClean="0"/>
              <a:t> C4.5</a:t>
            </a:r>
            <a:endParaRPr lang="en-US" sz="1800" dirty="0" smtClean="0"/>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xmlns="" id="{F1E5FF9D-3646-4E6A-BCF9-D71D680FCF0B}"/>
                  </a:ext>
                </a:extLst>
              </p:cNvPr>
              <p:cNvSpPr txBox="1"/>
              <p:nvPr/>
            </p:nvSpPr>
            <p:spPr>
              <a:xfrm>
                <a:off x="851234" y="2507437"/>
                <a:ext cx="3352131" cy="353238"/>
              </a:xfrm>
              <a:prstGeom prst="rect">
                <a:avLst/>
              </a:prstGeom>
              <a:noFill/>
            </p:spPr>
            <p:txBody>
              <a:bodyPr wrap="square" rtlCol="0">
                <a:spAutoFit/>
              </a:bodyPr>
              <a:lstStyle/>
              <a:p>
                <a:pPr lvl="4"/>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º </m:t>
                      </m:r>
                      <m:r>
                        <a:rPr lang="pt-BR" i="1" dirty="0" err="1">
                          <a:latin typeface="Cambria Math" panose="02040503050406030204" pitchFamily="18" charset="0"/>
                        </a:rPr>
                        <m:t>𝑜𝑓</m:t>
                      </m:r>
                      <m:r>
                        <a:rPr lang="pt-BR" i="1" dirty="0">
                          <a:latin typeface="Cambria Math" panose="02040503050406030204" pitchFamily="18" charset="0"/>
                        </a:rPr>
                        <m:t> </m:t>
                      </m:r>
                      <m:r>
                        <a:rPr lang="pt-BR" i="1" dirty="0" err="1">
                          <a:latin typeface="Cambria Math" panose="02040503050406030204" pitchFamily="18" charset="0"/>
                        </a:rPr>
                        <m:t>𝑓𝑒𝑎𝑡𝑢𝑟𝑒𝑠</m:t>
                      </m:r>
                      <m:r>
                        <a:rPr lang="pt-BR" i="1" dirty="0">
                          <a:latin typeface="Cambria Math" panose="02040503050406030204" pitchFamily="18" charset="0"/>
                        </a:rPr>
                        <m:t> = </m:t>
                      </m:r>
                      <m:rad>
                        <m:radPr>
                          <m:degHide m:val="on"/>
                          <m:ctrlPr>
                            <a:rPr lang="pt-BR" i="1" dirty="0" smtClean="0">
                              <a:latin typeface="Cambria Math" panose="02040503050406030204" pitchFamily="18" charset="0"/>
                            </a:rPr>
                          </m:ctrlPr>
                        </m:radPr>
                        <m:deg/>
                        <m:e>
                          <m:r>
                            <a:rPr lang="pt-BR" i="1" dirty="0">
                              <a:latin typeface="Cambria Math" panose="02040503050406030204" pitchFamily="18" charset="0"/>
                            </a:rPr>
                            <m:t>𝑛</m:t>
                          </m:r>
                          <m:r>
                            <a:rPr lang="pt-BR" i="1" dirty="0">
                              <a:latin typeface="Cambria Math" panose="02040503050406030204" pitchFamily="18" charset="0"/>
                            </a:rPr>
                            <m:t>_</m:t>
                          </m:r>
                          <m:r>
                            <a:rPr lang="pt-BR" i="1" dirty="0">
                              <a:latin typeface="Cambria Math" panose="02040503050406030204" pitchFamily="18" charset="0"/>
                            </a:rPr>
                            <m:t>𝑓𝑒𝑎𝑡𝑢𝑟𝑒𝑠</m:t>
                          </m:r>
                        </m:e>
                      </m:rad>
                    </m:oMath>
                  </m:oMathPara>
                </a14:m>
                <a:endParaRPr lang="pt-BR" dirty="0">
                  <a:latin typeface="Proxima Nova" panose="020B0604020202020204" charset="0"/>
                </a:endParaRPr>
              </a:p>
            </p:txBody>
          </p:sp>
        </mc:Choice>
        <mc:Fallback>
          <p:sp>
            <p:nvSpPr>
              <p:cNvPr id="5" name="CaixaDeTexto 4">
                <a:extLst>
                  <a:ext uri="{FF2B5EF4-FFF2-40B4-BE49-F238E27FC236}">
                    <a16:creationId xmlns:a16="http://schemas.microsoft.com/office/drawing/2014/main" xmlns="" id="{F1E5FF9D-3646-4E6A-BCF9-D71D680FCF0B}"/>
                  </a:ext>
                </a:extLst>
              </p:cNvPr>
              <p:cNvSpPr txBox="1">
                <a:spLocks noRot="1" noChangeAspect="1" noMove="1" noResize="1" noEditPoints="1" noAdjustHandles="1" noChangeArrowheads="1" noChangeShapeType="1" noTextEdit="1"/>
              </p:cNvSpPr>
              <p:nvPr/>
            </p:nvSpPr>
            <p:spPr>
              <a:xfrm>
                <a:off x="851234" y="2507437"/>
                <a:ext cx="3352131" cy="353238"/>
              </a:xfrm>
              <a:prstGeom prst="rect">
                <a:avLst/>
              </a:prstGeom>
              <a:blipFill rotWithShape="0">
                <a:blip r:embed="rId3"/>
                <a:stretch>
                  <a:fillRect b="-3448"/>
                </a:stretch>
              </a:blipFill>
            </p:spPr>
            <p:txBody>
              <a:bodyPr/>
              <a:lstStyle/>
              <a:p>
                <a:r>
                  <a:rPr lang="pt-BR">
                    <a:noFill/>
                  </a:rPr>
                  <a:t> </a:t>
                </a:r>
              </a:p>
            </p:txBody>
          </p:sp>
        </mc:Fallback>
      </mc:AlternateContent>
      <p:graphicFrame>
        <p:nvGraphicFramePr>
          <p:cNvPr id="7" name="Tabela 7">
            <a:extLst>
              <a:ext uri="{FF2B5EF4-FFF2-40B4-BE49-F238E27FC236}">
                <a16:creationId xmlns:a16="http://schemas.microsoft.com/office/drawing/2014/main" xmlns="" id="{008D39E2-DDA1-4AE8-AAB9-C50CF6F0A7B1}"/>
              </a:ext>
            </a:extLst>
          </p:cNvPr>
          <p:cNvGraphicFramePr>
            <a:graphicFrameLocks noGrp="1"/>
          </p:cNvGraphicFramePr>
          <p:nvPr>
            <p:extLst>
              <p:ext uri="{D42A27DB-BD31-4B8C-83A1-F6EECF244321}">
                <p14:modId xmlns:p14="http://schemas.microsoft.com/office/powerpoint/2010/main" val="1889230459"/>
              </p:ext>
            </p:extLst>
          </p:nvPr>
        </p:nvGraphicFramePr>
        <p:xfrm>
          <a:off x="922421" y="3055343"/>
          <a:ext cx="1387642" cy="1483360"/>
        </p:xfrm>
        <a:graphic>
          <a:graphicData uri="http://schemas.openxmlformats.org/drawingml/2006/table">
            <a:tbl>
              <a:tblPr firstRow="1" bandRow="1">
                <a:tableStyleId>{5940675A-B579-460E-94D1-54222C63F5DA}</a:tableStyleId>
              </a:tblPr>
              <a:tblGrid>
                <a:gridCol w="1387642">
                  <a:extLst>
                    <a:ext uri="{9D8B030D-6E8A-4147-A177-3AD203B41FA5}">
                      <a16:colId xmlns:a16="http://schemas.microsoft.com/office/drawing/2014/main" xmlns="" val="2968610501"/>
                    </a:ext>
                  </a:extLst>
                </a:gridCol>
              </a:tblGrid>
              <a:tr h="370840">
                <a:tc>
                  <a:txBody>
                    <a:bodyPr/>
                    <a:lstStyle/>
                    <a:p>
                      <a:r>
                        <a:rPr lang="pt-BR" dirty="0">
                          <a:latin typeface="Proxima Nova" panose="020B0604020202020204" charset="0"/>
                        </a:rPr>
                        <a:t>Outlook</a:t>
                      </a:r>
                    </a:p>
                  </a:txBody>
                  <a:tcPr anchor="ctr"/>
                </a:tc>
                <a:extLst>
                  <a:ext uri="{0D108BD9-81ED-4DB2-BD59-A6C34878D82A}">
                    <a16:rowId xmlns:a16="http://schemas.microsoft.com/office/drawing/2014/main" xmlns="" val="2088990125"/>
                  </a:ext>
                </a:extLst>
              </a:tr>
              <a:tr h="370840">
                <a:tc>
                  <a:txBody>
                    <a:bodyPr/>
                    <a:lstStyle/>
                    <a:p>
                      <a:r>
                        <a:rPr lang="pt-BR" dirty="0" err="1">
                          <a:latin typeface="Proxima Nova" panose="020B0604020202020204" charset="0"/>
                        </a:rPr>
                        <a:t>Temperature</a:t>
                      </a:r>
                      <a:endParaRPr lang="pt-BR" dirty="0">
                        <a:latin typeface="Proxima Nova" panose="020B0604020202020204" charset="0"/>
                      </a:endParaRPr>
                    </a:p>
                  </a:txBody>
                  <a:tcPr anchor="ctr"/>
                </a:tc>
                <a:extLst>
                  <a:ext uri="{0D108BD9-81ED-4DB2-BD59-A6C34878D82A}">
                    <a16:rowId xmlns:a16="http://schemas.microsoft.com/office/drawing/2014/main" xmlns="" val="3486043618"/>
                  </a:ext>
                </a:extLst>
              </a:tr>
              <a:tr h="370840">
                <a:tc>
                  <a:txBody>
                    <a:bodyPr/>
                    <a:lstStyle/>
                    <a:p>
                      <a:r>
                        <a:rPr lang="pt-BR" dirty="0" err="1">
                          <a:latin typeface="Proxima Nova" panose="020B0604020202020204" charset="0"/>
                        </a:rPr>
                        <a:t>Humidity</a:t>
                      </a:r>
                      <a:endParaRPr lang="pt-BR" dirty="0">
                        <a:latin typeface="Proxima Nova" panose="020B0604020202020204" charset="0"/>
                      </a:endParaRPr>
                    </a:p>
                  </a:txBody>
                  <a:tcPr anchor="ctr"/>
                </a:tc>
                <a:extLst>
                  <a:ext uri="{0D108BD9-81ED-4DB2-BD59-A6C34878D82A}">
                    <a16:rowId xmlns:a16="http://schemas.microsoft.com/office/drawing/2014/main" xmlns="" val="612146310"/>
                  </a:ext>
                </a:extLst>
              </a:tr>
              <a:tr h="370840">
                <a:tc>
                  <a:txBody>
                    <a:bodyPr/>
                    <a:lstStyle/>
                    <a:p>
                      <a:r>
                        <a:rPr lang="pt-BR" dirty="0">
                          <a:latin typeface="Proxima Nova" panose="020B0604020202020204" charset="0"/>
                        </a:rPr>
                        <a:t>Wind</a:t>
                      </a:r>
                    </a:p>
                  </a:txBody>
                  <a:tcPr anchor="ctr"/>
                </a:tc>
                <a:extLst>
                  <a:ext uri="{0D108BD9-81ED-4DB2-BD59-A6C34878D82A}">
                    <a16:rowId xmlns:a16="http://schemas.microsoft.com/office/drawing/2014/main" xmlns="" val="1555921569"/>
                  </a:ext>
                </a:extLst>
              </a:tr>
            </a:tbl>
          </a:graphicData>
        </a:graphic>
      </p:graphicFrame>
      <p:sp>
        <p:nvSpPr>
          <p:cNvPr id="8"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cxnSp>
        <p:nvCxnSpPr>
          <p:cNvPr id="9" name="Conector de Seta Reta 9">
            <a:extLst>
              <a:ext uri="{FF2B5EF4-FFF2-40B4-BE49-F238E27FC236}">
                <a16:creationId xmlns:a16="http://schemas.microsoft.com/office/drawing/2014/main" xmlns="" id="{3AE9131E-1D34-4A36-9D09-2B8F39BAD747}"/>
              </a:ext>
            </a:extLst>
          </p:cNvPr>
          <p:cNvCxnSpPr>
            <a:cxnSpLocks/>
          </p:cNvCxnSpPr>
          <p:nvPr/>
        </p:nvCxnSpPr>
        <p:spPr>
          <a:xfrm flipV="1">
            <a:off x="2310063" y="3795891"/>
            <a:ext cx="745950" cy="1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ela 11">
            <a:extLst>
              <a:ext uri="{FF2B5EF4-FFF2-40B4-BE49-F238E27FC236}">
                <a16:creationId xmlns:a16="http://schemas.microsoft.com/office/drawing/2014/main" xmlns="" id="{43082145-8168-4EF9-B1D4-3D825196B645}"/>
              </a:ext>
            </a:extLst>
          </p:cNvPr>
          <p:cNvGraphicFramePr>
            <a:graphicFrameLocks noGrp="1"/>
          </p:cNvGraphicFramePr>
          <p:nvPr>
            <p:extLst>
              <p:ext uri="{D42A27DB-BD31-4B8C-83A1-F6EECF244321}">
                <p14:modId xmlns:p14="http://schemas.microsoft.com/office/powerpoint/2010/main" val="4259283751"/>
              </p:ext>
            </p:extLst>
          </p:nvPr>
        </p:nvGraphicFramePr>
        <p:xfrm>
          <a:off x="3056013" y="3238500"/>
          <a:ext cx="1287387" cy="1114783"/>
        </p:xfrm>
        <a:graphic>
          <a:graphicData uri="http://schemas.openxmlformats.org/drawingml/2006/table">
            <a:tbl>
              <a:tblPr firstRow="1" bandRow="1">
                <a:tableStyleId>{5940675A-B579-460E-94D1-54222C63F5DA}</a:tableStyleId>
              </a:tblPr>
              <a:tblGrid>
                <a:gridCol w="1287387">
                  <a:extLst>
                    <a:ext uri="{9D8B030D-6E8A-4147-A177-3AD203B41FA5}">
                      <a16:colId xmlns:a16="http://schemas.microsoft.com/office/drawing/2014/main" xmlns="" val="2968610501"/>
                    </a:ext>
                  </a:extLst>
                </a:gridCol>
              </a:tblGrid>
              <a:tr h="373103">
                <a:tc>
                  <a:txBody>
                    <a:bodyPr/>
                    <a:lstStyle/>
                    <a:p>
                      <a:pPr algn="ctr"/>
                      <a:r>
                        <a:rPr lang="pt-BR" sz="1400" b="1" dirty="0" err="1">
                          <a:latin typeface="Proxima Nova" panose="020B0604020202020204" charset="0"/>
                        </a:rPr>
                        <a:t>Features</a:t>
                      </a:r>
                      <a:endParaRPr lang="pt-BR" sz="1400" b="1" dirty="0">
                        <a:latin typeface="Proxima Nova" panose="020B0604020202020204" charset="0"/>
                      </a:endParaRPr>
                    </a:p>
                  </a:txBody>
                  <a:tcPr anchor="ctr"/>
                </a:tc>
                <a:extLst>
                  <a:ext uri="{0D108BD9-81ED-4DB2-BD59-A6C34878D82A}">
                    <a16:rowId xmlns:a16="http://schemas.microsoft.com/office/drawing/2014/main" xmlns="" val="2395161006"/>
                  </a:ext>
                </a:extLst>
              </a:tr>
              <a:tr h="370840">
                <a:tc>
                  <a:txBody>
                    <a:bodyPr/>
                    <a:lstStyle/>
                    <a:p>
                      <a:pPr algn="ctr"/>
                      <a:r>
                        <a:rPr lang="pt-BR" sz="1400" dirty="0">
                          <a:latin typeface="Proxima Nova" panose="020B0604020202020204" charset="0"/>
                        </a:rPr>
                        <a:t>Wind</a:t>
                      </a:r>
                    </a:p>
                  </a:txBody>
                  <a:tcPr anchor="ctr"/>
                </a:tc>
                <a:extLst>
                  <a:ext uri="{0D108BD9-81ED-4DB2-BD59-A6C34878D82A}">
                    <a16:rowId xmlns:a16="http://schemas.microsoft.com/office/drawing/2014/main" xmlns="" val="2088990125"/>
                  </a:ext>
                </a:extLst>
              </a:tr>
              <a:tr h="370840">
                <a:tc>
                  <a:txBody>
                    <a:bodyPr/>
                    <a:lstStyle/>
                    <a:p>
                      <a:pPr algn="ctr"/>
                      <a:r>
                        <a:rPr lang="pt-BR" sz="1400" dirty="0" err="1">
                          <a:latin typeface="Proxima Nova" panose="020B0604020202020204" charset="0"/>
                        </a:rPr>
                        <a:t>Temperature</a:t>
                      </a:r>
                      <a:endParaRPr lang="pt-BR" sz="1400" dirty="0">
                        <a:latin typeface="Proxima Nova" panose="020B0604020202020204" charset="0"/>
                      </a:endParaRPr>
                    </a:p>
                  </a:txBody>
                  <a:tcPr anchor="ctr"/>
                </a:tc>
                <a:extLst>
                  <a:ext uri="{0D108BD9-81ED-4DB2-BD59-A6C34878D82A}">
                    <a16:rowId xmlns:a16="http://schemas.microsoft.com/office/drawing/2014/main" xmlns="" val="3486043618"/>
                  </a:ext>
                </a:extLst>
              </a:tr>
            </a:tbl>
          </a:graphicData>
        </a:graphic>
      </p:graphicFrame>
      <p:graphicFrame>
        <p:nvGraphicFramePr>
          <p:cNvPr id="13" name="Tabela 12">
            <a:extLst>
              <a:ext uri="{FF2B5EF4-FFF2-40B4-BE49-F238E27FC236}">
                <a16:creationId xmlns:a16="http://schemas.microsoft.com/office/drawing/2014/main" xmlns="" id="{43082145-8168-4EF9-B1D4-3D825196B645}"/>
              </a:ext>
            </a:extLst>
          </p:cNvPr>
          <p:cNvGraphicFramePr>
            <a:graphicFrameLocks noGrp="1"/>
          </p:cNvGraphicFramePr>
          <p:nvPr>
            <p:extLst>
              <p:ext uri="{D42A27DB-BD31-4B8C-83A1-F6EECF244321}">
                <p14:modId xmlns:p14="http://schemas.microsoft.com/office/powerpoint/2010/main" val="526595294"/>
              </p:ext>
            </p:extLst>
          </p:nvPr>
        </p:nvGraphicFramePr>
        <p:xfrm>
          <a:off x="4338713" y="3238499"/>
          <a:ext cx="982587" cy="1114783"/>
        </p:xfrm>
        <a:graphic>
          <a:graphicData uri="http://schemas.openxmlformats.org/drawingml/2006/table">
            <a:tbl>
              <a:tblPr firstRow="1" bandRow="1">
                <a:tableStyleId>{5940675A-B579-460E-94D1-54222C63F5DA}</a:tableStyleId>
              </a:tblPr>
              <a:tblGrid>
                <a:gridCol w="982587">
                  <a:extLst>
                    <a:ext uri="{9D8B030D-6E8A-4147-A177-3AD203B41FA5}">
                      <a16:colId xmlns:a16="http://schemas.microsoft.com/office/drawing/2014/main" xmlns="" val="2968610501"/>
                    </a:ext>
                  </a:extLst>
                </a:gridCol>
              </a:tblGrid>
              <a:tr h="373103">
                <a:tc>
                  <a:txBody>
                    <a:bodyPr/>
                    <a:lstStyle/>
                    <a:p>
                      <a:pPr algn="ctr"/>
                      <a:r>
                        <a:rPr lang="pt-BR" sz="1400" b="1" dirty="0" err="1" smtClean="0">
                          <a:latin typeface="Proxima Nova" panose="020B0604020202020204" charset="0"/>
                        </a:rPr>
                        <a:t>Gain</a:t>
                      </a:r>
                      <a:endParaRPr lang="pt-BR" sz="1400" b="1" dirty="0">
                        <a:latin typeface="Proxima Nova" panose="020B0604020202020204" charset="0"/>
                      </a:endParaRPr>
                    </a:p>
                  </a:txBody>
                  <a:tcPr anchor="ctr"/>
                </a:tc>
                <a:extLst>
                  <a:ext uri="{0D108BD9-81ED-4DB2-BD59-A6C34878D82A}">
                    <a16:rowId xmlns:a16="http://schemas.microsoft.com/office/drawing/2014/main" xmlns="" val="2395161006"/>
                  </a:ext>
                </a:extLst>
              </a:tr>
              <a:tr h="370840">
                <a:tc>
                  <a:txBody>
                    <a:bodyPr/>
                    <a:lstStyle/>
                    <a:p>
                      <a:pPr algn="ctr"/>
                      <a:r>
                        <a:rPr lang="pt-BR" sz="1400" dirty="0" smtClean="0">
                          <a:latin typeface="Proxima Nova" panose="020B0604020202020204" charset="0"/>
                        </a:rPr>
                        <a:t>0.02</a:t>
                      </a:r>
                      <a:endParaRPr lang="pt-BR" sz="1400" dirty="0">
                        <a:latin typeface="Proxima Nova" panose="020B0604020202020204" charset="0"/>
                      </a:endParaRPr>
                    </a:p>
                  </a:txBody>
                  <a:tcPr anchor="ctr"/>
                </a:tc>
                <a:extLst>
                  <a:ext uri="{0D108BD9-81ED-4DB2-BD59-A6C34878D82A}">
                    <a16:rowId xmlns:a16="http://schemas.microsoft.com/office/drawing/2014/main" xmlns="" val="2088990125"/>
                  </a:ext>
                </a:extLst>
              </a:tr>
              <a:tr h="370840">
                <a:tc>
                  <a:txBody>
                    <a:bodyPr/>
                    <a:lstStyle/>
                    <a:p>
                      <a:pPr algn="ctr"/>
                      <a:r>
                        <a:rPr lang="pt-BR" sz="1400" dirty="0" smtClean="0">
                          <a:latin typeface="Proxima Nova" panose="020B0604020202020204" charset="0"/>
                        </a:rPr>
                        <a:t>0.01</a:t>
                      </a:r>
                      <a:endParaRPr lang="pt-BR" sz="1400" dirty="0">
                        <a:latin typeface="Proxima Nova" panose="020B0604020202020204" charset="0"/>
                      </a:endParaRPr>
                    </a:p>
                  </a:txBody>
                  <a:tcPr anchor="ctr"/>
                </a:tc>
                <a:extLst>
                  <a:ext uri="{0D108BD9-81ED-4DB2-BD59-A6C34878D82A}">
                    <a16:rowId xmlns:a16="http://schemas.microsoft.com/office/drawing/2014/main" xmlns="" val="3486043618"/>
                  </a:ext>
                </a:extLst>
              </a:tr>
            </a:tbl>
          </a:graphicData>
        </a:graphic>
      </p:graphicFrame>
    </p:spTree>
    <p:extLst>
      <p:ext uri="{BB962C8B-B14F-4D97-AF65-F5344CB8AC3E}">
        <p14:creationId xmlns:p14="http://schemas.microsoft.com/office/powerpoint/2010/main" val="1725470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a:t>
            </a:r>
            <a:r>
              <a:rPr lang="en-US" b="1" dirty="0" smtClean="0"/>
              <a:t>2: </a:t>
            </a:r>
            <a:r>
              <a:rPr lang="en-US" dirty="0" smtClean="0"/>
              <a:t>Create tree</a:t>
            </a:r>
          </a:p>
          <a:p>
            <a:pPr lvl="1">
              <a:lnSpc>
                <a:spcPct val="150000"/>
              </a:lnSpc>
              <a:spcBef>
                <a:spcPts val="0"/>
              </a:spcBef>
              <a:buFont typeface="Arial" panose="020B0604020202020204" pitchFamily="34" charset="0"/>
              <a:buChar char="•"/>
            </a:pPr>
            <a:r>
              <a:rPr lang="en-US" sz="1800" dirty="0" smtClean="0"/>
              <a:t>Choose a subset of features randomly</a:t>
            </a:r>
            <a:endParaRPr lang="pt-BR" sz="1800" dirty="0"/>
          </a:p>
          <a:p>
            <a:pPr lvl="1" indent="0">
              <a:lnSpc>
                <a:spcPct val="150000"/>
              </a:lnSpc>
              <a:spcBef>
                <a:spcPts val="0"/>
              </a:spcBef>
              <a:buNone/>
            </a:pPr>
            <a:r>
              <a:rPr lang="pt-BR" sz="1800" dirty="0" err="1" smtClean="0"/>
              <a:t>than</a:t>
            </a:r>
            <a:r>
              <a:rPr lang="pt-BR" sz="1800" dirty="0" smtClean="0"/>
              <a:t> </a:t>
            </a:r>
            <a:r>
              <a:rPr lang="pt-BR" sz="1800" dirty="0" err="1" smtClean="0"/>
              <a:t>apply</a:t>
            </a:r>
            <a:r>
              <a:rPr lang="pt-BR" sz="1800" dirty="0" smtClean="0"/>
              <a:t> ID3 </a:t>
            </a:r>
            <a:r>
              <a:rPr lang="pt-BR" sz="1800" dirty="0" err="1" smtClean="0"/>
              <a:t>or</a:t>
            </a:r>
            <a:r>
              <a:rPr lang="pt-BR" sz="1800" dirty="0" smtClean="0"/>
              <a:t> C4.5</a:t>
            </a:r>
            <a:endParaRPr lang="en-US" sz="1800" dirty="0" smtClean="0"/>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xmlns="" id="{F1E5FF9D-3646-4E6A-BCF9-D71D680FCF0B}"/>
                  </a:ext>
                </a:extLst>
              </p:cNvPr>
              <p:cNvSpPr txBox="1"/>
              <p:nvPr/>
            </p:nvSpPr>
            <p:spPr>
              <a:xfrm>
                <a:off x="851234" y="2507437"/>
                <a:ext cx="3352131" cy="353238"/>
              </a:xfrm>
              <a:prstGeom prst="rect">
                <a:avLst/>
              </a:prstGeom>
              <a:noFill/>
            </p:spPr>
            <p:txBody>
              <a:bodyPr wrap="square" rtlCol="0">
                <a:spAutoFit/>
              </a:bodyPr>
              <a:lstStyle/>
              <a:p>
                <a:pPr lvl="4"/>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º </m:t>
                      </m:r>
                      <m:r>
                        <a:rPr lang="pt-BR" i="1" dirty="0" err="1">
                          <a:latin typeface="Cambria Math" panose="02040503050406030204" pitchFamily="18" charset="0"/>
                        </a:rPr>
                        <m:t>𝑜𝑓</m:t>
                      </m:r>
                      <m:r>
                        <a:rPr lang="pt-BR" i="1" dirty="0">
                          <a:latin typeface="Cambria Math" panose="02040503050406030204" pitchFamily="18" charset="0"/>
                        </a:rPr>
                        <m:t> </m:t>
                      </m:r>
                      <m:r>
                        <a:rPr lang="pt-BR" i="1" dirty="0" err="1">
                          <a:latin typeface="Cambria Math" panose="02040503050406030204" pitchFamily="18" charset="0"/>
                        </a:rPr>
                        <m:t>𝑓𝑒𝑎𝑡𝑢𝑟𝑒𝑠</m:t>
                      </m:r>
                      <m:r>
                        <a:rPr lang="pt-BR" i="1" dirty="0">
                          <a:latin typeface="Cambria Math" panose="02040503050406030204" pitchFamily="18" charset="0"/>
                        </a:rPr>
                        <m:t> = </m:t>
                      </m:r>
                      <m:rad>
                        <m:radPr>
                          <m:degHide m:val="on"/>
                          <m:ctrlPr>
                            <a:rPr lang="pt-BR" i="1" dirty="0" smtClean="0">
                              <a:latin typeface="Cambria Math" panose="02040503050406030204" pitchFamily="18" charset="0"/>
                            </a:rPr>
                          </m:ctrlPr>
                        </m:radPr>
                        <m:deg/>
                        <m:e>
                          <m:r>
                            <a:rPr lang="pt-BR" i="1" dirty="0">
                              <a:latin typeface="Cambria Math" panose="02040503050406030204" pitchFamily="18" charset="0"/>
                            </a:rPr>
                            <m:t>𝑛</m:t>
                          </m:r>
                          <m:r>
                            <a:rPr lang="pt-BR" i="1" dirty="0">
                              <a:latin typeface="Cambria Math" panose="02040503050406030204" pitchFamily="18" charset="0"/>
                            </a:rPr>
                            <m:t>_</m:t>
                          </m:r>
                          <m:r>
                            <a:rPr lang="pt-BR" i="1" dirty="0">
                              <a:latin typeface="Cambria Math" panose="02040503050406030204" pitchFamily="18" charset="0"/>
                            </a:rPr>
                            <m:t>𝑓𝑒𝑎𝑡𝑢𝑟𝑒𝑠</m:t>
                          </m:r>
                        </m:e>
                      </m:rad>
                    </m:oMath>
                  </m:oMathPara>
                </a14:m>
                <a:endParaRPr lang="pt-BR" dirty="0">
                  <a:latin typeface="Proxima Nova" panose="020B0604020202020204" charset="0"/>
                </a:endParaRPr>
              </a:p>
            </p:txBody>
          </p:sp>
        </mc:Choice>
        <mc:Fallback>
          <p:sp>
            <p:nvSpPr>
              <p:cNvPr id="5" name="CaixaDeTexto 4">
                <a:extLst>
                  <a:ext uri="{FF2B5EF4-FFF2-40B4-BE49-F238E27FC236}">
                    <a16:creationId xmlns:a16="http://schemas.microsoft.com/office/drawing/2014/main" xmlns="" id="{F1E5FF9D-3646-4E6A-BCF9-D71D680FCF0B}"/>
                  </a:ext>
                </a:extLst>
              </p:cNvPr>
              <p:cNvSpPr txBox="1">
                <a:spLocks noRot="1" noChangeAspect="1" noMove="1" noResize="1" noEditPoints="1" noAdjustHandles="1" noChangeArrowheads="1" noChangeShapeType="1" noTextEdit="1"/>
              </p:cNvSpPr>
              <p:nvPr/>
            </p:nvSpPr>
            <p:spPr>
              <a:xfrm>
                <a:off x="851234" y="2507437"/>
                <a:ext cx="3352131" cy="353238"/>
              </a:xfrm>
              <a:prstGeom prst="rect">
                <a:avLst/>
              </a:prstGeom>
              <a:blipFill rotWithShape="0">
                <a:blip r:embed="rId3"/>
                <a:stretch>
                  <a:fillRect b="-3448"/>
                </a:stretch>
              </a:blipFill>
            </p:spPr>
            <p:txBody>
              <a:bodyPr/>
              <a:lstStyle/>
              <a:p>
                <a:r>
                  <a:rPr lang="pt-BR">
                    <a:noFill/>
                  </a:rPr>
                  <a:t> </a:t>
                </a:r>
              </a:p>
            </p:txBody>
          </p:sp>
        </mc:Fallback>
      </mc:AlternateContent>
      <p:graphicFrame>
        <p:nvGraphicFramePr>
          <p:cNvPr id="7" name="Tabela 7">
            <a:extLst>
              <a:ext uri="{FF2B5EF4-FFF2-40B4-BE49-F238E27FC236}">
                <a16:creationId xmlns:a16="http://schemas.microsoft.com/office/drawing/2014/main" xmlns="" id="{008D39E2-DDA1-4AE8-AAB9-C50CF6F0A7B1}"/>
              </a:ext>
            </a:extLst>
          </p:cNvPr>
          <p:cNvGraphicFramePr>
            <a:graphicFrameLocks noGrp="1"/>
          </p:cNvGraphicFramePr>
          <p:nvPr>
            <p:extLst>
              <p:ext uri="{D42A27DB-BD31-4B8C-83A1-F6EECF244321}">
                <p14:modId xmlns:p14="http://schemas.microsoft.com/office/powerpoint/2010/main" val="1889230459"/>
              </p:ext>
            </p:extLst>
          </p:nvPr>
        </p:nvGraphicFramePr>
        <p:xfrm>
          <a:off x="922421" y="3055343"/>
          <a:ext cx="1387642" cy="1483360"/>
        </p:xfrm>
        <a:graphic>
          <a:graphicData uri="http://schemas.openxmlformats.org/drawingml/2006/table">
            <a:tbl>
              <a:tblPr firstRow="1" bandRow="1">
                <a:tableStyleId>{5940675A-B579-460E-94D1-54222C63F5DA}</a:tableStyleId>
              </a:tblPr>
              <a:tblGrid>
                <a:gridCol w="1387642">
                  <a:extLst>
                    <a:ext uri="{9D8B030D-6E8A-4147-A177-3AD203B41FA5}">
                      <a16:colId xmlns:a16="http://schemas.microsoft.com/office/drawing/2014/main" xmlns="" val="2968610501"/>
                    </a:ext>
                  </a:extLst>
                </a:gridCol>
              </a:tblGrid>
              <a:tr h="370840">
                <a:tc>
                  <a:txBody>
                    <a:bodyPr/>
                    <a:lstStyle/>
                    <a:p>
                      <a:r>
                        <a:rPr lang="pt-BR" dirty="0">
                          <a:latin typeface="Proxima Nova" panose="020B0604020202020204" charset="0"/>
                        </a:rPr>
                        <a:t>Outlook</a:t>
                      </a:r>
                    </a:p>
                  </a:txBody>
                  <a:tcPr anchor="ctr"/>
                </a:tc>
                <a:extLst>
                  <a:ext uri="{0D108BD9-81ED-4DB2-BD59-A6C34878D82A}">
                    <a16:rowId xmlns:a16="http://schemas.microsoft.com/office/drawing/2014/main" xmlns="" val="2088990125"/>
                  </a:ext>
                </a:extLst>
              </a:tr>
              <a:tr h="370840">
                <a:tc>
                  <a:txBody>
                    <a:bodyPr/>
                    <a:lstStyle/>
                    <a:p>
                      <a:r>
                        <a:rPr lang="pt-BR" dirty="0" err="1">
                          <a:latin typeface="Proxima Nova" panose="020B0604020202020204" charset="0"/>
                        </a:rPr>
                        <a:t>Temperature</a:t>
                      </a:r>
                      <a:endParaRPr lang="pt-BR" dirty="0">
                        <a:latin typeface="Proxima Nova" panose="020B0604020202020204" charset="0"/>
                      </a:endParaRPr>
                    </a:p>
                  </a:txBody>
                  <a:tcPr anchor="ctr"/>
                </a:tc>
                <a:extLst>
                  <a:ext uri="{0D108BD9-81ED-4DB2-BD59-A6C34878D82A}">
                    <a16:rowId xmlns:a16="http://schemas.microsoft.com/office/drawing/2014/main" xmlns="" val="3486043618"/>
                  </a:ext>
                </a:extLst>
              </a:tr>
              <a:tr h="370840">
                <a:tc>
                  <a:txBody>
                    <a:bodyPr/>
                    <a:lstStyle/>
                    <a:p>
                      <a:r>
                        <a:rPr lang="pt-BR" dirty="0" err="1">
                          <a:latin typeface="Proxima Nova" panose="020B0604020202020204" charset="0"/>
                        </a:rPr>
                        <a:t>Humidity</a:t>
                      </a:r>
                      <a:endParaRPr lang="pt-BR" dirty="0">
                        <a:latin typeface="Proxima Nova" panose="020B0604020202020204" charset="0"/>
                      </a:endParaRPr>
                    </a:p>
                  </a:txBody>
                  <a:tcPr anchor="ctr"/>
                </a:tc>
                <a:extLst>
                  <a:ext uri="{0D108BD9-81ED-4DB2-BD59-A6C34878D82A}">
                    <a16:rowId xmlns:a16="http://schemas.microsoft.com/office/drawing/2014/main" xmlns="" val="612146310"/>
                  </a:ext>
                </a:extLst>
              </a:tr>
              <a:tr h="370840">
                <a:tc>
                  <a:txBody>
                    <a:bodyPr/>
                    <a:lstStyle/>
                    <a:p>
                      <a:r>
                        <a:rPr lang="pt-BR" dirty="0">
                          <a:latin typeface="Proxima Nova" panose="020B0604020202020204" charset="0"/>
                        </a:rPr>
                        <a:t>Wind</a:t>
                      </a:r>
                    </a:p>
                  </a:txBody>
                  <a:tcPr anchor="ctr"/>
                </a:tc>
                <a:extLst>
                  <a:ext uri="{0D108BD9-81ED-4DB2-BD59-A6C34878D82A}">
                    <a16:rowId xmlns:a16="http://schemas.microsoft.com/office/drawing/2014/main" xmlns="" val="1555921569"/>
                  </a:ext>
                </a:extLst>
              </a:tr>
            </a:tbl>
          </a:graphicData>
        </a:graphic>
      </p:graphicFrame>
      <p:sp>
        <p:nvSpPr>
          <p:cNvPr id="8"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cxnSp>
        <p:nvCxnSpPr>
          <p:cNvPr id="9" name="Conector de Seta Reta 9">
            <a:extLst>
              <a:ext uri="{FF2B5EF4-FFF2-40B4-BE49-F238E27FC236}">
                <a16:creationId xmlns:a16="http://schemas.microsoft.com/office/drawing/2014/main" xmlns="" id="{3AE9131E-1D34-4A36-9D09-2B8F39BAD747}"/>
              </a:ext>
            </a:extLst>
          </p:cNvPr>
          <p:cNvCxnSpPr>
            <a:cxnSpLocks/>
          </p:cNvCxnSpPr>
          <p:nvPr/>
        </p:nvCxnSpPr>
        <p:spPr>
          <a:xfrm flipV="1">
            <a:off x="2310063" y="3795891"/>
            <a:ext cx="745950" cy="1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ela 11">
            <a:extLst>
              <a:ext uri="{FF2B5EF4-FFF2-40B4-BE49-F238E27FC236}">
                <a16:creationId xmlns:a16="http://schemas.microsoft.com/office/drawing/2014/main" xmlns="" id="{43082145-8168-4EF9-B1D4-3D825196B645}"/>
              </a:ext>
            </a:extLst>
          </p:cNvPr>
          <p:cNvGraphicFramePr>
            <a:graphicFrameLocks noGrp="1"/>
          </p:cNvGraphicFramePr>
          <p:nvPr>
            <p:extLst>
              <p:ext uri="{D42A27DB-BD31-4B8C-83A1-F6EECF244321}">
                <p14:modId xmlns:p14="http://schemas.microsoft.com/office/powerpoint/2010/main" val="4259283751"/>
              </p:ext>
            </p:extLst>
          </p:nvPr>
        </p:nvGraphicFramePr>
        <p:xfrm>
          <a:off x="3056013" y="3238500"/>
          <a:ext cx="1287387" cy="1114783"/>
        </p:xfrm>
        <a:graphic>
          <a:graphicData uri="http://schemas.openxmlformats.org/drawingml/2006/table">
            <a:tbl>
              <a:tblPr firstRow="1" bandRow="1">
                <a:tableStyleId>{5940675A-B579-460E-94D1-54222C63F5DA}</a:tableStyleId>
              </a:tblPr>
              <a:tblGrid>
                <a:gridCol w="1287387">
                  <a:extLst>
                    <a:ext uri="{9D8B030D-6E8A-4147-A177-3AD203B41FA5}">
                      <a16:colId xmlns:a16="http://schemas.microsoft.com/office/drawing/2014/main" xmlns="" val="2968610501"/>
                    </a:ext>
                  </a:extLst>
                </a:gridCol>
              </a:tblGrid>
              <a:tr h="373103">
                <a:tc>
                  <a:txBody>
                    <a:bodyPr/>
                    <a:lstStyle/>
                    <a:p>
                      <a:pPr algn="ctr"/>
                      <a:r>
                        <a:rPr lang="pt-BR" sz="1400" b="1" dirty="0" err="1">
                          <a:latin typeface="Proxima Nova" panose="020B0604020202020204" charset="0"/>
                        </a:rPr>
                        <a:t>Features</a:t>
                      </a:r>
                      <a:endParaRPr lang="pt-BR" sz="1400" b="1" dirty="0">
                        <a:latin typeface="Proxima Nova" panose="020B0604020202020204" charset="0"/>
                      </a:endParaRPr>
                    </a:p>
                  </a:txBody>
                  <a:tcPr anchor="ctr"/>
                </a:tc>
                <a:extLst>
                  <a:ext uri="{0D108BD9-81ED-4DB2-BD59-A6C34878D82A}">
                    <a16:rowId xmlns:a16="http://schemas.microsoft.com/office/drawing/2014/main" xmlns="" val="2395161006"/>
                  </a:ext>
                </a:extLst>
              </a:tr>
              <a:tr h="370840">
                <a:tc>
                  <a:txBody>
                    <a:bodyPr/>
                    <a:lstStyle/>
                    <a:p>
                      <a:pPr algn="ctr"/>
                      <a:r>
                        <a:rPr lang="pt-BR" sz="1400" dirty="0">
                          <a:latin typeface="Proxima Nova" panose="020B0604020202020204" charset="0"/>
                        </a:rPr>
                        <a:t>Wind</a:t>
                      </a:r>
                    </a:p>
                  </a:txBody>
                  <a:tcPr anchor="ctr"/>
                </a:tc>
                <a:extLst>
                  <a:ext uri="{0D108BD9-81ED-4DB2-BD59-A6C34878D82A}">
                    <a16:rowId xmlns:a16="http://schemas.microsoft.com/office/drawing/2014/main" xmlns="" val="2088990125"/>
                  </a:ext>
                </a:extLst>
              </a:tr>
              <a:tr h="370840">
                <a:tc>
                  <a:txBody>
                    <a:bodyPr/>
                    <a:lstStyle/>
                    <a:p>
                      <a:pPr algn="ctr"/>
                      <a:r>
                        <a:rPr lang="pt-BR" sz="1400" dirty="0" err="1">
                          <a:latin typeface="Proxima Nova" panose="020B0604020202020204" charset="0"/>
                        </a:rPr>
                        <a:t>Temperature</a:t>
                      </a:r>
                      <a:endParaRPr lang="pt-BR" sz="1400" dirty="0">
                        <a:latin typeface="Proxima Nova" panose="020B0604020202020204" charset="0"/>
                      </a:endParaRPr>
                    </a:p>
                  </a:txBody>
                  <a:tcPr anchor="ctr"/>
                </a:tc>
                <a:extLst>
                  <a:ext uri="{0D108BD9-81ED-4DB2-BD59-A6C34878D82A}">
                    <a16:rowId xmlns:a16="http://schemas.microsoft.com/office/drawing/2014/main" xmlns="" val="3486043618"/>
                  </a:ext>
                </a:extLst>
              </a:tr>
            </a:tbl>
          </a:graphicData>
        </a:graphic>
      </p:graphicFrame>
      <p:graphicFrame>
        <p:nvGraphicFramePr>
          <p:cNvPr id="13" name="Tabela 12">
            <a:extLst>
              <a:ext uri="{FF2B5EF4-FFF2-40B4-BE49-F238E27FC236}">
                <a16:creationId xmlns:a16="http://schemas.microsoft.com/office/drawing/2014/main" xmlns="" id="{43082145-8168-4EF9-B1D4-3D825196B645}"/>
              </a:ext>
            </a:extLst>
          </p:cNvPr>
          <p:cNvGraphicFramePr>
            <a:graphicFrameLocks noGrp="1"/>
          </p:cNvGraphicFramePr>
          <p:nvPr>
            <p:extLst>
              <p:ext uri="{D42A27DB-BD31-4B8C-83A1-F6EECF244321}">
                <p14:modId xmlns:p14="http://schemas.microsoft.com/office/powerpoint/2010/main" val="526595294"/>
              </p:ext>
            </p:extLst>
          </p:nvPr>
        </p:nvGraphicFramePr>
        <p:xfrm>
          <a:off x="4338713" y="3238499"/>
          <a:ext cx="982587" cy="1114783"/>
        </p:xfrm>
        <a:graphic>
          <a:graphicData uri="http://schemas.openxmlformats.org/drawingml/2006/table">
            <a:tbl>
              <a:tblPr firstRow="1" bandRow="1">
                <a:tableStyleId>{5940675A-B579-460E-94D1-54222C63F5DA}</a:tableStyleId>
              </a:tblPr>
              <a:tblGrid>
                <a:gridCol w="982587">
                  <a:extLst>
                    <a:ext uri="{9D8B030D-6E8A-4147-A177-3AD203B41FA5}">
                      <a16:colId xmlns:a16="http://schemas.microsoft.com/office/drawing/2014/main" xmlns="" val="2968610501"/>
                    </a:ext>
                  </a:extLst>
                </a:gridCol>
              </a:tblGrid>
              <a:tr h="373103">
                <a:tc>
                  <a:txBody>
                    <a:bodyPr/>
                    <a:lstStyle/>
                    <a:p>
                      <a:pPr algn="ctr"/>
                      <a:r>
                        <a:rPr lang="pt-BR" sz="1400" b="1" dirty="0" err="1" smtClean="0">
                          <a:latin typeface="Proxima Nova" panose="020B0604020202020204" charset="0"/>
                        </a:rPr>
                        <a:t>Gain</a:t>
                      </a:r>
                      <a:endParaRPr lang="pt-BR" sz="1400" b="1" dirty="0">
                        <a:latin typeface="Proxima Nova" panose="020B0604020202020204" charset="0"/>
                      </a:endParaRPr>
                    </a:p>
                  </a:txBody>
                  <a:tcPr anchor="ctr"/>
                </a:tc>
                <a:extLst>
                  <a:ext uri="{0D108BD9-81ED-4DB2-BD59-A6C34878D82A}">
                    <a16:rowId xmlns:a16="http://schemas.microsoft.com/office/drawing/2014/main" xmlns="" val="2395161006"/>
                  </a:ext>
                </a:extLst>
              </a:tr>
              <a:tr h="370840">
                <a:tc>
                  <a:txBody>
                    <a:bodyPr/>
                    <a:lstStyle/>
                    <a:p>
                      <a:pPr algn="ctr"/>
                      <a:r>
                        <a:rPr lang="pt-BR" sz="1400" dirty="0" smtClean="0">
                          <a:latin typeface="Proxima Nova" panose="020B0604020202020204" charset="0"/>
                        </a:rPr>
                        <a:t>0.02</a:t>
                      </a:r>
                      <a:endParaRPr lang="pt-BR" sz="1400" dirty="0">
                        <a:latin typeface="Proxima Nova" panose="020B0604020202020204" charset="0"/>
                      </a:endParaRPr>
                    </a:p>
                  </a:txBody>
                  <a:tcPr anchor="ctr"/>
                </a:tc>
                <a:extLst>
                  <a:ext uri="{0D108BD9-81ED-4DB2-BD59-A6C34878D82A}">
                    <a16:rowId xmlns:a16="http://schemas.microsoft.com/office/drawing/2014/main" xmlns="" val="2088990125"/>
                  </a:ext>
                </a:extLst>
              </a:tr>
              <a:tr h="370840">
                <a:tc>
                  <a:txBody>
                    <a:bodyPr/>
                    <a:lstStyle/>
                    <a:p>
                      <a:pPr algn="ctr"/>
                      <a:r>
                        <a:rPr lang="pt-BR" sz="1400" dirty="0" smtClean="0">
                          <a:latin typeface="Proxima Nova" panose="020B0604020202020204" charset="0"/>
                        </a:rPr>
                        <a:t>0.01</a:t>
                      </a:r>
                      <a:endParaRPr lang="pt-BR" sz="1400" dirty="0">
                        <a:latin typeface="Proxima Nova" panose="020B0604020202020204" charset="0"/>
                      </a:endParaRPr>
                    </a:p>
                  </a:txBody>
                  <a:tcPr anchor="ctr"/>
                </a:tc>
                <a:extLst>
                  <a:ext uri="{0D108BD9-81ED-4DB2-BD59-A6C34878D82A}">
                    <a16:rowId xmlns:a16="http://schemas.microsoft.com/office/drawing/2014/main" xmlns="" val="3486043618"/>
                  </a:ext>
                </a:extLst>
              </a:tr>
            </a:tbl>
          </a:graphicData>
        </a:graphic>
      </p:graphicFrame>
      <p:sp>
        <p:nvSpPr>
          <p:cNvPr id="11" name="Retângulo 10">
            <a:extLst>
              <a:ext uri="{FF2B5EF4-FFF2-40B4-BE49-F238E27FC236}">
                <a16:creationId xmlns:a16="http://schemas.microsoft.com/office/drawing/2014/main" xmlns="" id="{0CCE142D-8744-43CB-AE15-81DB60D0A8CD}"/>
              </a:ext>
            </a:extLst>
          </p:cNvPr>
          <p:cNvSpPr/>
          <p:nvPr/>
        </p:nvSpPr>
        <p:spPr>
          <a:xfrm>
            <a:off x="6634424" y="2088157"/>
            <a:ext cx="1546060"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err="1"/>
              <a:t>Temperature</a:t>
            </a:r>
            <a:endParaRPr lang="pt-BR" b="1" dirty="0"/>
          </a:p>
        </p:txBody>
      </p:sp>
      <p:sp>
        <p:nvSpPr>
          <p:cNvPr id="14" name="Retângulo 13">
            <a:extLst>
              <a:ext uri="{FF2B5EF4-FFF2-40B4-BE49-F238E27FC236}">
                <a16:creationId xmlns:a16="http://schemas.microsoft.com/office/drawing/2014/main" xmlns="" id="{4966AF26-CBCD-480A-83C3-406DC82AA75D}"/>
              </a:ext>
            </a:extLst>
          </p:cNvPr>
          <p:cNvSpPr/>
          <p:nvPr/>
        </p:nvSpPr>
        <p:spPr>
          <a:xfrm>
            <a:off x="7114696" y="3061900"/>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Yes</a:t>
            </a:r>
          </a:p>
        </p:txBody>
      </p:sp>
      <p:sp>
        <p:nvSpPr>
          <p:cNvPr id="15" name="Retângulo 14">
            <a:extLst>
              <a:ext uri="{FF2B5EF4-FFF2-40B4-BE49-F238E27FC236}">
                <a16:creationId xmlns:a16="http://schemas.microsoft.com/office/drawing/2014/main" xmlns="" id="{D076EC84-A170-4D75-B41A-8B75316B5466}"/>
              </a:ext>
            </a:extLst>
          </p:cNvPr>
          <p:cNvSpPr/>
          <p:nvPr/>
        </p:nvSpPr>
        <p:spPr>
          <a:xfrm>
            <a:off x="8221579" y="3061900"/>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t>
            </a:r>
          </a:p>
        </p:txBody>
      </p:sp>
      <p:sp>
        <p:nvSpPr>
          <p:cNvPr id="16" name="Retângulo 15">
            <a:extLst>
              <a:ext uri="{FF2B5EF4-FFF2-40B4-BE49-F238E27FC236}">
                <a16:creationId xmlns:a16="http://schemas.microsoft.com/office/drawing/2014/main" xmlns="" id="{978C8923-909A-4FB2-94D8-89C2C33BC435}"/>
              </a:ext>
            </a:extLst>
          </p:cNvPr>
          <p:cNvSpPr/>
          <p:nvPr/>
        </p:nvSpPr>
        <p:spPr>
          <a:xfrm>
            <a:off x="5885458" y="3061900"/>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t>
            </a:r>
          </a:p>
        </p:txBody>
      </p:sp>
      <p:cxnSp>
        <p:nvCxnSpPr>
          <p:cNvPr id="17" name="Conector: Angulado 30">
            <a:extLst>
              <a:ext uri="{FF2B5EF4-FFF2-40B4-BE49-F238E27FC236}">
                <a16:creationId xmlns:a16="http://schemas.microsoft.com/office/drawing/2014/main" xmlns="" id="{143BA9B9-F01F-42DF-B2D3-6AB547D9C5B9}"/>
              </a:ext>
            </a:extLst>
          </p:cNvPr>
          <p:cNvCxnSpPr>
            <a:stCxn id="11" idx="1"/>
            <a:endCxn id="16" idx="0"/>
          </p:cNvCxnSpPr>
          <p:nvPr/>
        </p:nvCxnSpPr>
        <p:spPr>
          <a:xfrm rot="10800000" flipV="1">
            <a:off x="6178216" y="2346054"/>
            <a:ext cx="456208" cy="715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do 35">
            <a:extLst>
              <a:ext uri="{FF2B5EF4-FFF2-40B4-BE49-F238E27FC236}">
                <a16:creationId xmlns:a16="http://schemas.microsoft.com/office/drawing/2014/main" xmlns="" id="{8CA0AC83-75D8-475F-8B13-E061BFE9B310}"/>
              </a:ext>
            </a:extLst>
          </p:cNvPr>
          <p:cNvCxnSpPr>
            <a:cxnSpLocks/>
            <a:stCxn id="11" idx="3"/>
            <a:endCxn id="15" idx="0"/>
          </p:cNvCxnSpPr>
          <p:nvPr/>
        </p:nvCxnSpPr>
        <p:spPr>
          <a:xfrm>
            <a:off x="8180484" y="2346055"/>
            <a:ext cx="333853" cy="715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39">
            <a:extLst>
              <a:ext uri="{FF2B5EF4-FFF2-40B4-BE49-F238E27FC236}">
                <a16:creationId xmlns:a16="http://schemas.microsoft.com/office/drawing/2014/main" xmlns="" id="{A4C8F91A-DD2B-436D-88CB-373F328D58F6}"/>
              </a:ext>
            </a:extLst>
          </p:cNvPr>
          <p:cNvCxnSpPr>
            <a:stCxn id="11" idx="2"/>
            <a:endCxn id="14" idx="0"/>
          </p:cNvCxnSpPr>
          <p:nvPr/>
        </p:nvCxnSpPr>
        <p:spPr>
          <a:xfrm>
            <a:off x="7407454" y="2603953"/>
            <a:ext cx="0" cy="45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tângulo 19">
            <a:extLst>
              <a:ext uri="{FF2B5EF4-FFF2-40B4-BE49-F238E27FC236}">
                <a16:creationId xmlns:a16="http://schemas.microsoft.com/office/drawing/2014/main" xmlns="" id="{E5063A6B-7FD5-41FE-ADE8-0E5CE4B7A25B}"/>
              </a:ext>
            </a:extLst>
          </p:cNvPr>
          <p:cNvSpPr/>
          <p:nvPr/>
        </p:nvSpPr>
        <p:spPr>
          <a:xfrm>
            <a:off x="6891623" y="2644871"/>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Cool</a:t>
            </a:r>
          </a:p>
        </p:txBody>
      </p:sp>
      <p:sp>
        <p:nvSpPr>
          <p:cNvPr id="21" name="Retângulo 20">
            <a:extLst>
              <a:ext uri="{FF2B5EF4-FFF2-40B4-BE49-F238E27FC236}">
                <a16:creationId xmlns:a16="http://schemas.microsoft.com/office/drawing/2014/main" xmlns="" id="{7412181F-A2C0-486D-B13A-724CED89BE1D}"/>
              </a:ext>
            </a:extLst>
          </p:cNvPr>
          <p:cNvSpPr/>
          <p:nvPr/>
        </p:nvSpPr>
        <p:spPr>
          <a:xfrm>
            <a:off x="5645322" y="2644871"/>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Hot</a:t>
            </a:r>
          </a:p>
        </p:txBody>
      </p:sp>
      <p:sp>
        <p:nvSpPr>
          <p:cNvPr id="22" name="Retângulo 21">
            <a:extLst>
              <a:ext uri="{FF2B5EF4-FFF2-40B4-BE49-F238E27FC236}">
                <a16:creationId xmlns:a16="http://schemas.microsoft.com/office/drawing/2014/main" xmlns="" id="{284020BA-11C7-4A3F-A390-0E56AF45B0DB}"/>
              </a:ext>
            </a:extLst>
          </p:cNvPr>
          <p:cNvSpPr/>
          <p:nvPr/>
        </p:nvSpPr>
        <p:spPr>
          <a:xfrm>
            <a:off x="7926090" y="2644871"/>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Mild</a:t>
            </a:r>
            <a:endParaRPr lang="pt-BR" sz="1050" dirty="0">
              <a:solidFill>
                <a:schemeClr val="tx1"/>
              </a:solidFill>
            </a:endParaRPr>
          </a:p>
        </p:txBody>
      </p:sp>
    </p:spTree>
    <p:extLst>
      <p:ext uri="{BB962C8B-B14F-4D97-AF65-F5344CB8AC3E}">
        <p14:creationId xmlns:p14="http://schemas.microsoft.com/office/powerpoint/2010/main" val="223758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a:t>
            </a:r>
            <a:r>
              <a:rPr lang="en-US" b="1" dirty="0" smtClean="0"/>
              <a:t>2: </a:t>
            </a:r>
            <a:r>
              <a:rPr lang="en-US" dirty="0" smtClean="0"/>
              <a:t>Create tree</a:t>
            </a:r>
          </a:p>
        </p:txBody>
      </p:sp>
      <p:sp>
        <p:nvSpPr>
          <p:cNvPr id="8"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grpSp>
        <p:nvGrpSpPr>
          <p:cNvPr id="23" name="Agrupar 52">
            <a:extLst>
              <a:ext uri="{FF2B5EF4-FFF2-40B4-BE49-F238E27FC236}">
                <a16:creationId xmlns:a16="http://schemas.microsoft.com/office/drawing/2014/main" xmlns="" id="{047B1715-1D70-48DC-8003-770A5E24D5B1}"/>
              </a:ext>
            </a:extLst>
          </p:cNvPr>
          <p:cNvGrpSpPr/>
          <p:nvPr/>
        </p:nvGrpSpPr>
        <p:grpSpPr>
          <a:xfrm>
            <a:off x="3730310" y="563555"/>
            <a:ext cx="4638648" cy="2274399"/>
            <a:chOff x="3730310" y="563555"/>
            <a:chExt cx="4638648" cy="2274399"/>
          </a:xfrm>
        </p:grpSpPr>
        <p:sp>
          <p:nvSpPr>
            <p:cNvPr id="24" name="Retângulo 23">
              <a:extLst>
                <a:ext uri="{FF2B5EF4-FFF2-40B4-BE49-F238E27FC236}">
                  <a16:creationId xmlns:a16="http://schemas.microsoft.com/office/drawing/2014/main" xmlns="" id="{0CCE142D-8744-43CB-AE15-81DB60D0A8CD}"/>
                </a:ext>
              </a:extLst>
            </p:cNvPr>
            <p:cNvSpPr/>
            <p:nvPr/>
          </p:nvSpPr>
          <p:spPr>
            <a:xfrm>
              <a:off x="6044877" y="625403"/>
              <a:ext cx="1546060"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err="1"/>
                <a:t>Temperature</a:t>
              </a:r>
              <a:endParaRPr lang="pt-BR" b="1" dirty="0"/>
            </a:p>
          </p:txBody>
        </p:sp>
        <p:sp>
          <p:nvSpPr>
            <p:cNvPr id="25" name="Retângulo 24">
              <a:extLst>
                <a:ext uri="{FF2B5EF4-FFF2-40B4-BE49-F238E27FC236}">
                  <a16:creationId xmlns:a16="http://schemas.microsoft.com/office/drawing/2014/main" xmlns="" id="{4966AF26-CBCD-480A-83C3-406DC82AA75D}"/>
                </a:ext>
              </a:extLst>
            </p:cNvPr>
            <p:cNvSpPr/>
            <p:nvPr/>
          </p:nvSpPr>
          <p:spPr>
            <a:xfrm>
              <a:off x="6525149" y="1599146"/>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Yes</a:t>
              </a:r>
            </a:p>
          </p:txBody>
        </p:sp>
        <p:sp>
          <p:nvSpPr>
            <p:cNvPr id="26" name="Retângulo 25">
              <a:extLst>
                <a:ext uri="{FF2B5EF4-FFF2-40B4-BE49-F238E27FC236}">
                  <a16:creationId xmlns:a16="http://schemas.microsoft.com/office/drawing/2014/main" xmlns="" id="{D076EC84-A170-4D75-B41A-8B75316B5466}"/>
                </a:ext>
              </a:extLst>
            </p:cNvPr>
            <p:cNvSpPr/>
            <p:nvPr/>
          </p:nvSpPr>
          <p:spPr>
            <a:xfrm>
              <a:off x="7632032" y="1599146"/>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t>
              </a:r>
            </a:p>
          </p:txBody>
        </p:sp>
        <p:sp>
          <p:nvSpPr>
            <p:cNvPr id="27" name="Retângulo 26">
              <a:extLst>
                <a:ext uri="{FF2B5EF4-FFF2-40B4-BE49-F238E27FC236}">
                  <a16:creationId xmlns:a16="http://schemas.microsoft.com/office/drawing/2014/main" xmlns="" id="{978C8923-909A-4FB2-94D8-89C2C33BC435}"/>
                </a:ext>
              </a:extLst>
            </p:cNvPr>
            <p:cNvSpPr/>
            <p:nvPr/>
          </p:nvSpPr>
          <p:spPr>
            <a:xfrm>
              <a:off x="4573747" y="1599147"/>
              <a:ext cx="1056762"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Outlook</a:t>
              </a:r>
            </a:p>
          </p:txBody>
        </p:sp>
        <p:cxnSp>
          <p:nvCxnSpPr>
            <p:cNvPr id="28" name="Conector: Angulado 30">
              <a:extLst>
                <a:ext uri="{FF2B5EF4-FFF2-40B4-BE49-F238E27FC236}">
                  <a16:creationId xmlns:a16="http://schemas.microsoft.com/office/drawing/2014/main" xmlns="" id="{143BA9B9-F01F-42DF-B2D3-6AB547D9C5B9}"/>
                </a:ext>
              </a:extLst>
            </p:cNvPr>
            <p:cNvCxnSpPr>
              <a:cxnSpLocks/>
              <a:stCxn id="24" idx="1"/>
              <a:endCxn id="27" idx="0"/>
            </p:cNvCxnSpPr>
            <p:nvPr/>
          </p:nvCxnSpPr>
          <p:spPr>
            <a:xfrm rot="10800000" flipV="1">
              <a:off x="5102129" y="883301"/>
              <a:ext cx="942749" cy="7158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35">
              <a:extLst>
                <a:ext uri="{FF2B5EF4-FFF2-40B4-BE49-F238E27FC236}">
                  <a16:creationId xmlns:a16="http://schemas.microsoft.com/office/drawing/2014/main" xmlns="" id="{8CA0AC83-75D8-475F-8B13-E061BFE9B310}"/>
                </a:ext>
              </a:extLst>
            </p:cNvPr>
            <p:cNvCxnSpPr>
              <a:cxnSpLocks/>
              <a:stCxn id="24" idx="3"/>
              <a:endCxn id="26" idx="0"/>
            </p:cNvCxnSpPr>
            <p:nvPr/>
          </p:nvCxnSpPr>
          <p:spPr>
            <a:xfrm>
              <a:off x="7590937" y="883301"/>
              <a:ext cx="333853" cy="715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39">
              <a:extLst>
                <a:ext uri="{FF2B5EF4-FFF2-40B4-BE49-F238E27FC236}">
                  <a16:creationId xmlns:a16="http://schemas.microsoft.com/office/drawing/2014/main" xmlns="" id="{A4C8F91A-DD2B-436D-88CB-373F328D58F6}"/>
                </a:ext>
              </a:extLst>
            </p:cNvPr>
            <p:cNvCxnSpPr>
              <a:stCxn id="24" idx="2"/>
              <a:endCxn id="25" idx="0"/>
            </p:cNvCxnSpPr>
            <p:nvPr/>
          </p:nvCxnSpPr>
          <p:spPr>
            <a:xfrm>
              <a:off x="6817907" y="1141199"/>
              <a:ext cx="0" cy="45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ângulo 30">
              <a:extLst>
                <a:ext uri="{FF2B5EF4-FFF2-40B4-BE49-F238E27FC236}">
                  <a16:creationId xmlns:a16="http://schemas.microsoft.com/office/drawing/2014/main" xmlns="" id="{E5063A6B-7FD5-41FE-ADE8-0E5CE4B7A25B}"/>
                </a:ext>
              </a:extLst>
            </p:cNvPr>
            <p:cNvSpPr/>
            <p:nvPr/>
          </p:nvSpPr>
          <p:spPr>
            <a:xfrm>
              <a:off x="6765285" y="1203596"/>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Cool</a:t>
              </a:r>
            </a:p>
          </p:txBody>
        </p:sp>
        <p:sp>
          <p:nvSpPr>
            <p:cNvPr id="32" name="Retângulo 31">
              <a:extLst>
                <a:ext uri="{FF2B5EF4-FFF2-40B4-BE49-F238E27FC236}">
                  <a16:creationId xmlns:a16="http://schemas.microsoft.com/office/drawing/2014/main" xmlns="" id="{7412181F-A2C0-486D-B13A-724CED89BE1D}"/>
                </a:ext>
              </a:extLst>
            </p:cNvPr>
            <p:cNvSpPr/>
            <p:nvPr/>
          </p:nvSpPr>
          <p:spPr>
            <a:xfrm>
              <a:off x="4809370" y="625402"/>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Hot</a:t>
              </a:r>
            </a:p>
          </p:txBody>
        </p:sp>
        <p:sp>
          <p:nvSpPr>
            <p:cNvPr id="33" name="Retângulo 32">
              <a:extLst>
                <a:ext uri="{FF2B5EF4-FFF2-40B4-BE49-F238E27FC236}">
                  <a16:creationId xmlns:a16="http://schemas.microsoft.com/office/drawing/2014/main" xmlns="" id="{284020BA-11C7-4A3F-A390-0E56AF45B0DB}"/>
                </a:ext>
              </a:extLst>
            </p:cNvPr>
            <p:cNvSpPr/>
            <p:nvPr/>
          </p:nvSpPr>
          <p:spPr>
            <a:xfrm>
              <a:off x="7783442" y="563555"/>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Mild</a:t>
              </a:r>
              <a:endParaRPr lang="pt-BR" sz="1050" dirty="0">
                <a:solidFill>
                  <a:schemeClr val="tx1"/>
                </a:solidFill>
              </a:endParaRPr>
            </a:p>
          </p:txBody>
        </p:sp>
        <p:cxnSp>
          <p:nvCxnSpPr>
            <p:cNvPr id="34" name="Conector: Angulado 27">
              <a:extLst>
                <a:ext uri="{FF2B5EF4-FFF2-40B4-BE49-F238E27FC236}">
                  <a16:creationId xmlns:a16="http://schemas.microsoft.com/office/drawing/2014/main" xmlns="" id="{5340A54A-2492-4DFE-8AF6-E469D1396E1B}"/>
                </a:ext>
              </a:extLst>
            </p:cNvPr>
            <p:cNvCxnSpPr>
              <a:cxnSpLocks/>
              <a:stCxn id="27" idx="1"/>
              <a:endCxn id="35" idx="0"/>
            </p:cNvCxnSpPr>
            <p:nvPr/>
          </p:nvCxnSpPr>
          <p:spPr>
            <a:xfrm rot="10800000" flipV="1">
              <a:off x="4230869" y="1857044"/>
              <a:ext cx="342879" cy="465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tângulo 34">
              <a:extLst>
                <a:ext uri="{FF2B5EF4-FFF2-40B4-BE49-F238E27FC236}">
                  <a16:creationId xmlns:a16="http://schemas.microsoft.com/office/drawing/2014/main" xmlns="" id="{4FE64BEF-A678-4F91-B908-57F8FBA3F5C6}"/>
                </a:ext>
              </a:extLst>
            </p:cNvPr>
            <p:cNvSpPr/>
            <p:nvPr/>
          </p:nvSpPr>
          <p:spPr>
            <a:xfrm>
              <a:off x="3938110" y="2322158"/>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Yes</a:t>
              </a:r>
            </a:p>
          </p:txBody>
        </p:sp>
        <p:sp>
          <p:nvSpPr>
            <p:cNvPr id="36" name="Retângulo 35">
              <a:extLst>
                <a:ext uri="{FF2B5EF4-FFF2-40B4-BE49-F238E27FC236}">
                  <a16:creationId xmlns:a16="http://schemas.microsoft.com/office/drawing/2014/main" xmlns="" id="{ADF5F27C-5B7C-4737-B149-193F8AEDD548}"/>
                </a:ext>
              </a:extLst>
            </p:cNvPr>
            <p:cNvSpPr/>
            <p:nvPr/>
          </p:nvSpPr>
          <p:spPr>
            <a:xfrm>
              <a:off x="5646574" y="2322158"/>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a:t>
              </a:r>
            </a:p>
          </p:txBody>
        </p:sp>
        <p:cxnSp>
          <p:nvCxnSpPr>
            <p:cNvPr id="37" name="Conector: Angulado 36">
              <a:extLst>
                <a:ext uri="{FF2B5EF4-FFF2-40B4-BE49-F238E27FC236}">
                  <a16:creationId xmlns:a16="http://schemas.microsoft.com/office/drawing/2014/main" xmlns="" id="{224CB2CF-7B5B-4A99-A76F-E9AFC3CDC8C5}"/>
                </a:ext>
              </a:extLst>
            </p:cNvPr>
            <p:cNvCxnSpPr>
              <a:cxnSpLocks/>
              <a:stCxn id="27" idx="3"/>
              <a:endCxn id="36" idx="0"/>
            </p:cNvCxnSpPr>
            <p:nvPr/>
          </p:nvCxnSpPr>
          <p:spPr>
            <a:xfrm>
              <a:off x="5630509" y="1857045"/>
              <a:ext cx="308823" cy="465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tângulo 37">
              <a:extLst>
                <a:ext uri="{FF2B5EF4-FFF2-40B4-BE49-F238E27FC236}">
                  <a16:creationId xmlns:a16="http://schemas.microsoft.com/office/drawing/2014/main" xmlns="" id="{0E719D6D-B0BA-4366-9E76-3EA7700ED4EC}"/>
                </a:ext>
              </a:extLst>
            </p:cNvPr>
            <p:cNvSpPr/>
            <p:nvPr/>
          </p:nvSpPr>
          <p:spPr>
            <a:xfrm>
              <a:off x="3730310" y="1508304"/>
              <a:ext cx="746957" cy="40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Overcast</a:t>
              </a:r>
              <a:endParaRPr lang="pt-BR" sz="1050" dirty="0">
                <a:solidFill>
                  <a:schemeClr val="tx1"/>
                </a:solidFill>
              </a:endParaRPr>
            </a:p>
          </p:txBody>
        </p:sp>
        <p:sp>
          <p:nvSpPr>
            <p:cNvPr id="39" name="Retângulo 38">
              <a:extLst>
                <a:ext uri="{FF2B5EF4-FFF2-40B4-BE49-F238E27FC236}">
                  <a16:creationId xmlns:a16="http://schemas.microsoft.com/office/drawing/2014/main" xmlns="" id="{AF20D1D0-12B5-4C43-9FDE-05C464598593}"/>
                </a:ext>
              </a:extLst>
            </p:cNvPr>
            <p:cNvSpPr/>
            <p:nvPr/>
          </p:nvSpPr>
          <p:spPr>
            <a:xfrm>
              <a:off x="5617639" y="1498521"/>
              <a:ext cx="746957" cy="40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Sunny</a:t>
              </a:r>
              <a:endParaRPr lang="pt-BR" sz="1050" dirty="0">
                <a:solidFill>
                  <a:schemeClr val="tx1"/>
                </a:solidFill>
              </a:endParaRPr>
            </a:p>
          </p:txBody>
        </p:sp>
      </p:grpSp>
      <p:graphicFrame>
        <p:nvGraphicFramePr>
          <p:cNvPr id="57" name="Tabela 7">
            <a:extLst>
              <a:ext uri="{FF2B5EF4-FFF2-40B4-BE49-F238E27FC236}">
                <a16:creationId xmlns:a16="http://schemas.microsoft.com/office/drawing/2014/main" xmlns="" id="{CF3E79D2-5F65-4A1A-8C27-2F12D4AD3749}"/>
              </a:ext>
            </a:extLst>
          </p:cNvPr>
          <p:cNvGraphicFramePr>
            <a:graphicFrameLocks noGrp="1"/>
          </p:cNvGraphicFramePr>
          <p:nvPr>
            <p:extLst>
              <p:ext uri="{D42A27DB-BD31-4B8C-83A1-F6EECF244321}">
                <p14:modId xmlns:p14="http://schemas.microsoft.com/office/powerpoint/2010/main" val="3734975218"/>
              </p:ext>
            </p:extLst>
          </p:nvPr>
        </p:nvGraphicFramePr>
        <p:xfrm>
          <a:off x="561276" y="3292556"/>
          <a:ext cx="1387642" cy="1112520"/>
        </p:xfrm>
        <a:graphic>
          <a:graphicData uri="http://schemas.openxmlformats.org/drawingml/2006/table">
            <a:tbl>
              <a:tblPr firstRow="1" bandRow="1">
                <a:tableStyleId>{5940675A-B579-460E-94D1-54222C63F5DA}</a:tableStyleId>
              </a:tblPr>
              <a:tblGrid>
                <a:gridCol w="1387642">
                  <a:extLst>
                    <a:ext uri="{9D8B030D-6E8A-4147-A177-3AD203B41FA5}">
                      <a16:colId xmlns:a16="http://schemas.microsoft.com/office/drawing/2014/main" xmlns="" val="2968610501"/>
                    </a:ext>
                  </a:extLst>
                </a:gridCol>
              </a:tblGrid>
              <a:tr h="370840">
                <a:tc>
                  <a:txBody>
                    <a:bodyPr/>
                    <a:lstStyle/>
                    <a:p>
                      <a:r>
                        <a:rPr lang="pt-BR" dirty="0">
                          <a:latin typeface="Proxima Nova" panose="020B0604020202020204" charset="0"/>
                        </a:rPr>
                        <a:t>Outlook</a:t>
                      </a:r>
                    </a:p>
                  </a:txBody>
                  <a:tcPr anchor="ctr"/>
                </a:tc>
                <a:extLst>
                  <a:ext uri="{0D108BD9-81ED-4DB2-BD59-A6C34878D82A}">
                    <a16:rowId xmlns:a16="http://schemas.microsoft.com/office/drawing/2014/main" xmlns="" val="2088990125"/>
                  </a:ext>
                </a:extLst>
              </a:tr>
              <a:tr h="370840">
                <a:tc>
                  <a:txBody>
                    <a:bodyPr/>
                    <a:lstStyle/>
                    <a:p>
                      <a:r>
                        <a:rPr lang="pt-BR" dirty="0" err="1">
                          <a:latin typeface="Proxima Nova" panose="020B0604020202020204" charset="0"/>
                        </a:rPr>
                        <a:t>Humidity</a:t>
                      </a:r>
                      <a:endParaRPr lang="pt-BR" dirty="0">
                        <a:latin typeface="Proxima Nova" panose="020B0604020202020204" charset="0"/>
                      </a:endParaRPr>
                    </a:p>
                  </a:txBody>
                  <a:tcPr anchor="ctr"/>
                </a:tc>
                <a:extLst>
                  <a:ext uri="{0D108BD9-81ED-4DB2-BD59-A6C34878D82A}">
                    <a16:rowId xmlns:a16="http://schemas.microsoft.com/office/drawing/2014/main" xmlns="" val="612146310"/>
                  </a:ext>
                </a:extLst>
              </a:tr>
              <a:tr h="370840">
                <a:tc>
                  <a:txBody>
                    <a:bodyPr/>
                    <a:lstStyle/>
                    <a:p>
                      <a:r>
                        <a:rPr lang="pt-BR" dirty="0">
                          <a:latin typeface="Proxima Nova" panose="020B0604020202020204" charset="0"/>
                        </a:rPr>
                        <a:t>Wind</a:t>
                      </a:r>
                    </a:p>
                  </a:txBody>
                  <a:tcPr anchor="ctr"/>
                </a:tc>
                <a:extLst>
                  <a:ext uri="{0D108BD9-81ED-4DB2-BD59-A6C34878D82A}">
                    <a16:rowId xmlns:a16="http://schemas.microsoft.com/office/drawing/2014/main" xmlns="" val="1555921569"/>
                  </a:ext>
                </a:extLst>
              </a:tr>
            </a:tbl>
          </a:graphicData>
        </a:graphic>
      </p:graphicFrame>
      <p:graphicFrame>
        <p:nvGraphicFramePr>
          <p:cNvPr id="58" name="Tabela 57">
            <a:extLst>
              <a:ext uri="{FF2B5EF4-FFF2-40B4-BE49-F238E27FC236}">
                <a16:creationId xmlns:a16="http://schemas.microsoft.com/office/drawing/2014/main" xmlns="" id="{698E88FF-11F9-4DF1-8DDB-FF2ED206E7A6}"/>
              </a:ext>
            </a:extLst>
          </p:cNvPr>
          <p:cNvGraphicFramePr>
            <a:graphicFrameLocks noGrp="1"/>
          </p:cNvGraphicFramePr>
          <p:nvPr>
            <p:extLst>
              <p:ext uri="{D42A27DB-BD31-4B8C-83A1-F6EECF244321}">
                <p14:modId xmlns:p14="http://schemas.microsoft.com/office/powerpoint/2010/main" val="2811744410"/>
              </p:ext>
            </p:extLst>
          </p:nvPr>
        </p:nvGraphicFramePr>
        <p:xfrm>
          <a:off x="2646494" y="3292984"/>
          <a:ext cx="1985211" cy="1112520"/>
        </p:xfrm>
        <a:graphic>
          <a:graphicData uri="http://schemas.openxmlformats.org/drawingml/2006/table">
            <a:tbl>
              <a:tblPr firstRow="1" bandRow="1">
                <a:tableStyleId>{5940675A-B579-460E-94D1-54222C63F5DA}</a:tableStyleId>
              </a:tblPr>
              <a:tblGrid>
                <a:gridCol w="1182898">
                  <a:extLst>
                    <a:ext uri="{9D8B030D-6E8A-4147-A177-3AD203B41FA5}">
                      <a16:colId xmlns:a16="http://schemas.microsoft.com/office/drawing/2014/main" xmlns="" val="2968610501"/>
                    </a:ext>
                  </a:extLst>
                </a:gridCol>
                <a:gridCol w="802313">
                  <a:extLst>
                    <a:ext uri="{9D8B030D-6E8A-4147-A177-3AD203B41FA5}">
                      <a16:colId xmlns:a16="http://schemas.microsoft.com/office/drawing/2014/main" xmlns="" val="4083661884"/>
                    </a:ext>
                  </a:extLst>
                </a:gridCol>
              </a:tblGrid>
              <a:tr h="370840">
                <a:tc>
                  <a:txBody>
                    <a:bodyPr/>
                    <a:lstStyle/>
                    <a:p>
                      <a:pPr algn="ctr"/>
                      <a:r>
                        <a:rPr lang="pt-BR" sz="1400" b="1" dirty="0" err="1">
                          <a:latin typeface="Proxima Nova" panose="020B0604020202020204" charset="0"/>
                        </a:rPr>
                        <a:t>Features</a:t>
                      </a:r>
                      <a:endParaRPr lang="pt-BR" sz="1400" b="1" dirty="0">
                        <a:latin typeface="Proxima Nova" panose="020B0604020202020204" charset="0"/>
                      </a:endParaRPr>
                    </a:p>
                  </a:txBody>
                  <a:tcPr anchor="ctr"/>
                </a:tc>
                <a:tc>
                  <a:txBody>
                    <a:bodyPr/>
                    <a:lstStyle/>
                    <a:p>
                      <a:pPr algn="ctr"/>
                      <a:r>
                        <a:rPr lang="pt-BR" sz="1400" b="1" dirty="0" err="1">
                          <a:latin typeface="Proxima Nova" panose="020B0604020202020204" charset="0"/>
                        </a:rPr>
                        <a:t>Gain</a:t>
                      </a:r>
                      <a:endParaRPr lang="pt-BR" sz="1400" b="1" dirty="0">
                        <a:latin typeface="Proxima Nova" panose="020B0604020202020204" charset="0"/>
                      </a:endParaRPr>
                    </a:p>
                  </a:txBody>
                  <a:tcPr anchor="ctr"/>
                </a:tc>
                <a:extLst>
                  <a:ext uri="{0D108BD9-81ED-4DB2-BD59-A6C34878D82A}">
                    <a16:rowId xmlns:a16="http://schemas.microsoft.com/office/drawing/2014/main" xmlns="" val="2395161006"/>
                  </a:ext>
                </a:extLst>
              </a:tr>
              <a:tr h="370840">
                <a:tc>
                  <a:txBody>
                    <a:bodyPr/>
                    <a:lstStyle/>
                    <a:p>
                      <a:pPr algn="ctr"/>
                      <a:r>
                        <a:rPr lang="pt-BR" sz="1400" dirty="0">
                          <a:latin typeface="Proxima Nova" panose="020B0604020202020204" charset="0"/>
                        </a:rPr>
                        <a:t>Outlook</a:t>
                      </a:r>
                    </a:p>
                  </a:txBody>
                  <a:tcPr anchor="ctr"/>
                </a:tc>
                <a:tc>
                  <a:txBody>
                    <a:bodyPr/>
                    <a:lstStyle/>
                    <a:p>
                      <a:pPr algn="ctr"/>
                      <a:r>
                        <a:rPr lang="pt-BR" sz="1400" dirty="0">
                          <a:latin typeface="Proxima Nova" panose="020B0604020202020204" charset="0"/>
                        </a:rPr>
                        <a:t>0.985</a:t>
                      </a:r>
                    </a:p>
                  </a:txBody>
                  <a:tcPr anchor="ctr"/>
                </a:tc>
                <a:extLst>
                  <a:ext uri="{0D108BD9-81ED-4DB2-BD59-A6C34878D82A}">
                    <a16:rowId xmlns:a16="http://schemas.microsoft.com/office/drawing/2014/main" xmlns="" val="2088990125"/>
                  </a:ext>
                </a:extLst>
              </a:tr>
              <a:tr h="370840">
                <a:tc>
                  <a:txBody>
                    <a:bodyPr/>
                    <a:lstStyle/>
                    <a:p>
                      <a:pPr algn="ctr"/>
                      <a:r>
                        <a:rPr lang="pt-BR" sz="1400" dirty="0">
                          <a:latin typeface="Proxima Nova" panose="020B0604020202020204" charset="0"/>
                        </a:rPr>
                        <a:t>Wind</a:t>
                      </a:r>
                    </a:p>
                  </a:txBody>
                  <a:tcPr anchor="ctr"/>
                </a:tc>
                <a:tc>
                  <a:txBody>
                    <a:bodyPr/>
                    <a:lstStyle/>
                    <a:p>
                      <a:pPr algn="ctr"/>
                      <a:r>
                        <a:rPr lang="pt-BR" sz="1400" dirty="0">
                          <a:latin typeface="Proxima Nova" panose="020B0604020202020204" charset="0"/>
                        </a:rPr>
                        <a:t>0.23</a:t>
                      </a:r>
                    </a:p>
                  </a:txBody>
                  <a:tcPr anchor="ctr"/>
                </a:tc>
                <a:extLst>
                  <a:ext uri="{0D108BD9-81ED-4DB2-BD59-A6C34878D82A}">
                    <a16:rowId xmlns:a16="http://schemas.microsoft.com/office/drawing/2014/main" xmlns="" val="3486043618"/>
                  </a:ext>
                </a:extLst>
              </a:tr>
            </a:tbl>
          </a:graphicData>
        </a:graphic>
      </p:graphicFrame>
      <p:sp>
        <p:nvSpPr>
          <p:cNvPr id="59" name="CaixaDeTexto 58">
            <a:extLst>
              <a:ext uri="{FF2B5EF4-FFF2-40B4-BE49-F238E27FC236}">
                <a16:creationId xmlns:a16="http://schemas.microsoft.com/office/drawing/2014/main" xmlns="" id="{1D302883-2B49-431D-B2A7-CAF1A68E6360}"/>
              </a:ext>
            </a:extLst>
          </p:cNvPr>
          <p:cNvSpPr txBox="1"/>
          <p:nvPr/>
        </p:nvSpPr>
        <p:spPr>
          <a:xfrm rot="16200000">
            <a:off x="79694" y="3658404"/>
            <a:ext cx="440377" cy="307777"/>
          </a:xfrm>
          <a:prstGeom prst="rect">
            <a:avLst/>
          </a:prstGeom>
          <a:noFill/>
        </p:spPr>
        <p:txBody>
          <a:bodyPr wrap="square" rtlCol="0">
            <a:spAutoFit/>
          </a:bodyPr>
          <a:lstStyle/>
          <a:p>
            <a:r>
              <a:rPr lang="pt-BR" dirty="0"/>
              <a:t>hot</a:t>
            </a:r>
          </a:p>
        </p:txBody>
      </p:sp>
      <p:cxnSp>
        <p:nvCxnSpPr>
          <p:cNvPr id="60" name="Conector de Seta Reta 49">
            <a:extLst>
              <a:ext uri="{FF2B5EF4-FFF2-40B4-BE49-F238E27FC236}">
                <a16:creationId xmlns:a16="http://schemas.microsoft.com/office/drawing/2014/main" xmlns="" id="{DC575EB2-7228-4C0F-BB57-8507C96DF78B}"/>
              </a:ext>
            </a:extLst>
          </p:cNvPr>
          <p:cNvCxnSpPr>
            <a:cxnSpLocks/>
            <a:stCxn id="57" idx="3"/>
            <a:endCxn id="58" idx="1"/>
          </p:cNvCxnSpPr>
          <p:nvPr/>
        </p:nvCxnSpPr>
        <p:spPr>
          <a:xfrm>
            <a:off x="1948918" y="3848816"/>
            <a:ext cx="697576" cy="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41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67" name="Agrupar 66">
            <a:extLst>
              <a:ext uri="{FF2B5EF4-FFF2-40B4-BE49-F238E27FC236}">
                <a16:creationId xmlns:a16="http://schemas.microsoft.com/office/drawing/2014/main" xmlns="" id="{C87F08D8-FDAF-44AE-9599-A896986692A7}"/>
              </a:ext>
            </a:extLst>
          </p:cNvPr>
          <p:cNvGrpSpPr/>
          <p:nvPr/>
        </p:nvGrpSpPr>
        <p:grpSpPr>
          <a:xfrm>
            <a:off x="311700" y="1048474"/>
            <a:ext cx="8331422" cy="3668467"/>
            <a:chOff x="311700" y="1048474"/>
            <a:chExt cx="8331422" cy="3668467"/>
          </a:xfrm>
        </p:grpSpPr>
        <p:grpSp>
          <p:nvGrpSpPr>
            <p:cNvPr id="53" name="Agrupar 52">
              <a:extLst>
                <a:ext uri="{FF2B5EF4-FFF2-40B4-BE49-F238E27FC236}">
                  <a16:creationId xmlns:a16="http://schemas.microsoft.com/office/drawing/2014/main" xmlns="" id="{047B1715-1D70-48DC-8003-770A5E24D5B1}"/>
                </a:ext>
              </a:extLst>
            </p:cNvPr>
            <p:cNvGrpSpPr/>
            <p:nvPr/>
          </p:nvGrpSpPr>
          <p:grpSpPr>
            <a:xfrm>
              <a:off x="311700" y="1048474"/>
              <a:ext cx="5674515" cy="2219870"/>
              <a:chOff x="3730310" y="618084"/>
              <a:chExt cx="5674515" cy="2219870"/>
            </a:xfrm>
          </p:grpSpPr>
          <p:sp>
            <p:nvSpPr>
              <p:cNvPr id="20" name="Retângulo 19">
                <a:extLst>
                  <a:ext uri="{FF2B5EF4-FFF2-40B4-BE49-F238E27FC236}">
                    <a16:creationId xmlns:a16="http://schemas.microsoft.com/office/drawing/2014/main" xmlns="" id="{0CCE142D-8744-43CB-AE15-81DB60D0A8CD}"/>
                  </a:ext>
                </a:extLst>
              </p:cNvPr>
              <p:cNvSpPr/>
              <p:nvPr/>
            </p:nvSpPr>
            <p:spPr>
              <a:xfrm>
                <a:off x="6044877" y="625403"/>
                <a:ext cx="1546060"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err="1"/>
                  <a:t>Temperature</a:t>
                </a:r>
                <a:endParaRPr lang="pt-BR" b="1" dirty="0"/>
              </a:p>
            </p:txBody>
          </p:sp>
          <p:sp>
            <p:nvSpPr>
              <p:cNvPr id="23" name="Retângulo 22">
                <a:extLst>
                  <a:ext uri="{FF2B5EF4-FFF2-40B4-BE49-F238E27FC236}">
                    <a16:creationId xmlns:a16="http://schemas.microsoft.com/office/drawing/2014/main" xmlns="" id="{4966AF26-CBCD-480A-83C3-406DC82AA75D}"/>
                  </a:ext>
                </a:extLst>
              </p:cNvPr>
              <p:cNvSpPr/>
              <p:nvPr/>
            </p:nvSpPr>
            <p:spPr>
              <a:xfrm>
                <a:off x="6525149" y="1599146"/>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Yes</a:t>
                </a:r>
              </a:p>
            </p:txBody>
          </p:sp>
          <p:sp>
            <p:nvSpPr>
              <p:cNvPr id="25" name="Retângulo 24">
                <a:extLst>
                  <a:ext uri="{FF2B5EF4-FFF2-40B4-BE49-F238E27FC236}">
                    <a16:creationId xmlns:a16="http://schemas.microsoft.com/office/drawing/2014/main" xmlns="" id="{D076EC84-A170-4D75-B41A-8B75316B5466}"/>
                  </a:ext>
                </a:extLst>
              </p:cNvPr>
              <p:cNvSpPr/>
              <p:nvPr/>
            </p:nvSpPr>
            <p:spPr>
              <a:xfrm>
                <a:off x="8423947" y="1599146"/>
                <a:ext cx="980878"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err="1"/>
                  <a:t>Humidity</a:t>
                </a:r>
                <a:endParaRPr lang="pt-BR" b="1" dirty="0"/>
              </a:p>
            </p:txBody>
          </p:sp>
          <p:sp>
            <p:nvSpPr>
              <p:cNvPr id="27" name="Retângulo 26">
                <a:extLst>
                  <a:ext uri="{FF2B5EF4-FFF2-40B4-BE49-F238E27FC236}">
                    <a16:creationId xmlns:a16="http://schemas.microsoft.com/office/drawing/2014/main" xmlns="" id="{978C8923-909A-4FB2-94D8-89C2C33BC435}"/>
                  </a:ext>
                </a:extLst>
              </p:cNvPr>
              <p:cNvSpPr/>
              <p:nvPr/>
            </p:nvSpPr>
            <p:spPr>
              <a:xfrm>
                <a:off x="4573747" y="1599147"/>
                <a:ext cx="1056762"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Outlook</a:t>
                </a:r>
              </a:p>
            </p:txBody>
          </p:sp>
          <p:cxnSp>
            <p:nvCxnSpPr>
              <p:cNvPr id="31" name="Conector: Angulado 30">
                <a:extLst>
                  <a:ext uri="{FF2B5EF4-FFF2-40B4-BE49-F238E27FC236}">
                    <a16:creationId xmlns:a16="http://schemas.microsoft.com/office/drawing/2014/main" xmlns="" id="{143BA9B9-F01F-42DF-B2D3-6AB547D9C5B9}"/>
                  </a:ext>
                </a:extLst>
              </p:cNvPr>
              <p:cNvCxnSpPr>
                <a:cxnSpLocks/>
                <a:stCxn id="20" idx="1"/>
                <a:endCxn id="27" idx="0"/>
              </p:cNvCxnSpPr>
              <p:nvPr/>
            </p:nvCxnSpPr>
            <p:spPr>
              <a:xfrm rot="10800000" flipV="1">
                <a:off x="5102129" y="883301"/>
                <a:ext cx="942749" cy="7158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do 35">
                <a:extLst>
                  <a:ext uri="{FF2B5EF4-FFF2-40B4-BE49-F238E27FC236}">
                    <a16:creationId xmlns:a16="http://schemas.microsoft.com/office/drawing/2014/main" xmlns="" id="{8CA0AC83-75D8-475F-8B13-E061BFE9B310}"/>
                  </a:ext>
                </a:extLst>
              </p:cNvPr>
              <p:cNvCxnSpPr>
                <a:cxnSpLocks/>
                <a:stCxn id="20" idx="3"/>
                <a:endCxn id="25" idx="0"/>
              </p:cNvCxnSpPr>
              <p:nvPr/>
            </p:nvCxnSpPr>
            <p:spPr>
              <a:xfrm>
                <a:off x="7590937" y="883301"/>
                <a:ext cx="1323449" cy="715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a:extLst>
                  <a:ext uri="{FF2B5EF4-FFF2-40B4-BE49-F238E27FC236}">
                    <a16:creationId xmlns:a16="http://schemas.microsoft.com/office/drawing/2014/main" xmlns="" id="{A4C8F91A-DD2B-436D-88CB-373F328D58F6}"/>
                  </a:ext>
                </a:extLst>
              </p:cNvPr>
              <p:cNvCxnSpPr>
                <a:stCxn id="20" idx="2"/>
                <a:endCxn id="23" idx="0"/>
              </p:cNvCxnSpPr>
              <p:nvPr/>
            </p:nvCxnSpPr>
            <p:spPr>
              <a:xfrm>
                <a:off x="6817907" y="1141199"/>
                <a:ext cx="0" cy="45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tângulo 1">
                <a:extLst>
                  <a:ext uri="{FF2B5EF4-FFF2-40B4-BE49-F238E27FC236}">
                    <a16:creationId xmlns:a16="http://schemas.microsoft.com/office/drawing/2014/main" xmlns="" id="{E5063A6B-7FD5-41FE-ADE8-0E5CE4B7A25B}"/>
                  </a:ext>
                </a:extLst>
              </p:cNvPr>
              <p:cNvSpPr/>
              <p:nvPr/>
            </p:nvSpPr>
            <p:spPr>
              <a:xfrm>
                <a:off x="6765285" y="1203596"/>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Cool</a:t>
                </a:r>
              </a:p>
            </p:txBody>
          </p:sp>
          <p:sp>
            <p:nvSpPr>
              <p:cNvPr id="3" name="Retângulo 2">
                <a:extLst>
                  <a:ext uri="{FF2B5EF4-FFF2-40B4-BE49-F238E27FC236}">
                    <a16:creationId xmlns:a16="http://schemas.microsoft.com/office/drawing/2014/main" xmlns="" id="{7412181F-A2C0-486D-B13A-724CED89BE1D}"/>
                  </a:ext>
                </a:extLst>
              </p:cNvPr>
              <p:cNvSpPr/>
              <p:nvPr/>
            </p:nvSpPr>
            <p:spPr>
              <a:xfrm>
                <a:off x="4809370" y="625402"/>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Hot</a:t>
                </a:r>
              </a:p>
            </p:txBody>
          </p:sp>
          <p:sp>
            <p:nvSpPr>
              <p:cNvPr id="6" name="Retângulo 5">
                <a:extLst>
                  <a:ext uri="{FF2B5EF4-FFF2-40B4-BE49-F238E27FC236}">
                    <a16:creationId xmlns:a16="http://schemas.microsoft.com/office/drawing/2014/main" xmlns="" id="{284020BA-11C7-4A3F-A390-0E56AF45B0DB}"/>
                  </a:ext>
                </a:extLst>
              </p:cNvPr>
              <p:cNvSpPr/>
              <p:nvPr/>
            </p:nvSpPr>
            <p:spPr>
              <a:xfrm>
                <a:off x="7722272" y="618084"/>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Mild</a:t>
                </a:r>
                <a:endParaRPr lang="pt-BR" sz="1050" dirty="0">
                  <a:solidFill>
                    <a:schemeClr val="tx1"/>
                  </a:solidFill>
                </a:endParaRPr>
              </a:p>
            </p:txBody>
          </p:sp>
          <p:cxnSp>
            <p:nvCxnSpPr>
              <p:cNvPr id="28" name="Conector: Angulado 27">
                <a:extLst>
                  <a:ext uri="{FF2B5EF4-FFF2-40B4-BE49-F238E27FC236}">
                    <a16:creationId xmlns:a16="http://schemas.microsoft.com/office/drawing/2014/main" xmlns="" id="{5340A54A-2492-4DFE-8AF6-E469D1396E1B}"/>
                  </a:ext>
                </a:extLst>
              </p:cNvPr>
              <p:cNvCxnSpPr>
                <a:cxnSpLocks/>
                <a:stCxn id="27" idx="1"/>
                <a:endCxn id="15" idx="0"/>
              </p:cNvCxnSpPr>
              <p:nvPr/>
            </p:nvCxnSpPr>
            <p:spPr>
              <a:xfrm rot="10800000" flipV="1">
                <a:off x="4230869" y="1857044"/>
                <a:ext cx="342879" cy="465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xmlns="" id="{4FE64BEF-A678-4F91-B908-57F8FBA3F5C6}"/>
                  </a:ext>
                </a:extLst>
              </p:cNvPr>
              <p:cNvSpPr/>
              <p:nvPr/>
            </p:nvSpPr>
            <p:spPr>
              <a:xfrm>
                <a:off x="3938110" y="2322158"/>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Yes</a:t>
                </a:r>
              </a:p>
            </p:txBody>
          </p:sp>
          <p:sp>
            <p:nvSpPr>
              <p:cNvPr id="30" name="Retângulo 29">
                <a:extLst>
                  <a:ext uri="{FF2B5EF4-FFF2-40B4-BE49-F238E27FC236}">
                    <a16:creationId xmlns:a16="http://schemas.microsoft.com/office/drawing/2014/main" xmlns="" id="{ADF5F27C-5B7C-4737-B149-193F8AEDD548}"/>
                  </a:ext>
                </a:extLst>
              </p:cNvPr>
              <p:cNvSpPr/>
              <p:nvPr/>
            </p:nvSpPr>
            <p:spPr>
              <a:xfrm>
                <a:off x="5646574" y="2322158"/>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a:t>
                </a:r>
              </a:p>
            </p:txBody>
          </p:sp>
          <p:cxnSp>
            <p:nvCxnSpPr>
              <p:cNvPr id="37" name="Conector: Angulado 36">
                <a:extLst>
                  <a:ext uri="{FF2B5EF4-FFF2-40B4-BE49-F238E27FC236}">
                    <a16:creationId xmlns:a16="http://schemas.microsoft.com/office/drawing/2014/main" xmlns="" id="{224CB2CF-7B5B-4A99-A76F-E9AFC3CDC8C5}"/>
                  </a:ext>
                </a:extLst>
              </p:cNvPr>
              <p:cNvCxnSpPr>
                <a:cxnSpLocks/>
                <a:stCxn id="27" idx="3"/>
                <a:endCxn id="30" idx="0"/>
              </p:cNvCxnSpPr>
              <p:nvPr/>
            </p:nvCxnSpPr>
            <p:spPr>
              <a:xfrm>
                <a:off x="5630509" y="1857045"/>
                <a:ext cx="308823" cy="465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tângulo 41">
                <a:extLst>
                  <a:ext uri="{FF2B5EF4-FFF2-40B4-BE49-F238E27FC236}">
                    <a16:creationId xmlns:a16="http://schemas.microsoft.com/office/drawing/2014/main" xmlns="" id="{0E719D6D-B0BA-4366-9E76-3EA7700ED4EC}"/>
                  </a:ext>
                </a:extLst>
              </p:cNvPr>
              <p:cNvSpPr/>
              <p:nvPr/>
            </p:nvSpPr>
            <p:spPr>
              <a:xfrm>
                <a:off x="3730310" y="1508304"/>
                <a:ext cx="746957" cy="40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Overcast</a:t>
                </a:r>
                <a:endParaRPr lang="pt-BR" sz="1050" dirty="0">
                  <a:solidFill>
                    <a:schemeClr val="tx1"/>
                  </a:solidFill>
                </a:endParaRPr>
              </a:p>
            </p:txBody>
          </p:sp>
          <p:sp>
            <p:nvSpPr>
              <p:cNvPr id="43" name="Retângulo 42">
                <a:extLst>
                  <a:ext uri="{FF2B5EF4-FFF2-40B4-BE49-F238E27FC236}">
                    <a16:creationId xmlns:a16="http://schemas.microsoft.com/office/drawing/2014/main" xmlns="" id="{AF20D1D0-12B5-4C43-9FDE-05C464598593}"/>
                  </a:ext>
                </a:extLst>
              </p:cNvPr>
              <p:cNvSpPr/>
              <p:nvPr/>
            </p:nvSpPr>
            <p:spPr>
              <a:xfrm>
                <a:off x="5617639" y="1498521"/>
                <a:ext cx="746957" cy="40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Sunny</a:t>
                </a:r>
                <a:endParaRPr lang="pt-BR" sz="1050" dirty="0">
                  <a:solidFill>
                    <a:schemeClr val="tx1"/>
                  </a:solidFill>
                </a:endParaRPr>
              </a:p>
            </p:txBody>
          </p:sp>
        </p:grpSp>
        <p:sp>
          <p:nvSpPr>
            <p:cNvPr id="26" name="Retângulo 25">
              <a:extLst>
                <a:ext uri="{FF2B5EF4-FFF2-40B4-BE49-F238E27FC236}">
                  <a16:creationId xmlns:a16="http://schemas.microsoft.com/office/drawing/2014/main" xmlns="" id="{4F0146C0-AAF7-40F4-BE50-7055DCE59144}"/>
                </a:ext>
              </a:extLst>
            </p:cNvPr>
            <p:cNvSpPr/>
            <p:nvPr/>
          </p:nvSpPr>
          <p:spPr>
            <a:xfrm>
              <a:off x="6012283" y="2753398"/>
              <a:ext cx="980878"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Outlook</a:t>
              </a:r>
            </a:p>
          </p:txBody>
        </p:sp>
        <p:cxnSp>
          <p:nvCxnSpPr>
            <p:cNvPr id="29" name="Conector: Angulado 28">
              <a:extLst>
                <a:ext uri="{FF2B5EF4-FFF2-40B4-BE49-F238E27FC236}">
                  <a16:creationId xmlns:a16="http://schemas.microsoft.com/office/drawing/2014/main" xmlns="" id="{1FCBF7BC-431E-4630-BA4E-86DE40C67A83}"/>
                </a:ext>
              </a:extLst>
            </p:cNvPr>
            <p:cNvCxnSpPr>
              <a:cxnSpLocks/>
              <a:endCxn id="26" idx="0"/>
            </p:cNvCxnSpPr>
            <p:nvPr/>
          </p:nvCxnSpPr>
          <p:spPr>
            <a:xfrm>
              <a:off x="5968740" y="2288284"/>
              <a:ext cx="533982" cy="4651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tângulo 4">
              <a:extLst>
                <a:ext uri="{FF2B5EF4-FFF2-40B4-BE49-F238E27FC236}">
                  <a16:creationId xmlns:a16="http://schemas.microsoft.com/office/drawing/2014/main" xmlns="" id="{3278FED1-0C1D-402B-A281-8FD45C3BF6C8}"/>
                </a:ext>
              </a:extLst>
            </p:cNvPr>
            <p:cNvSpPr/>
            <p:nvPr/>
          </p:nvSpPr>
          <p:spPr>
            <a:xfrm>
              <a:off x="6993161" y="3513768"/>
              <a:ext cx="980878"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Wind</a:t>
              </a:r>
            </a:p>
          </p:txBody>
        </p:sp>
        <p:cxnSp>
          <p:nvCxnSpPr>
            <p:cNvPr id="33" name="Conector: Angulado 32">
              <a:extLst>
                <a:ext uri="{FF2B5EF4-FFF2-40B4-BE49-F238E27FC236}">
                  <a16:creationId xmlns:a16="http://schemas.microsoft.com/office/drawing/2014/main" xmlns="" id="{F2C305E3-BC1D-469E-8376-1E309F06F0A6}"/>
                </a:ext>
              </a:extLst>
            </p:cNvPr>
            <p:cNvCxnSpPr>
              <a:cxnSpLocks/>
              <a:stCxn id="26" idx="3"/>
              <a:endCxn id="5" idx="0"/>
            </p:cNvCxnSpPr>
            <p:nvPr/>
          </p:nvCxnSpPr>
          <p:spPr>
            <a:xfrm>
              <a:off x="6993161" y="3011296"/>
              <a:ext cx="490439" cy="5024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do 37">
              <a:extLst>
                <a:ext uri="{FF2B5EF4-FFF2-40B4-BE49-F238E27FC236}">
                  <a16:creationId xmlns:a16="http://schemas.microsoft.com/office/drawing/2014/main" xmlns="" id="{DFDBED1F-B013-4CC0-B329-DCC2815538DA}"/>
                </a:ext>
              </a:extLst>
            </p:cNvPr>
            <p:cNvCxnSpPr>
              <a:cxnSpLocks/>
              <a:stCxn id="5" idx="1"/>
              <a:endCxn id="39" idx="0"/>
            </p:cNvCxnSpPr>
            <p:nvPr/>
          </p:nvCxnSpPr>
          <p:spPr>
            <a:xfrm rot="10800000" flipV="1">
              <a:off x="6601523" y="3771665"/>
              <a:ext cx="391638" cy="4294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tângulo 38">
              <a:extLst>
                <a:ext uri="{FF2B5EF4-FFF2-40B4-BE49-F238E27FC236}">
                  <a16:creationId xmlns:a16="http://schemas.microsoft.com/office/drawing/2014/main" xmlns="" id="{5E449502-A7EB-4784-82DF-6643C74BEF92}"/>
                </a:ext>
              </a:extLst>
            </p:cNvPr>
            <p:cNvSpPr/>
            <p:nvPr/>
          </p:nvSpPr>
          <p:spPr>
            <a:xfrm>
              <a:off x="6308765" y="4201145"/>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Yes</a:t>
              </a:r>
            </a:p>
          </p:txBody>
        </p:sp>
        <p:sp>
          <p:nvSpPr>
            <p:cNvPr id="44" name="Retângulo 43">
              <a:extLst>
                <a:ext uri="{FF2B5EF4-FFF2-40B4-BE49-F238E27FC236}">
                  <a16:creationId xmlns:a16="http://schemas.microsoft.com/office/drawing/2014/main" xmlns="" id="{4D0F1A89-B2F6-437B-BED3-A88C1A143741}"/>
                </a:ext>
              </a:extLst>
            </p:cNvPr>
            <p:cNvSpPr/>
            <p:nvPr/>
          </p:nvSpPr>
          <p:spPr>
            <a:xfrm>
              <a:off x="7984184" y="4201144"/>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a:t>
              </a:r>
            </a:p>
          </p:txBody>
        </p:sp>
        <p:cxnSp>
          <p:nvCxnSpPr>
            <p:cNvPr id="45" name="Conector: Angulado 44">
              <a:extLst>
                <a:ext uri="{FF2B5EF4-FFF2-40B4-BE49-F238E27FC236}">
                  <a16:creationId xmlns:a16="http://schemas.microsoft.com/office/drawing/2014/main" xmlns="" id="{21ABD580-CC6F-46A9-BE8A-5DF36F7C2AF9}"/>
                </a:ext>
              </a:extLst>
            </p:cNvPr>
            <p:cNvCxnSpPr>
              <a:cxnSpLocks/>
              <a:stCxn id="5" idx="3"/>
              <a:endCxn id="44" idx="0"/>
            </p:cNvCxnSpPr>
            <p:nvPr/>
          </p:nvCxnSpPr>
          <p:spPr>
            <a:xfrm>
              <a:off x="7974039" y="3771666"/>
              <a:ext cx="302903" cy="429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do 48">
              <a:extLst>
                <a:ext uri="{FF2B5EF4-FFF2-40B4-BE49-F238E27FC236}">
                  <a16:creationId xmlns:a16="http://schemas.microsoft.com/office/drawing/2014/main" xmlns="" id="{AEF3D601-D153-4A88-9663-83D386A11260}"/>
                </a:ext>
              </a:extLst>
            </p:cNvPr>
            <p:cNvCxnSpPr>
              <a:cxnSpLocks/>
              <a:endCxn id="51" idx="0"/>
            </p:cNvCxnSpPr>
            <p:nvPr/>
          </p:nvCxnSpPr>
          <p:spPr>
            <a:xfrm rot="10800000" flipV="1">
              <a:off x="4567144" y="2288283"/>
              <a:ext cx="420718" cy="4182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tângulo 50">
              <a:extLst>
                <a:ext uri="{FF2B5EF4-FFF2-40B4-BE49-F238E27FC236}">
                  <a16:creationId xmlns:a16="http://schemas.microsoft.com/office/drawing/2014/main" xmlns="" id="{BAC07167-A3AD-43E1-8F52-725D7D86115A}"/>
                </a:ext>
              </a:extLst>
            </p:cNvPr>
            <p:cNvSpPr/>
            <p:nvPr/>
          </p:nvSpPr>
          <p:spPr>
            <a:xfrm>
              <a:off x="4274386" y="2706489"/>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Yes</a:t>
              </a:r>
            </a:p>
          </p:txBody>
        </p:sp>
        <p:cxnSp>
          <p:nvCxnSpPr>
            <p:cNvPr id="52" name="Conector: Angulado 51">
              <a:extLst>
                <a:ext uri="{FF2B5EF4-FFF2-40B4-BE49-F238E27FC236}">
                  <a16:creationId xmlns:a16="http://schemas.microsoft.com/office/drawing/2014/main" xmlns="" id="{BF059343-17A7-4763-8263-9E5E19E47280}"/>
                </a:ext>
              </a:extLst>
            </p:cNvPr>
            <p:cNvCxnSpPr>
              <a:cxnSpLocks/>
              <a:endCxn id="54" idx="0"/>
            </p:cNvCxnSpPr>
            <p:nvPr/>
          </p:nvCxnSpPr>
          <p:spPr>
            <a:xfrm rot="10800000" flipV="1">
              <a:off x="5507367" y="3040320"/>
              <a:ext cx="585516" cy="4360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xmlns="" id="{06740703-0AC9-4503-8780-B7FB24452D3A}"/>
                </a:ext>
              </a:extLst>
            </p:cNvPr>
            <p:cNvSpPr/>
            <p:nvPr/>
          </p:nvSpPr>
          <p:spPr>
            <a:xfrm>
              <a:off x="5214609" y="3476410"/>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Yes</a:t>
              </a:r>
            </a:p>
          </p:txBody>
        </p:sp>
        <p:sp>
          <p:nvSpPr>
            <p:cNvPr id="47" name="Retângulo 46">
              <a:extLst>
                <a:ext uri="{FF2B5EF4-FFF2-40B4-BE49-F238E27FC236}">
                  <a16:creationId xmlns:a16="http://schemas.microsoft.com/office/drawing/2014/main" xmlns="" id="{C0FBA246-8FBE-4F82-972D-DA3822770C4E}"/>
                </a:ext>
              </a:extLst>
            </p:cNvPr>
            <p:cNvSpPr/>
            <p:nvPr/>
          </p:nvSpPr>
          <p:spPr>
            <a:xfrm>
              <a:off x="4312486" y="2026622"/>
              <a:ext cx="653238"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Normal</a:t>
              </a:r>
            </a:p>
          </p:txBody>
        </p:sp>
        <p:sp>
          <p:nvSpPr>
            <p:cNvPr id="56" name="Retângulo 55">
              <a:extLst>
                <a:ext uri="{FF2B5EF4-FFF2-40B4-BE49-F238E27FC236}">
                  <a16:creationId xmlns:a16="http://schemas.microsoft.com/office/drawing/2014/main" xmlns="" id="{B0AEB387-9F02-41A4-A79B-B543FDADE7E2}"/>
                </a:ext>
              </a:extLst>
            </p:cNvPr>
            <p:cNvSpPr/>
            <p:nvPr/>
          </p:nvSpPr>
          <p:spPr>
            <a:xfrm>
              <a:off x="5958573" y="2000783"/>
              <a:ext cx="653238"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High</a:t>
              </a:r>
            </a:p>
          </p:txBody>
        </p:sp>
        <p:sp>
          <p:nvSpPr>
            <p:cNvPr id="58" name="Retângulo 57">
              <a:extLst>
                <a:ext uri="{FF2B5EF4-FFF2-40B4-BE49-F238E27FC236}">
                  <a16:creationId xmlns:a16="http://schemas.microsoft.com/office/drawing/2014/main" xmlns="" id="{A55DBCA6-A12A-4B81-A15B-5E9E1C74C76F}"/>
                </a:ext>
              </a:extLst>
            </p:cNvPr>
            <p:cNvSpPr/>
            <p:nvPr/>
          </p:nvSpPr>
          <p:spPr>
            <a:xfrm>
              <a:off x="5214609" y="2807704"/>
              <a:ext cx="732360" cy="2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Overcast</a:t>
              </a:r>
              <a:endParaRPr lang="pt-BR" sz="1050" dirty="0">
                <a:solidFill>
                  <a:schemeClr val="tx1"/>
                </a:solidFill>
              </a:endParaRPr>
            </a:p>
          </p:txBody>
        </p:sp>
        <p:sp>
          <p:nvSpPr>
            <p:cNvPr id="60" name="Retângulo 59">
              <a:extLst>
                <a:ext uri="{FF2B5EF4-FFF2-40B4-BE49-F238E27FC236}">
                  <a16:creationId xmlns:a16="http://schemas.microsoft.com/office/drawing/2014/main" xmlns="" id="{10BB132D-AAF3-4924-BB78-E609FCECC0AC}"/>
                </a:ext>
              </a:extLst>
            </p:cNvPr>
            <p:cNvSpPr/>
            <p:nvPr/>
          </p:nvSpPr>
          <p:spPr>
            <a:xfrm>
              <a:off x="6970447" y="2787598"/>
              <a:ext cx="732360" cy="2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Rain</a:t>
              </a:r>
              <a:endParaRPr lang="pt-BR" sz="1050" dirty="0">
                <a:solidFill>
                  <a:schemeClr val="tx1"/>
                </a:solidFill>
              </a:endParaRPr>
            </a:p>
          </p:txBody>
        </p:sp>
        <p:sp>
          <p:nvSpPr>
            <p:cNvPr id="62" name="Retângulo 61">
              <a:extLst>
                <a:ext uri="{FF2B5EF4-FFF2-40B4-BE49-F238E27FC236}">
                  <a16:creationId xmlns:a16="http://schemas.microsoft.com/office/drawing/2014/main" xmlns="" id="{F001BEF3-EB54-4E1C-8E91-A89987A1992C}"/>
                </a:ext>
              </a:extLst>
            </p:cNvPr>
            <p:cNvSpPr/>
            <p:nvPr/>
          </p:nvSpPr>
          <p:spPr>
            <a:xfrm>
              <a:off x="7910762" y="3548549"/>
              <a:ext cx="732360" cy="2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solidFill>
                    <a:schemeClr val="tx1"/>
                  </a:solidFill>
                </a:rPr>
                <a:t>Strong</a:t>
              </a:r>
            </a:p>
          </p:txBody>
        </p:sp>
        <p:sp>
          <p:nvSpPr>
            <p:cNvPr id="64" name="Retângulo 63">
              <a:extLst>
                <a:ext uri="{FF2B5EF4-FFF2-40B4-BE49-F238E27FC236}">
                  <a16:creationId xmlns:a16="http://schemas.microsoft.com/office/drawing/2014/main" xmlns="" id="{0C46D177-1E01-4792-B12A-C15DC44C77E2}"/>
                </a:ext>
              </a:extLst>
            </p:cNvPr>
            <p:cNvSpPr/>
            <p:nvPr/>
          </p:nvSpPr>
          <p:spPr>
            <a:xfrm>
              <a:off x="6260801" y="3542238"/>
              <a:ext cx="732360" cy="2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err="1">
                  <a:solidFill>
                    <a:schemeClr val="tx1"/>
                  </a:solidFill>
                </a:rPr>
                <a:t>Weak</a:t>
              </a:r>
              <a:endParaRPr lang="pt-BR" sz="1050" dirty="0">
                <a:solidFill>
                  <a:schemeClr val="tx1"/>
                </a:solidFill>
              </a:endParaRPr>
            </a:p>
          </p:txBody>
        </p:sp>
      </p:grpSp>
      <p:sp>
        <p:nvSpPr>
          <p:cNvPr id="41"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spTree>
    <p:extLst>
      <p:ext uri="{BB962C8B-B14F-4D97-AF65-F5344CB8AC3E}">
        <p14:creationId xmlns:p14="http://schemas.microsoft.com/office/powerpoint/2010/main" val="154920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7"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a:t>Step </a:t>
            </a:r>
            <a:r>
              <a:rPr lang="en-US" b="1" dirty="0" smtClean="0"/>
              <a:t>2: </a:t>
            </a:r>
            <a:r>
              <a:rPr lang="en-US" dirty="0" smtClean="0"/>
              <a:t>Predict</a:t>
            </a:r>
          </a:p>
        </p:txBody>
      </p:sp>
      <p:pic>
        <p:nvPicPr>
          <p:cNvPr id="80" name="Imagem 79">
            <a:extLst>
              <a:ext uri="{FF2B5EF4-FFF2-40B4-BE49-F238E27FC236}">
                <a16:creationId xmlns:a16="http://schemas.microsoft.com/office/drawing/2014/main" xmlns="" id="{3B051136-B81D-4155-B7A7-B4D70A4F12CF}"/>
              </a:ext>
            </a:extLst>
          </p:cNvPr>
          <p:cNvPicPr>
            <a:picLocks noChangeAspect="1"/>
          </p:cNvPicPr>
          <p:nvPr/>
        </p:nvPicPr>
        <p:blipFill>
          <a:blip r:embed="rId3"/>
          <a:stretch>
            <a:fillRect/>
          </a:stretch>
        </p:blipFill>
        <p:spPr>
          <a:xfrm>
            <a:off x="2089823" y="1139170"/>
            <a:ext cx="4964354" cy="3458230"/>
          </a:xfrm>
          <a:prstGeom prst="rect">
            <a:avLst/>
          </a:prstGeom>
        </p:spPr>
      </p:pic>
      <p:sp>
        <p:nvSpPr>
          <p:cNvPr id="6"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spTree>
    <p:extLst>
      <p:ext uri="{BB962C8B-B14F-4D97-AF65-F5344CB8AC3E}">
        <p14:creationId xmlns:p14="http://schemas.microsoft.com/office/powerpoint/2010/main" val="8962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81" name="Tabela 81">
            <a:extLst>
              <a:ext uri="{FF2B5EF4-FFF2-40B4-BE49-F238E27FC236}">
                <a16:creationId xmlns:a16="http://schemas.microsoft.com/office/drawing/2014/main" xmlns="" id="{BF670F22-6AB9-4695-AED3-F827EBF3FA34}"/>
              </a:ext>
            </a:extLst>
          </p:cNvPr>
          <p:cNvGraphicFramePr>
            <a:graphicFrameLocks noGrp="1"/>
          </p:cNvGraphicFramePr>
          <p:nvPr>
            <p:extLst>
              <p:ext uri="{D42A27DB-BD31-4B8C-83A1-F6EECF244321}">
                <p14:modId xmlns:p14="http://schemas.microsoft.com/office/powerpoint/2010/main" val="3589113755"/>
              </p:ext>
            </p:extLst>
          </p:nvPr>
        </p:nvGraphicFramePr>
        <p:xfrm>
          <a:off x="5764383" y="1483360"/>
          <a:ext cx="1925054" cy="2595880"/>
        </p:xfrm>
        <a:graphic>
          <a:graphicData uri="http://schemas.openxmlformats.org/drawingml/2006/table">
            <a:tbl>
              <a:tblPr firstRow="1" bandRow="1">
                <a:tableStyleId>{5C22544A-7EE6-4342-B048-85BDC9FD1C3A}</a:tableStyleId>
              </a:tblPr>
              <a:tblGrid>
                <a:gridCol w="962527">
                  <a:extLst>
                    <a:ext uri="{9D8B030D-6E8A-4147-A177-3AD203B41FA5}">
                      <a16:colId xmlns:a16="http://schemas.microsoft.com/office/drawing/2014/main" xmlns="" val="697433538"/>
                    </a:ext>
                  </a:extLst>
                </a:gridCol>
                <a:gridCol w="962527">
                  <a:extLst>
                    <a:ext uri="{9D8B030D-6E8A-4147-A177-3AD203B41FA5}">
                      <a16:colId xmlns:a16="http://schemas.microsoft.com/office/drawing/2014/main" xmlns="" val="487183902"/>
                    </a:ext>
                  </a:extLst>
                </a:gridCol>
              </a:tblGrid>
              <a:tr h="370840">
                <a:tc>
                  <a:txBody>
                    <a:bodyPr/>
                    <a:lstStyle/>
                    <a:p>
                      <a:pPr algn="ctr"/>
                      <a:r>
                        <a:rPr lang="pt-BR" dirty="0" err="1">
                          <a:latin typeface="Proxima Nova" panose="020B0604020202020204" charset="0"/>
                        </a:rPr>
                        <a:t>Tree</a:t>
                      </a:r>
                      <a:endParaRPr lang="pt-BR" dirty="0">
                        <a:latin typeface="Proxima Nova" panose="020B0604020202020204" charset="0"/>
                      </a:endParaRPr>
                    </a:p>
                  </a:txBody>
                  <a:tcPr anchor="ctr"/>
                </a:tc>
                <a:tc>
                  <a:txBody>
                    <a:bodyPr/>
                    <a:lstStyle/>
                    <a:p>
                      <a:pPr algn="ctr"/>
                      <a:r>
                        <a:rPr lang="pt-BR" dirty="0" err="1">
                          <a:latin typeface="Proxima Nova" panose="020B0604020202020204" charset="0"/>
                        </a:rPr>
                        <a:t>Results</a:t>
                      </a:r>
                      <a:endParaRPr lang="pt-BR" dirty="0">
                        <a:latin typeface="Proxima Nova" panose="020B0604020202020204" charset="0"/>
                      </a:endParaRPr>
                    </a:p>
                  </a:txBody>
                  <a:tcPr anchor="ctr"/>
                </a:tc>
                <a:extLst>
                  <a:ext uri="{0D108BD9-81ED-4DB2-BD59-A6C34878D82A}">
                    <a16:rowId xmlns:a16="http://schemas.microsoft.com/office/drawing/2014/main" xmlns="" val="1457519551"/>
                  </a:ext>
                </a:extLst>
              </a:tr>
              <a:tr h="370840">
                <a:tc>
                  <a:txBody>
                    <a:bodyPr/>
                    <a:lstStyle/>
                    <a:p>
                      <a:pPr algn="ctr"/>
                      <a:r>
                        <a:rPr lang="pt-BR" dirty="0">
                          <a:latin typeface="Proxima Nova" panose="020B0604020202020204" charset="0"/>
                        </a:rPr>
                        <a:t>1</a:t>
                      </a:r>
                    </a:p>
                  </a:txBody>
                  <a:tcPr anchor="ctr"/>
                </a:tc>
                <a:tc>
                  <a:txBody>
                    <a:bodyPr/>
                    <a:lstStyle/>
                    <a:p>
                      <a:pPr algn="ctr"/>
                      <a:r>
                        <a:rPr lang="pt-BR" dirty="0">
                          <a:latin typeface="Proxima Nova" panose="020B0604020202020204" charset="0"/>
                        </a:rPr>
                        <a:t>Yes</a:t>
                      </a:r>
                    </a:p>
                  </a:txBody>
                  <a:tcPr anchor="ctr"/>
                </a:tc>
                <a:extLst>
                  <a:ext uri="{0D108BD9-81ED-4DB2-BD59-A6C34878D82A}">
                    <a16:rowId xmlns:a16="http://schemas.microsoft.com/office/drawing/2014/main" xmlns="" val="1100240411"/>
                  </a:ext>
                </a:extLst>
              </a:tr>
              <a:tr h="370840">
                <a:tc>
                  <a:txBody>
                    <a:bodyPr/>
                    <a:lstStyle/>
                    <a:p>
                      <a:pPr algn="ctr"/>
                      <a:r>
                        <a:rPr lang="pt-BR" dirty="0">
                          <a:latin typeface="Proxima Nova" panose="020B0604020202020204" charset="0"/>
                        </a:rPr>
                        <a:t>2</a:t>
                      </a:r>
                    </a:p>
                  </a:txBody>
                  <a:tcPr anchor="ctr"/>
                </a:tc>
                <a:tc>
                  <a:txBody>
                    <a:bodyPr/>
                    <a:lstStyle/>
                    <a:p>
                      <a:pPr algn="ctr"/>
                      <a:r>
                        <a:rPr lang="pt-BR" dirty="0">
                          <a:latin typeface="Proxima Nova" panose="020B0604020202020204" charset="0"/>
                        </a:rPr>
                        <a:t>Yes</a:t>
                      </a:r>
                    </a:p>
                  </a:txBody>
                  <a:tcPr anchor="ctr"/>
                </a:tc>
                <a:extLst>
                  <a:ext uri="{0D108BD9-81ED-4DB2-BD59-A6C34878D82A}">
                    <a16:rowId xmlns:a16="http://schemas.microsoft.com/office/drawing/2014/main" xmlns="" val="344379220"/>
                  </a:ext>
                </a:extLst>
              </a:tr>
              <a:tr h="370840">
                <a:tc>
                  <a:txBody>
                    <a:bodyPr/>
                    <a:lstStyle/>
                    <a:p>
                      <a:pPr algn="ctr"/>
                      <a:r>
                        <a:rPr lang="pt-BR" dirty="0">
                          <a:latin typeface="Proxima Nova" panose="020B0604020202020204" charset="0"/>
                        </a:rPr>
                        <a:t>3</a:t>
                      </a:r>
                    </a:p>
                  </a:txBody>
                  <a:tcPr anchor="ctr"/>
                </a:tc>
                <a:tc>
                  <a:txBody>
                    <a:bodyPr/>
                    <a:lstStyle/>
                    <a:p>
                      <a:pPr algn="ctr"/>
                      <a:r>
                        <a:rPr lang="pt-BR" dirty="0">
                          <a:latin typeface="Proxima Nova" panose="020B0604020202020204" charset="0"/>
                        </a:rPr>
                        <a:t>No</a:t>
                      </a:r>
                    </a:p>
                  </a:txBody>
                  <a:tcPr anchor="ctr"/>
                </a:tc>
                <a:extLst>
                  <a:ext uri="{0D108BD9-81ED-4DB2-BD59-A6C34878D82A}">
                    <a16:rowId xmlns:a16="http://schemas.microsoft.com/office/drawing/2014/main" xmlns="" val="1812998459"/>
                  </a:ext>
                </a:extLst>
              </a:tr>
              <a:tr h="370840">
                <a:tc>
                  <a:txBody>
                    <a:bodyPr/>
                    <a:lstStyle/>
                    <a:p>
                      <a:pPr algn="ctr"/>
                      <a:r>
                        <a:rPr lang="pt-BR" dirty="0">
                          <a:latin typeface="Proxima Nova" panose="020B0604020202020204" charset="0"/>
                        </a:rPr>
                        <a:t>4</a:t>
                      </a:r>
                    </a:p>
                  </a:txBody>
                  <a:tcPr anchor="ctr"/>
                </a:tc>
                <a:tc>
                  <a:txBody>
                    <a:bodyPr/>
                    <a:lstStyle/>
                    <a:p>
                      <a:pPr algn="ctr"/>
                      <a:r>
                        <a:rPr lang="pt-BR" dirty="0">
                          <a:latin typeface="Proxima Nova" panose="020B0604020202020204" charset="0"/>
                        </a:rPr>
                        <a:t>Yes</a:t>
                      </a:r>
                    </a:p>
                  </a:txBody>
                  <a:tcPr anchor="ctr"/>
                </a:tc>
                <a:extLst>
                  <a:ext uri="{0D108BD9-81ED-4DB2-BD59-A6C34878D82A}">
                    <a16:rowId xmlns:a16="http://schemas.microsoft.com/office/drawing/2014/main" xmlns="" val="3655458747"/>
                  </a:ext>
                </a:extLst>
              </a:tr>
              <a:tr h="370840">
                <a:tc>
                  <a:txBody>
                    <a:bodyPr/>
                    <a:lstStyle/>
                    <a:p>
                      <a:pPr algn="ctr"/>
                      <a:r>
                        <a:rPr lang="pt-BR" dirty="0">
                          <a:latin typeface="Proxima Nova" panose="020B0604020202020204" charset="0"/>
                        </a:rPr>
                        <a:t>...</a:t>
                      </a:r>
                    </a:p>
                  </a:txBody>
                  <a:tcPr vert="vert270" anchor="ctr"/>
                </a:tc>
                <a:tc>
                  <a:txBody>
                    <a:bodyPr/>
                    <a:lstStyle/>
                    <a:p>
                      <a:pPr algn="ctr"/>
                      <a:r>
                        <a:rPr lang="pt-BR" dirty="0">
                          <a:latin typeface="Proxima Nova" panose="020B0604020202020204" charset="0"/>
                        </a:rPr>
                        <a:t>...</a:t>
                      </a:r>
                    </a:p>
                  </a:txBody>
                  <a:tcPr vert="vert270" anchor="ctr"/>
                </a:tc>
                <a:extLst>
                  <a:ext uri="{0D108BD9-81ED-4DB2-BD59-A6C34878D82A}">
                    <a16:rowId xmlns:a16="http://schemas.microsoft.com/office/drawing/2014/main" xmlns="" val="3344294872"/>
                  </a:ext>
                </a:extLst>
              </a:tr>
              <a:tr h="370840">
                <a:tc>
                  <a:txBody>
                    <a:bodyPr/>
                    <a:lstStyle/>
                    <a:p>
                      <a:pPr algn="ctr"/>
                      <a:r>
                        <a:rPr lang="pt-BR" dirty="0">
                          <a:latin typeface="Proxima Nova" panose="020B0604020202020204" charset="0"/>
                        </a:rPr>
                        <a:t>n</a:t>
                      </a:r>
                    </a:p>
                  </a:txBody>
                  <a:tcPr anchor="ctr"/>
                </a:tc>
                <a:tc>
                  <a:txBody>
                    <a:bodyPr/>
                    <a:lstStyle/>
                    <a:p>
                      <a:pPr algn="ctr"/>
                      <a:r>
                        <a:rPr lang="pt-BR" dirty="0">
                          <a:latin typeface="Proxima Nova" panose="020B0604020202020204" charset="0"/>
                        </a:rPr>
                        <a:t>Yes</a:t>
                      </a:r>
                    </a:p>
                  </a:txBody>
                  <a:tcPr anchor="ctr"/>
                </a:tc>
                <a:extLst>
                  <a:ext uri="{0D108BD9-81ED-4DB2-BD59-A6C34878D82A}">
                    <a16:rowId xmlns:a16="http://schemas.microsoft.com/office/drawing/2014/main" xmlns="" val="1110638939"/>
                  </a:ext>
                </a:extLst>
              </a:tr>
            </a:tbl>
          </a:graphicData>
        </a:graphic>
      </p:graphicFrame>
      <p:pic>
        <p:nvPicPr>
          <p:cNvPr id="4" name="Imagem 3">
            <a:extLst>
              <a:ext uri="{FF2B5EF4-FFF2-40B4-BE49-F238E27FC236}">
                <a16:creationId xmlns:a16="http://schemas.microsoft.com/office/drawing/2014/main" xmlns="" id="{45C07BC4-1493-484F-8BC5-958E277CA2D5}"/>
              </a:ext>
            </a:extLst>
          </p:cNvPr>
          <p:cNvPicPr>
            <a:picLocks noChangeAspect="1"/>
          </p:cNvPicPr>
          <p:nvPr/>
        </p:nvPicPr>
        <p:blipFill>
          <a:blip r:embed="rId3"/>
          <a:stretch>
            <a:fillRect/>
          </a:stretch>
        </p:blipFill>
        <p:spPr>
          <a:xfrm>
            <a:off x="645447" y="2362200"/>
            <a:ext cx="3819525" cy="419100"/>
          </a:xfrm>
          <a:prstGeom prst="rect">
            <a:avLst/>
          </a:prstGeom>
        </p:spPr>
      </p:pic>
      <p:sp>
        <p:nvSpPr>
          <p:cNvPr id="7"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Random Forest</a:t>
            </a:r>
            <a:endParaRPr b="1" dirty="0"/>
          </a:p>
        </p:txBody>
      </p:sp>
      <p:sp>
        <p:nvSpPr>
          <p:cNvPr id="8" name="Google Shape;13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b="1" dirty="0" smtClean="0"/>
              <a:t>Example</a:t>
            </a:r>
            <a:endParaRPr lang="en-US" dirty="0" smtClean="0"/>
          </a:p>
        </p:txBody>
      </p:sp>
    </p:spTree>
    <p:extLst>
      <p:ext uri="{BB962C8B-B14F-4D97-AF65-F5344CB8AC3E}">
        <p14:creationId xmlns:p14="http://schemas.microsoft.com/office/powerpoint/2010/main" val="389089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pt-BR" dirty="0" err="1">
                <a:latin typeface="Proxima Nova" panose="020B0604020202020204" charset="0"/>
              </a:rPr>
              <a:t>Methods</a:t>
            </a:r>
            <a:r>
              <a:rPr lang="pt-BR" dirty="0">
                <a:latin typeface="Proxima Nova" panose="020B0604020202020204" charset="0"/>
              </a:rPr>
              <a:t> </a:t>
            </a:r>
            <a:r>
              <a:rPr lang="pt-BR" dirty="0" err="1">
                <a:latin typeface="Proxima Nova" panose="020B0604020202020204" charset="0"/>
              </a:rPr>
              <a:t>based</a:t>
            </a:r>
            <a:r>
              <a:rPr lang="pt-BR" dirty="0">
                <a:latin typeface="Proxima Nova" panose="020B0604020202020204" charset="0"/>
              </a:rPr>
              <a:t> </a:t>
            </a:r>
            <a:r>
              <a:rPr lang="pt-BR" dirty="0" err="1">
                <a:latin typeface="Proxima Nova" panose="020B0604020202020204" charset="0"/>
              </a:rPr>
              <a:t>on</a:t>
            </a:r>
            <a:r>
              <a:rPr lang="pt-BR" dirty="0">
                <a:latin typeface="Proxima Nova" panose="020B0604020202020204" charset="0"/>
              </a:rPr>
              <a:t>:</a:t>
            </a:r>
            <a:endParaRPr dirty="0">
              <a:latin typeface="Proxima Nova" panose="020B0604020202020204" charset="0"/>
            </a:endParaRPr>
          </a:p>
          <a:p>
            <a:pPr marL="457200" lvl="0" indent="-342900" algn="l" rtl="0">
              <a:lnSpc>
                <a:spcPct val="150000"/>
              </a:lnSpc>
              <a:spcBef>
                <a:spcPts val="1600"/>
              </a:spcBef>
              <a:spcAft>
                <a:spcPts val="0"/>
              </a:spcAft>
              <a:buSzPts val="1800"/>
              <a:buChar char="●"/>
            </a:pPr>
            <a:r>
              <a:rPr lang="pt-BR" dirty="0" err="1">
                <a:latin typeface="Proxima Nova" panose="020B0604020202020204" charset="0"/>
              </a:rPr>
              <a:t>Manipulating</a:t>
            </a:r>
            <a:r>
              <a:rPr lang="pt-BR" dirty="0">
                <a:latin typeface="Proxima Nova" panose="020B0604020202020204" charset="0"/>
              </a:rPr>
              <a:t> </a:t>
            </a:r>
            <a:r>
              <a:rPr lang="pt-BR" dirty="0" err="1">
                <a:latin typeface="Proxima Nova" panose="020B0604020202020204" charset="0"/>
              </a:rPr>
              <a:t>the</a:t>
            </a:r>
            <a:r>
              <a:rPr lang="pt-BR" dirty="0">
                <a:latin typeface="Proxima Nova" panose="020B0604020202020204" charset="0"/>
              </a:rPr>
              <a:t> Input </a:t>
            </a:r>
            <a:r>
              <a:rPr lang="pt-BR" dirty="0" err="1">
                <a:latin typeface="Proxima Nova" panose="020B0604020202020204" charset="0"/>
              </a:rPr>
              <a:t>Features</a:t>
            </a:r>
            <a:endParaRPr dirty="0">
              <a:latin typeface="Proxima Nova" panose="020B0604020202020204" charset="0"/>
            </a:endParaRPr>
          </a:p>
          <a:p>
            <a:pPr marL="457200" lvl="0" indent="-342900" algn="l" rtl="0">
              <a:lnSpc>
                <a:spcPct val="150000"/>
              </a:lnSpc>
              <a:spcBef>
                <a:spcPts val="0"/>
              </a:spcBef>
              <a:spcAft>
                <a:spcPts val="0"/>
              </a:spcAft>
              <a:buSzPts val="1800"/>
              <a:buChar char="●"/>
            </a:pPr>
            <a:r>
              <a:rPr lang="pt-BR" dirty="0" err="1">
                <a:latin typeface="Proxima Nova" panose="020B0604020202020204" charset="0"/>
              </a:rPr>
              <a:t>Injecting</a:t>
            </a:r>
            <a:r>
              <a:rPr lang="pt-BR" dirty="0">
                <a:latin typeface="Proxima Nova" panose="020B0604020202020204" charset="0"/>
              </a:rPr>
              <a:t> </a:t>
            </a:r>
            <a:r>
              <a:rPr lang="pt-BR" dirty="0" err="1">
                <a:latin typeface="Proxima Nova" panose="020B0604020202020204" charset="0"/>
              </a:rPr>
              <a:t>randomness</a:t>
            </a:r>
            <a:endParaRPr dirty="0">
              <a:latin typeface="Proxima Nova" panose="020B0604020202020204" charset="0"/>
            </a:endParaRPr>
          </a:p>
          <a:p>
            <a:pPr marL="457200" lvl="0" indent="-342900" algn="l" rtl="0">
              <a:lnSpc>
                <a:spcPct val="150000"/>
              </a:lnSpc>
              <a:spcBef>
                <a:spcPts val="0"/>
              </a:spcBef>
              <a:spcAft>
                <a:spcPts val="0"/>
              </a:spcAft>
              <a:buSzPts val="1800"/>
              <a:buChar char="●"/>
            </a:pPr>
            <a:r>
              <a:rPr lang="pt-BR" dirty="0" err="1">
                <a:latin typeface="Proxima Nova" panose="020B0604020202020204" charset="0"/>
              </a:rPr>
              <a:t>Manipulating</a:t>
            </a:r>
            <a:r>
              <a:rPr lang="pt-BR" dirty="0">
                <a:latin typeface="Proxima Nova" panose="020B0604020202020204" charset="0"/>
              </a:rPr>
              <a:t> </a:t>
            </a:r>
            <a:r>
              <a:rPr lang="pt-BR" dirty="0" err="1">
                <a:latin typeface="Proxima Nova" panose="020B0604020202020204" charset="0"/>
              </a:rPr>
              <a:t>the</a:t>
            </a:r>
            <a:r>
              <a:rPr lang="pt-BR" dirty="0">
                <a:latin typeface="Proxima Nova" panose="020B0604020202020204" charset="0"/>
              </a:rPr>
              <a:t> Output Targets</a:t>
            </a:r>
            <a:endParaRPr dirty="0">
              <a:latin typeface="Proxima Nova" panose="020B0604020202020204" charset="0"/>
            </a:endParaRPr>
          </a:p>
          <a:p>
            <a:pPr marL="0" lvl="0" indent="0" algn="l" rtl="0">
              <a:spcBef>
                <a:spcPts val="1600"/>
              </a:spcBef>
              <a:spcAft>
                <a:spcPts val="1600"/>
              </a:spcAft>
              <a:buNone/>
            </a:pPr>
            <a:endParaRPr dirty="0"/>
          </a:p>
        </p:txBody>
      </p:sp>
      <p:sp>
        <p:nvSpPr>
          <p:cNvPr id="5"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a:solidFill>
                  <a:schemeClr val="accent3"/>
                </a:solidFill>
              </a:rPr>
              <a:t>Other methods of ensemble</a:t>
            </a:r>
            <a:endParaRP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a:t>3. Application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a:solidFill>
                  <a:schemeClr val="accent3"/>
                </a:solidFill>
                <a:latin typeface="+mj-lt"/>
              </a:rPr>
              <a:t>Data overview</a:t>
            </a:r>
            <a:endParaRPr b="1" dirty="0">
              <a:latin typeface="+mj-lt"/>
            </a:endParaRPr>
          </a:p>
        </p:txBody>
      </p:sp>
      <p:pic>
        <p:nvPicPr>
          <p:cNvPr id="3" name="Imagem 2">
            <a:extLst>
              <a:ext uri="{FF2B5EF4-FFF2-40B4-BE49-F238E27FC236}">
                <a16:creationId xmlns:a16="http://schemas.microsoft.com/office/drawing/2014/main" xmlns="" id="{FC746B41-F7D6-4476-89CA-0CD812B24B19}"/>
              </a:ext>
            </a:extLst>
          </p:cNvPr>
          <p:cNvPicPr>
            <a:picLocks noChangeAspect="1"/>
          </p:cNvPicPr>
          <p:nvPr/>
        </p:nvPicPr>
        <p:blipFill rotWithShape="1">
          <a:blip r:embed="rId3"/>
          <a:srcRect l="1857" t="28942" r="2254" b="34214"/>
          <a:stretch/>
        </p:blipFill>
        <p:spPr>
          <a:xfrm>
            <a:off x="187968" y="2571750"/>
            <a:ext cx="8768064" cy="1894113"/>
          </a:xfrm>
          <a:prstGeom prst="rect">
            <a:avLst/>
          </a:prstGeom>
          <a:ln w="3175">
            <a:solidFill>
              <a:schemeClr val="tx1"/>
            </a:solidFill>
          </a:ln>
        </p:spPr>
      </p:pic>
      <p:sp>
        <p:nvSpPr>
          <p:cNvPr id="5" name="Espaço Reservado para Texto 4">
            <a:extLst>
              <a:ext uri="{FF2B5EF4-FFF2-40B4-BE49-F238E27FC236}">
                <a16:creationId xmlns:a16="http://schemas.microsoft.com/office/drawing/2014/main" xmlns="" id="{E75E845E-7F79-4B72-810E-72C49F80B871}"/>
              </a:ext>
            </a:extLst>
          </p:cNvPr>
          <p:cNvSpPr>
            <a:spLocks noGrp="1"/>
          </p:cNvSpPr>
          <p:nvPr>
            <p:ph type="body" idx="1"/>
          </p:nvPr>
        </p:nvSpPr>
        <p:spPr>
          <a:xfrm>
            <a:off x="311700" y="1046145"/>
            <a:ext cx="8520600" cy="3416400"/>
          </a:xfrm>
        </p:spPr>
        <p:txBody>
          <a:bodyPr/>
          <a:lstStyle/>
          <a:p>
            <a:r>
              <a:rPr lang="pt-BR" sz="1400" dirty="0" err="1">
                <a:latin typeface="+mj-lt"/>
              </a:rPr>
              <a:t>Dataset</a:t>
            </a:r>
            <a:r>
              <a:rPr lang="pt-BR" sz="1400" dirty="0">
                <a:latin typeface="+mj-lt"/>
              </a:rPr>
              <a:t> </a:t>
            </a:r>
            <a:r>
              <a:rPr lang="pt-BR" sz="1400" dirty="0" err="1">
                <a:latin typeface="+mj-lt"/>
              </a:rPr>
              <a:t>of</a:t>
            </a:r>
            <a:r>
              <a:rPr lang="pt-BR" sz="1400" dirty="0">
                <a:latin typeface="+mj-lt"/>
              </a:rPr>
              <a:t> </a:t>
            </a:r>
            <a:r>
              <a:rPr lang="pt-BR" sz="1400" dirty="0" err="1">
                <a:latin typeface="+mj-lt"/>
              </a:rPr>
              <a:t>Traffic</a:t>
            </a:r>
            <a:r>
              <a:rPr lang="pt-BR" sz="1400" dirty="0">
                <a:latin typeface="+mj-lt"/>
              </a:rPr>
              <a:t> </a:t>
            </a:r>
            <a:r>
              <a:rPr lang="pt-BR" sz="1400" dirty="0" err="1">
                <a:latin typeface="+mj-lt"/>
              </a:rPr>
              <a:t>accidents</a:t>
            </a:r>
            <a:r>
              <a:rPr lang="pt-BR" sz="1400" dirty="0">
                <a:latin typeface="+mj-lt"/>
              </a:rPr>
              <a:t> in Fortaleza in 2017</a:t>
            </a:r>
          </a:p>
          <a:p>
            <a:r>
              <a:rPr lang="pt-BR" sz="1400" dirty="0" err="1">
                <a:latin typeface="+mj-lt"/>
              </a:rPr>
              <a:t>Recorded</a:t>
            </a:r>
            <a:r>
              <a:rPr lang="pt-BR" sz="1400" dirty="0">
                <a:latin typeface="+mj-lt"/>
              </a:rPr>
              <a:t> </a:t>
            </a:r>
            <a:r>
              <a:rPr lang="pt-BR" sz="1400" dirty="0" err="1">
                <a:latin typeface="+mj-lt"/>
              </a:rPr>
              <a:t>by</a:t>
            </a:r>
            <a:r>
              <a:rPr lang="pt-BR" sz="1400" dirty="0">
                <a:latin typeface="+mj-lt"/>
              </a:rPr>
              <a:t> SIAT (Sistema de Informação em Acidentes de Trânsito de Fortaleza)</a:t>
            </a:r>
          </a:p>
          <a:p>
            <a:r>
              <a:rPr lang="pt-BR" sz="1400" dirty="0">
                <a:latin typeface="+mj-lt"/>
              </a:rPr>
              <a:t>16.789 </a:t>
            </a:r>
            <a:r>
              <a:rPr lang="pt-BR" sz="1400" dirty="0" err="1">
                <a:latin typeface="+mj-lt"/>
              </a:rPr>
              <a:t>Instances</a:t>
            </a:r>
            <a:endParaRPr lang="pt-BR" sz="1400" dirty="0">
              <a:latin typeface="+mj-lt"/>
            </a:endParaRPr>
          </a:p>
          <a:p>
            <a:r>
              <a:rPr lang="pt-BR" sz="1400" dirty="0">
                <a:latin typeface="+mj-lt"/>
              </a:rPr>
              <a:t>36 </a:t>
            </a:r>
            <a:r>
              <a:rPr lang="pt-BR" sz="1400" dirty="0" err="1">
                <a:latin typeface="+mj-lt"/>
              </a:rPr>
              <a:t>Features</a:t>
            </a:r>
            <a:endParaRPr lang="pt-BR" sz="1400" dirty="0">
              <a:latin typeface="+mj-lt"/>
            </a:endParaRPr>
          </a:p>
          <a:p>
            <a:r>
              <a:rPr lang="pt-BR" sz="1400" dirty="0" err="1">
                <a:latin typeface="+mj-lt"/>
              </a:rPr>
              <a:t>Objective</a:t>
            </a:r>
            <a:r>
              <a:rPr lang="pt-BR" sz="1400" dirty="0">
                <a:latin typeface="+mj-lt"/>
              </a:rPr>
              <a:t>: </a:t>
            </a:r>
            <a:r>
              <a:rPr lang="pt-BR" sz="1400" u="sng" dirty="0" err="1">
                <a:latin typeface="+mj-lt"/>
              </a:rPr>
              <a:t>predict</a:t>
            </a:r>
            <a:r>
              <a:rPr lang="pt-BR" sz="1400" u="sng" dirty="0">
                <a:latin typeface="+mj-lt"/>
              </a:rPr>
              <a:t> </a:t>
            </a:r>
            <a:r>
              <a:rPr lang="pt-BR" sz="1400" u="sng" dirty="0" err="1">
                <a:latin typeface="+mj-lt"/>
              </a:rPr>
              <a:t>accident</a:t>
            </a:r>
            <a:r>
              <a:rPr lang="pt-BR" sz="1400" u="sng" dirty="0">
                <a:latin typeface="+mj-lt"/>
              </a:rPr>
              <a:t> </a:t>
            </a:r>
            <a:r>
              <a:rPr lang="pt-BR" sz="1400" u="sng" dirty="0" err="1">
                <a:latin typeface="+mj-lt"/>
              </a:rPr>
              <a:t>severity</a:t>
            </a:r>
            <a:r>
              <a:rPr lang="pt-BR" sz="1400" u="sng" dirty="0">
                <a:latin typeface="+mj-lt"/>
              </a:rPr>
              <a:t> </a:t>
            </a:r>
          </a:p>
          <a:p>
            <a:endParaRPr lang="pt-BR" sz="1400" dirty="0"/>
          </a:p>
        </p:txBody>
      </p:sp>
    </p:spTree>
    <p:extLst>
      <p:ext uri="{BB962C8B-B14F-4D97-AF65-F5344CB8AC3E}">
        <p14:creationId xmlns:p14="http://schemas.microsoft.com/office/powerpoint/2010/main" val="2501931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err="1">
                <a:solidFill>
                  <a:schemeClr val="accent3"/>
                </a:solidFill>
                <a:latin typeface="+mj-lt"/>
              </a:rPr>
              <a:t>Pre-processing</a:t>
            </a:r>
            <a:endParaRPr b="1" dirty="0">
              <a:latin typeface="+mj-lt"/>
            </a:endParaRPr>
          </a:p>
        </p:txBody>
      </p:sp>
      <p:sp>
        <p:nvSpPr>
          <p:cNvPr id="5" name="Espaço Reservado para Texto 4">
            <a:extLst>
              <a:ext uri="{FF2B5EF4-FFF2-40B4-BE49-F238E27FC236}">
                <a16:creationId xmlns:a16="http://schemas.microsoft.com/office/drawing/2014/main" xmlns="" id="{E75E845E-7F79-4B72-810E-72C49F80B871}"/>
              </a:ext>
            </a:extLst>
          </p:cNvPr>
          <p:cNvSpPr>
            <a:spLocks noGrp="1"/>
          </p:cNvSpPr>
          <p:nvPr>
            <p:ph type="body" idx="1"/>
          </p:nvPr>
        </p:nvSpPr>
        <p:spPr>
          <a:xfrm>
            <a:off x="311700" y="1046145"/>
            <a:ext cx="8520600" cy="3416400"/>
          </a:xfrm>
        </p:spPr>
        <p:txBody>
          <a:bodyPr/>
          <a:lstStyle/>
          <a:p>
            <a:pPr>
              <a:lnSpc>
                <a:spcPct val="150000"/>
              </a:lnSpc>
            </a:pPr>
            <a:r>
              <a:rPr lang="pt-BR" sz="1400" dirty="0">
                <a:latin typeface="+mj-lt"/>
              </a:rPr>
              <a:t>Select </a:t>
            </a:r>
            <a:r>
              <a:rPr lang="pt-BR" sz="1400" dirty="0" err="1">
                <a:latin typeface="+mj-lt"/>
              </a:rPr>
              <a:t>and</a:t>
            </a:r>
            <a:r>
              <a:rPr lang="pt-BR" sz="1400" dirty="0">
                <a:latin typeface="+mj-lt"/>
              </a:rPr>
              <a:t> </a:t>
            </a:r>
            <a:r>
              <a:rPr lang="pt-BR" sz="1400" dirty="0" err="1">
                <a:latin typeface="+mj-lt"/>
              </a:rPr>
              <a:t>transform</a:t>
            </a:r>
            <a:r>
              <a:rPr lang="pt-BR" sz="1400" dirty="0">
                <a:latin typeface="+mj-lt"/>
              </a:rPr>
              <a:t> </a:t>
            </a:r>
            <a:r>
              <a:rPr lang="pt-BR" sz="1400" dirty="0" err="1">
                <a:latin typeface="+mj-lt"/>
              </a:rPr>
              <a:t>features</a:t>
            </a:r>
            <a:endParaRPr lang="pt-BR" dirty="0">
              <a:latin typeface="+mj-lt"/>
            </a:endParaRPr>
          </a:p>
          <a:p>
            <a:pPr marL="114300" indent="0">
              <a:lnSpc>
                <a:spcPct val="150000"/>
              </a:lnSpc>
              <a:buNone/>
            </a:pPr>
            <a:r>
              <a:rPr lang="pt-BR" sz="1400" dirty="0">
                <a:latin typeface="+mj-lt"/>
              </a:rPr>
              <a:t>	time → </a:t>
            </a:r>
            <a:r>
              <a:rPr lang="pt-BR" sz="1400" dirty="0" err="1">
                <a:latin typeface="+mj-lt"/>
              </a:rPr>
              <a:t>period</a:t>
            </a:r>
            <a:r>
              <a:rPr lang="pt-BR" sz="1400" dirty="0">
                <a:latin typeface="+mj-lt"/>
              </a:rPr>
              <a:t> (</a:t>
            </a:r>
            <a:r>
              <a:rPr lang="pt-BR" sz="1400" dirty="0" err="1">
                <a:latin typeface="+mj-lt"/>
              </a:rPr>
              <a:t>peak</a:t>
            </a:r>
            <a:r>
              <a:rPr lang="pt-BR" sz="1400" dirty="0">
                <a:latin typeface="+mj-lt"/>
              </a:rPr>
              <a:t>/off-</a:t>
            </a:r>
            <a:r>
              <a:rPr lang="pt-BR" sz="1400" dirty="0" err="1">
                <a:latin typeface="+mj-lt"/>
              </a:rPr>
              <a:t>peak</a:t>
            </a:r>
            <a:r>
              <a:rPr lang="pt-BR" sz="1400" dirty="0">
                <a:latin typeface="+mj-lt"/>
              </a:rPr>
              <a:t>)</a:t>
            </a:r>
          </a:p>
          <a:p>
            <a:pPr marL="114300" indent="0">
              <a:lnSpc>
                <a:spcPct val="150000"/>
              </a:lnSpc>
              <a:buNone/>
            </a:pPr>
            <a:r>
              <a:rPr lang="pt-BR" sz="1400" dirty="0">
                <a:latin typeface="+mj-lt"/>
              </a:rPr>
              <a:t>	Day → </a:t>
            </a:r>
            <a:r>
              <a:rPr lang="pt-BR" sz="1400" dirty="0" err="1">
                <a:latin typeface="+mj-lt"/>
              </a:rPr>
              <a:t>period</a:t>
            </a:r>
            <a:r>
              <a:rPr lang="pt-BR" sz="1400" dirty="0">
                <a:latin typeface="+mj-lt"/>
              </a:rPr>
              <a:t> (</a:t>
            </a:r>
            <a:r>
              <a:rPr lang="pt-BR" sz="1400" dirty="0" err="1">
                <a:latin typeface="+mj-lt"/>
              </a:rPr>
              <a:t>weekday</a:t>
            </a:r>
            <a:r>
              <a:rPr lang="pt-BR" sz="1400" dirty="0">
                <a:latin typeface="+mj-lt"/>
              </a:rPr>
              <a:t>/weekend)</a:t>
            </a:r>
          </a:p>
          <a:p>
            <a:pPr marL="114300" indent="0">
              <a:lnSpc>
                <a:spcPct val="150000"/>
              </a:lnSpc>
              <a:buNone/>
            </a:pPr>
            <a:r>
              <a:rPr lang="pt-BR" sz="1400" dirty="0">
                <a:latin typeface="+mj-lt"/>
              </a:rPr>
              <a:t>	</a:t>
            </a:r>
            <a:r>
              <a:rPr lang="pt-BR" sz="1400" dirty="0" err="1">
                <a:latin typeface="+mj-lt"/>
              </a:rPr>
              <a:t>geografic</a:t>
            </a:r>
            <a:r>
              <a:rPr lang="pt-BR" sz="1400" dirty="0">
                <a:latin typeface="+mj-lt"/>
              </a:rPr>
              <a:t> </a:t>
            </a:r>
            <a:r>
              <a:rPr lang="pt-BR" sz="1400" dirty="0" err="1">
                <a:latin typeface="+mj-lt"/>
              </a:rPr>
              <a:t>coordinates</a:t>
            </a:r>
            <a:r>
              <a:rPr lang="pt-BR" sz="1400" dirty="0">
                <a:latin typeface="+mj-lt"/>
              </a:rPr>
              <a:t> → zone (central/</a:t>
            </a:r>
            <a:r>
              <a:rPr lang="pt-BR" sz="1400" dirty="0" err="1">
                <a:latin typeface="+mj-lt"/>
              </a:rPr>
              <a:t>suburb</a:t>
            </a:r>
            <a:r>
              <a:rPr lang="pt-BR" sz="1400" dirty="0">
                <a:latin typeface="+mj-lt"/>
              </a:rPr>
              <a:t>)  </a:t>
            </a:r>
          </a:p>
          <a:p>
            <a:pPr>
              <a:lnSpc>
                <a:spcPct val="150000"/>
              </a:lnSpc>
            </a:pPr>
            <a:r>
              <a:rPr lang="pt-BR" sz="1400" dirty="0">
                <a:latin typeface="+mj-lt"/>
              </a:rPr>
              <a:t>Remove </a:t>
            </a:r>
            <a:r>
              <a:rPr lang="pt-BR" sz="1400" dirty="0" err="1">
                <a:latin typeface="+mj-lt"/>
              </a:rPr>
              <a:t>empty</a:t>
            </a:r>
            <a:r>
              <a:rPr lang="pt-BR" sz="1400" dirty="0">
                <a:latin typeface="+mj-lt"/>
              </a:rPr>
              <a:t> </a:t>
            </a:r>
            <a:r>
              <a:rPr lang="pt-BR" sz="1400" dirty="0" err="1">
                <a:latin typeface="+mj-lt"/>
              </a:rPr>
              <a:t>cells</a:t>
            </a:r>
            <a:endParaRPr lang="pt-BR" sz="1400" dirty="0">
              <a:latin typeface="+mj-lt"/>
            </a:endParaRPr>
          </a:p>
          <a:p>
            <a:endParaRPr lang="pt-BR" sz="1400" dirty="0"/>
          </a:p>
        </p:txBody>
      </p:sp>
      <p:pic>
        <p:nvPicPr>
          <p:cNvPr id="1026" name="Picture 2">
            <a:extLst>
              <a:ext uri="{FF2B5EF4-FFF2-40B4-BE49-F238E27FC236}">
                <a16:creationId xmlns:a16="http://schemas.microsoft.com/office/drawing/2014/main" xmlns="" id="{F42AA7D2-AE75-4C3D-B210-3BDAEF212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569" t="22014" r="25000" b="8899"/>
          <a:stretch>
            <a:fillRect/>
          </a:stretch>
        </p:blipFill>
        <p:spPr bwMode="auto">
          <a:xfrm>
            <a:off x="5207000" y="1825054"/>
            <a:ext cx="3518362" cy="280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67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457200" lvl="0" indent="-457200" algn="l" rtl="0">
              <a:spcBef>
                <a:spcPts val="0"/>
              </a:spcBef>
              <a:spcAft>
                <a:spcPts val="0"/>
              </a:spcAft>
              <a:buSzPts val="3600"/>
              <a:buAutoNum type="arabicPeriod"/>
            </a:pPr>
            <a:r>
              <a:rPr lang="pt-BR" dirty="0" err="1"/>
              <a:t>Introduction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err="1">
                <a:solidFill>
                  <a:schemeClr val="accent3"/>
                </a:solidFill>
                <a:latin typeface="+mj-lt"/>
              </a:rPr>
              <a:t>Pre-processing</a:t>
            </a:r>
            <a:endParaRPr b="1" dirty="0">
              <a:latin typeface="+mj-lt"/>
            </a:endParaRPr>
          </a:p>
        </p:txBody>
      </p:sp>
      <p:sp>
        <p:nvSpPr>
          <p:cNvPr id="5" name="Espaço Reservado para Texto 4">
            <a:extLst>
              <a:ext uri="{FF2B5EF4-FFF2-40B4-BE49-F238E27FC236}">
                <a16:creationId xmlns:a16="http://schemas.microsoft.com/office/drawing/2014/main" xmlns="" id="{E75E845E-7F79-4B72-810E-72C49F80B871}"/>
              </a:ext>
            </a:extLst>
          </p:cNvPr>
          <p:cNvSpPr>
            <a:spLocks noGrp="1"/>
          </p:cNvSpPr>
          <p:nvPr>
            <p:ph type="body" idx="1"/>
          </p:nvPr>
        </p:nvSpPr>
        <p:spPr>
          <a:xfrm>
            <a:off x="311700" y="1046145"/>
            <a:ext cx="8520600" cy="3416400"/>
          </a:xfrm>
        </p:spPr>
        <p:txBody>
          <a:bodyPr/>
          <a:lstStyle/>
          <a:p>
            <a:pPr>
              <a:lnSpc>
                <a:spcPct val="150000"/>
              </a:lnSpc>
            </a:pPr>
            <a:r>
              <a:rPr lang="pt-BR" sz="1400" dirty="0">
                <a:latin typeface="+mj-lt"/>
              </a:rPr>
              <a:t>7 </a:t>
            </a:r>
            <a:r>
              <a:rPr lang="pt-BR" sz="1400" dirty="0" err="1">
                <a:latin typeface="+mj-lt"/>
              </a:rPr>
              <a:t>features</a:t>
            </a:r>
            <a:r>
              <a:rPr lang="pt-BR" sz="1400" dirty="0">
                <a:latin typeface="+mj-lt"/>
              </a:rPr>
              <a:t> </a:t>
            </a:r>
            <a:r>
              <a:rPr lang="pt-BR" sz="1400" dirty="0" err="1">
                <a:latin typeface="+mj-lt"/>
              </a:rPr>
              <a:t>and</a:t>
            </a:r>
            <a:r>
              <a:rPr lang="pt-BR" sz="1400" dirty="0">
                <a:latin typeface="+mj-lt"/>
              </a:rPr>
              <a:t> 8814 </a:t>
            </a:r>
            <a:r>
              <a:rPr lang="pt-BR" sz="1400" dirty="0" err="1">
                <a:latin typeface="+mj-lt"/>
              </a:rPr>
              <a:t>instances</a:t>
            </a:r>
            <a:endParaRPr lang="pt-BR" sz="1400" dirty="0">
              <a:latin typeface="+mj-lt"/>
            </a:endParaRPr>
          </a:p>
          <a:p>
            <a:pPr marL="989013">
              <a:lnSpc>
                <a:spcPct val="150000"/>
              </a:lnSpc>
              <a:buFont typeface="Courier New" panose="02070309020205020404" pitchFamily="49" charset="0"/>
              <a:buChar char="o"/>
            </a:pPr>
            <a:r>
              <a:rPr lang="pt-BR" sz="1400" dirty="0">
                <a:latin typeface="+mj-lt"/>
              </a:rPr>
              <a:t>3115 </a:t>
            </a:r>
            <a:r>
              <a:rPr lang="pt-BR" sz="1400" dirty="0" err="1">
                <a:latin typeface="+mj-lt"/>
              </a:rPr>
              <a:t>injuried</a:t>
            </a:r>
            <a:r>
              <a:rPr lang="pt-BR" sz="1400" dirty="0">
                <a:latin typeface="+mj-lt"/>
              </a:rPr>
              <a:t> </a:t>
            </a:r>
            <a:r>
              <a:rPr lang="pt-BR" sz="1400" dirty="0" err="1">
                <a:latin typeface="+mj-lt"/>
              </a:rPr>
              <a:t>and</a:t>
            </a:r>
            <a:r>
              <a:rPr lang="pt-BR" sz="1400" dirty="0">
                <a:latin typeface="+mj-lt"/>
              </a:rPr>
              <a:t> 5699 </a:t>
            </a:r>
            <a:r>
              <a:rPr lang="pt-BR" sz="1400" dirty="0" err="1">
                <a:latin typeface="+mj-lt"/>
              </a:rPr>
              <a:t>unjuried</a:t>
            </a:r>
            <a:endParaRPr lang="pt-BR" sz="1000" dirty="0">
              <a:latin typeface="+mj-lt"/>
            </a:endParaRPr>
          </a:p>
          <a:p>
            <a:pPr>
              <a:lnSpc>
                <a:spcPct val="150000"/>
              </a:lnSpc>
            </a:pPr>
            <a:r>
              <a:rPr lang="pt-BR" sz="1400" dirty="0">
                <a:latin typeface="+mj-lt"/>
              </a:rPr>
              <a:t>60/40 split</a:t>
            </a:r>
          </a:p>
          <a:p>
            <a:pPr marL="989013">
              <a:lnSpc>
                <a:spcPct val="150000"/>
              </a:lnSpc>
              <a:buFont typeface="Courier New" panose="02070309020205020404" pitchFamily="49" charset="0"/>
              <a:buChar char="o"/>
            </a:pPr>
            <a:r>
              <a:rPr lang="pt-BR" sz="1400" dirty="0">
                <a:latin typeface="+mj-lt"/>
              </a:rPr>
              <a:t>6170 </a:t>
            </a:r>
            <a:r>
              <a:rPr lang="pt-BR" sz="1400" dirty="0" err="1">
                <a:latin typeface="+mj-lt"/>
              </a:rPr>
              <a:t>instances</a:t>
            </a:r>
            <a:r>
              <a:rPr lang="pt-BR" sz="1400" dirty="0">
                <a:latin typeface="+mj-lt"/>
              </a:rPr>
              <a:t> for training </a:t>
            </a:r>
            <a:r>
              <a:rPr lang="pt-BR" sz="1400" dirty="0" err="1">
                <a:latin typeface="+mj-lt"/>
              </a:rPr>
              <a:t>and</a:t>
            </a:r>
            <a:r>
              <a:rPr lang="pt-BR" sz="1400" dirty="0">
                <a:latin typeface="+mj-lt"/>
              </a:rPr>
              <a:t> 2644 for </a:t>
            </a:r>
            <a:r>
              <a:rPr lang="pt-BR" sz="1400" dirty="0" err="1">
                <a:latin typeface="+mj-lt"/>
              </a:rPr>
              <a:t>test</a:t>
            </a:r>
            <a:endParaRPr lang="pt-BR" sz="1400" dirty="0">
              <a:latin typeface="+mj-lt"/>
            </a:endParaRPr>
          </a:p>
          <a:p>
            <a:pPr marL="114300" indent="0">
              <a:lnSpc>
                <a:spcPct val="150000"/>
              </a:lnSpc>
              <a:buNone/>
            </a:pPr>
            <a:endParaRPr lang="pt-BR" sz="1400" dirty="0">
              <a:latin typeface="+mj-lt"/>
            </a:endParaRPr>
          </a:p>
          <a:p>
            <a:pPr marL="114300" indent="0">
              <a:lnSpc>
                <a:spcPct val="150000"/>
              </a:lnSpc>
              <a:buNone/>
            </a:pPr>
            <a:r>
              <a:rPr lang="pt-BR" sz="1400" dirty="0">
                <a:latin typeface="+mj-lt"/>
              </a:rPr>
              <a:t>	</a:t>
            </a:r>
            <a:endParaRPr lang="pt-BR" sz="1400" dirty="0"/>
          </a:p>
        </p:txBody>
      </p:sp>
      <p:pic>
        <p:nvPicPr>
          <p:cNvPr id="4" name="Imagem 3">
            <a:extLst>
              <a:ext uri="{FF2B5EF4-FFF2-40B4-BE49-F238E27FC236}">
                <a16:creationId xmlns:a16="http://schemas.microsoft.com/office/drawing/2014/main" xmlns="" id="{51B907BF-B4CD-4D51-80AB-8DB5E512E1FF}"/>
              </a:ext>
            </a:extLst>
          </p:cNvPr>
          <p:cNvPicPr>
            <a:picLocks noChangeAspect="1"/>
          </p:cNvPicPr>
          <p:nvPr/>
        </p:nvPicPr>
        <p:blipFill>
          <a:blip r:embed="rId3"/>
          <a:stretch>
            <a:fillRect/>
          </a:stretch>
        </p:blipFill>
        <p:spPr>
          <a:xfrm>
            <a:off x="802722" y="2754345"/>
            <a:ext cx="5818006" cy="1635476"/>
          </a:xfrm>
          <a:prstGeom prst="rect">
            <a:avLst/>
          </a:prstGeom>
        </p:spPr>
      </p:pic>
    </p:spTree>
    <p:extLst>
      <p:ext uri="{BB962C8B-B14F-4D97-AF65-F5344CB8AC3E}">
        <p14:creationId xmlns:p14="http://schemas.microsoft.com/office/powerpoint/2010/main" val="2540855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err="1">
                <a:solidFill>
                  <a:schemeClr val="accent3"/>
                </a:solidFill>
                <a:latin typeface="Proxima Nova" panose="020B0604020202020204" charset="0"/>
              </a:rPr>
              <a:t>Code</a:t>
            </a:r>
            <a:endParaRPr b="1" dirty="0">
              <a:latin typeface="Proxima Nova" panose="020B0604020202020204" charset="0"/>
            </a:endParaRPr>
          </a:p>
        </p:txBody>
      </p:sp>
      <p:sp>
        <p:nvSpPr>
          <p:cNvPr id="6" name="CaixaDeTexto 5">
            <a:extLst>
              <a:ext uri="{FF2B5EF4-FFF2-40B4-BE49-F238E27FC236}">
                <a16:creationId xmlns:a16="http://schemas.microsoft.com/office/drawing/2014/main" xmlns="" id="{06100967-5FD4-4B71-BD5D-7FEA8E54A324}"/>
              </a:ext>
            </a:extLst>
          </p:cNvPr>
          <p:cNvSpPr txBox="1"/>
          <p:nvPr/>
        </p:nvSpPr>
        <p:spPr>
          <a:xfrm>
            <a:off x="478465" y="1371600"/>
            <a:ext cx="2264735" cy="307777"/>
          </a:xfrm>
          <a:prstGeom prst="rect">
            <a:avLst/>
          </a:prstGeom>
          <a:noFill/>
        </p:spPr>
        <p:txBody>
          <a:bodyPr wrap="square" rtlCol="0">
            <a:spAutoFit/>
          </a:bodyPr>
          <a:lstStyle/>
          <a:p>
            <a:r>
              <a:rPr lang="pt-BR" dirty="0">
                <a:latin typeface="Proxima Nova" panose="020B0604020202020204" charset="0"/>
              </a:rPr>
              <a:t>Notebook</a:t>
            </a:r>
          </a:p>
        </p:txBody>
      </p:sp>
    </p:spTree>
    <p:extLst>
      <p:ext uri="{BB962C8B-B14F-4D97-AF65-F5344CB8AC3E}">
        <p14:creationId xmlns:p14="http://schemas.microsoft.com/office/powerpoint/2010/main" val="2750470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err="1">
                <a:solidFill>
                  <a:schemeClr val="accent3"/>
                </a:solidFill>
                <a:latin typeface="+mj-lt"/>
              </a:rPr>
              <a:t>Results</a:t>
            </a:r>
            <a:endParaRPr b="1" dirty="0">
              <a:latin typeface="+mj-lt"/>
            </a:endParaRPr>
          </a:p>
        </p:txBody>
      </p:sp>
      <p:pic>
        <p:nvPicPr>
          <p:cNvPr id="2052" name="Picture 4">
            <a:extLst>
              <a:ext uri="{FF2B5EF4-FFF2-40B4-BE49-F238E27FC236}">
                <a16:creationId xmlns:a16="http://schemas.microsoft.com/office/drawing/2014/main" xmlns="" id="{31706859-EEF7-4FE0-A42E-7818DD6D5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4" y="1502676"/>
            <a:ext cx="2785732" cy="21872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4A5F680E-76B5-42D2-A7B2-9FF2E3AFB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453" y="1488763"/>
            <a:ext cx="2821172" cy="22150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a 4">
            <a:extLst>
              <a:ext uri="{FF2B5EF4-FFF2-40B4-BE49-F238E27FC236}">
                <a16:creationId xmlns:a16="http://schemas.microsoft.com/office/drawing/2014/main" xmlns="" id="{87B1E337-E80B-4A0E-9DD5-C336007C976B}"/>
              </a:ext>
            </a:extLst>
          </p:cNvPr>
          <p:cNvGraphicFramePr>
            <a:graphicFrameLocks noGrp="1"/>
          </p:cNvGraphicFramePr>
          <p:nvPr>
            <p:extLst>
              <p:ext uri="{D42A27DB-BD31-4B8C-83A1-F6EECF244321}">
                <p14:modId xmlns:p14="http://schemas.microsoft.com/office/powerpoint/2010/main" val="2903684904"/>
              </p:ext>
            </p:extLst>
          </p:nvPr>
        </p:nvGraphicFramePr>
        <p:xfrm>
          <a:off x="3987215" y="3765937"/>
          <a:ext cx="3019648" cy="1152100"/>
        </p:xfrm>
        <a:graphic>
          <a:graphicData uri="http://schemas.openxmlformats.org/drawingml/2006/table">
            <a:tbl>
              <a:tblPr firstRow="1" bandRow="1">
                <a:tableStyleId>{5C22544A-7EE6-4342-B048-85BDC9FD1C3A}</a:tableStyleId>
              </a:tblPr>
              <a:tblGrid>
                <a:gridCol w="834064">
                  <a:extLst>
                    <a:ext uri="{9D8B030D-6E8A-4147-A177-3AD203B41FA5}">
                      <a16:colId xmlns:a16="http://schemas.microsoft.com/office/drawing/2014/main" xmlns="" val="1024060456"/>
                    </a:ext>
                  </a:extLst>
                </a:gridCol>
                <a:gridCol w="877778">
                  <a:extLst>
                    <a:ext uri="{9D8B030D-6E8A-4147-A177-3AD203B41FA5}">
                      <a16:colId xmlns:a16="http://schemas.microsoft.com/office/drawing/2014/main" xmlns="" val="604904182"/>
                    </a:ext>
                  </a:extLst>
                </a:gridCol>
                <a:gridCol w="712381">
                  <a:extLst>
                    <a:ext uri="{9D8B030D-6E8A-4147-A177-3AD203B41FA5}">
                      <a16:colId xmlns:a16="http://schemas.microsoft.com/office/drawing/2014/main" xmlns="" val="1993071653"/>
                    </a:ext>
                  </a:extLst>
                </a:gridCol>
                <a:gridCol w="595425">
                  <a:extLst>
                    <a:ext uri="{9D8B030D-6E8A-4147-A177-3AD203B41FA5}">
                      <a16:colId xmlns:a16="http://schemas.microsoft.com/office/drawing/2014/main" xmlns="" val="4013681447"/>
                    </a:ext>
                  </a:extLst>
                </a:gridCol>
              </a:tblGrid>
              <a:tr h="329140">
                <a:tc>
                  <a:txBody>
                    <a:bodyPr/>
                    <a:lstStyle/>
                    <a:p>
                      <a:pPr algn="ctr"/>
                      <a:r>
                        <a:rPr lang="pt-BR" sz="1200" dirty="0" err="1"/>
                        <a:t>Metric</a:t>
                      </a:r>
                      <a:endParaRPr lang="pt-BR" sz="1200" dirty="0"/>
                    </a:p>
                  </a:txBody>
                  <a:tcPr anchor="ctr"/>
                </a:tc>
                <a:tc>
                  <a:txBody>
                    <a:bodyPr/>
                    <a:lstStyle/>
                    <a:p>
                      <a:pPr algn="ctr"/>
                      <a:r>
                        <a:rPr lang="pt-BR" sz="1200" dirty="0"/>
                        <a:t>Baseline</a:t>
                      </a:r>
                    </a:p>
                  </a:txBody>
                  <a:tcPr anchor="ctr"/>
                </a:tc>
                <a:tc>
                  <a:txBody>
                    <a:bodyPr/>
                    <a:lstStyle/>
                    <a:p>
                      <a:pPr algn="ctr"/>
                      <a:r>
                        <a:rPr lang="pt-BR" sz="1200" dirty="0"/>
                        <a:t>Train</a:t>
                      </a:r>
                    </a:p>
                  </a:txBody>
                  <a:tcPr anchor="ctr"/>
                </a:tc>
                <a:tc>
                  <a:txBody>
                    <a:bodyPr/>
                    <a:lstStyle/>
                    <a:p>
                      <a:pPr algn="ctr"/>
                      <a:r>
                        <a:rPr lang="pt-BR" sz="1200" dirty="0"/>
                        <a:t>Test</a:t>
                      </a:r>
                    </a:p>
                  </a:txBody>
                  <a:tcPr anchor="ctr"/>
                </a:tc>
                <a:extLst>
                  <a:ext uri="{0D108BD9-81ED-4DB2-BD59-A6C34878D82A}">
                    <a16:rowId xmlns:a16="http://schemas.microsoft.com/office/drawing/2014/main" xmlns="" val="3762305725"/>
                  </a:ext>
                </a:extLst>
              </a:tr>
              <a:tr h="266970">
                <a:tc>
                  <a:txBody>
                    <a:bodyPr/>
                    <a:lstStyle/>
                    <a:p>
                      <a:pPr algn="ctr"/>
                      <a:r>
                        <a:rPr lang="pt-BR" sz="1200" dirty="0"/>
                        <a:t>Recall</a:t>
                      </a:r>
                    </a:p>
                  </a:txBody>
                  <a:tcPr anchor="ctr"/>
                </a:tc>
                <a:tc>
                  <a:txBody>
                    <a:bodyPr/>
                    <a:lstStyle/>
                    <a:p>
                      <a:pPr algn="ctr"/>
                      <a:r>
                        <a:rPr lang="pt-BR" sz="1200" dirty="0"/>
                        <a:t>1</a:t>
                      </a:r>
                    </a:p>
                  </a:txBody>
                  <a:tcPr anchor="ctr"/>
                </a:tc>
                <a:tc>
                  <a:txBody>
                    <a:bodyPr/>
                    <a:lstStyle/>
                    <a:p>
                      <a:pPr algn="ctr"/>
                      <a:r>
                        <a:rPr lang="pt-BR" sz="1200" dirty="0"/>
                        <a:t>0,66</a:t>
                      </a:r>
                    </a:p>
                  </a:txBody>
                  <a:tcPr anchor="ctr"/>
                </a:tc>
                <a:tc>
                  <a:txBody>
                    <a:bodyPr/>
                    <a:lstStyle/>
                    <a:p>
                      <a:pPr algn="ctr"/>
                      <a:r>
                        <a:rPr lang="pt-BR" sz="1200" dirty="0"/>
                        <a:t>0,63</a:t>
                      </a:r>
                    </a:p>
                  </a:txBody>
                  <a:tcPr anchor="ctr"/>
                </a:tc>
                <a:extLst>
                  <a:ext uri="{0D108BD9-81ED-4DB2-BD59-A6C34878D82A}">
                    <a16:rowId xmlns:a16="http://schemas.microsoft.com/office/drawing/2014/main" xmlns="" val="1624046711"/>
                  </a:ext>
                </a:extLst>
              </a:tr>
              <a:tr h="266970">
                <a:tc>
                  <a:txBody>
                    <a:bodyPr/>
                    <a:lstStyle/>
                    <a:p>
                      <a:pPr algn="ctr"/>
                      <a:r>
                        <a:rPr lang="pt-BR" sz="1200" dirty="0"/>
                        <a:t>Precision</a:t>
                      </a:r>
                    </a:p>
                  </a:txBody>
                  <a:tcPr anchor="ctr"/>
                </a:tc>
                <a:tc>
                  <a:txBody>
                    <a:bodyPr/>
                    <a:lstStyle/>
                    <a:p>
                      <a:pPr algn="ctr"/>
                      <a:r>
                        <a:rPr lang="pt-BR" sz="1200" dirty="0"/>
                        <a:t>0,35</a:t>
                      </a:r>
                    </a:p>
                  </a:txBody>
                  <a:tcPr anchor="ctr"/>
                </a:tc>
                <a:tc>
                  <a:txBody>
                    <a:bodyPr/>
                    <a:lstStyle/>
                    <a:p>
                      <a:pPr algn="ctr"/>
                      <a:r>
                        <a:rPr lang="pt-BR" sz="1200" dirty="0"/>
                        <a:t>0,71</a:t>
                      </a:r>
                    </a:p>
                  </a:txBody>
                  <a:tcPr anchor="ctr"/>
                </a:tc>
                <a:tc>
                  <a:txBody>
                    <a:bodyPr/>
                    <a:lstStyle/>
                    <a:p>
                      <a:pPr algn="ctr"/>
                      <a:r>
                        <a:rPr lang="pt-BR" sz="1200" dirty="0"/>
                        <a:t>0,7</a:t>
                      </a:r>
                    </a:p>
                  </a:txBody>
                  <a:tcPr anchor="ctr"/>
                </a:tc>
                <a:extLst>
                  <a:ext uri="{0D108BD9-81ED-4DB2-BD59-A6C34878D82A}">
                    <a16:rowId xmlns:a16="http://schemas.microsoft.com/office/drawing/2014/main" xmlns="" val="2480006434"/>
                  </a:ext>
                </a:extLst>
              </a:tr>
              <a:tr h="266970">
                <a:tc>
                  <a:txBody>
                    <a:bodyPr/>
                    <a:lstStyle/>
                    <a:p>
                      <a:pPr algn="ctr"/>
                      <a:r>
                        <a:rPr lang="pt-BR" sz="1200" dirty="0"/>
                        <a:t>ROC</a:t>
                      </a:r>
                    </a:p>
                  </a:txBody>
                  <a:tcPr anchor="ctr"/>
                </a:tc>
                <a:tc>
                  <a:txBody>
                    <a:bodyPr/>
                    <a:lstStyle/>
                    <a:p>
                      <a:pPr algn="ctr"/>
                      <a:r>
                        <a:rPr lang="pt-BR" sz="1200" dirty="0"/>
                        <a:t>0,5</a:t>
                      </a:r>
                    </a:p>
                  </a:txBody>
                  <a:tcPr anchor="ctr"/>
                </a:tc>
                <a:tc>
                  <a:txBody>
                    <a:bodyPr/>
                    <a:lstStyle/>
                    <a:p>
                      <a:pPr algn="ctr"/>
                      <a:r>
                        <a:rPr lang="pt-BR" sz="1200" dirty="0"/>
                        <a:t>0,8</a:t>
                      </a:r>
                    </a:p>
                  </a:txBody>
                  <a:tcPr anchor="ctr"/>
                </a:tc>
                <a:tc>
                  <a:txBody>
                    <a:bodyPr/>
                    <a:lstStyle/>
                    <a:p>
                      <a:pPr algn="ctr"/>
                      <a:r>
                        <a:rPr lang="pt-BR" sz="1200" dirty="0"/>
                        <a:t>0,77</a:t>
                      </a:r>
                    </a:p>
                  </a:txBody>
                  <a:tcPr anchor="ctr"/>
                </a:tc>
                <a:extLst>
                  <a:ext uri="{0D108BD9-81ED-4DB2-BD59-A6C34878D82A}">
                    <a16:rowId xmlns:a16="http://schemas.microsoft.com/office/drawing/2014/main" xmlns="" val="3619250565"/>
                  </a:ext>
                </a:extLst>
              </a:tr>
            </a:tbl>
          </a:graphicData>
        </a:graphic>
      </p:graphicFrame>
      <p:graphicFrame>
        <p:nvGraphicFramePr>
          <p:cNvPr id="5" name="Tabela 4">
            <a:extLst>
              <a:ext uri="{FF2B5EF4-FFF2-40B4-BE49-F238E27FC236}">
                <a16:creationId xmlns:a16="http://schemas.microsoft.com/office/drawing/2014/main" xmlns="" id="{5389BE83-757C-41D9-A5D2-58B759AB17EA}"/>
              </a:ext>
            </a:extLst>
          </p:cNvPr>
          <p:cNvGraphicFramePr>
            <a:graphicFrameLocks noGrp="1"/>
          </p:cNvGraphicFramePr>
          <p:nvPr>
            <p:extLst>
              <p:ext uri="{D42A27DB-BD31-4B8C-83A1-F6EECF244321}">
                <p14:modId xmlns:p14="http://schemas.microsoft.com/office/powerpoint/2010/main" val="2917227572"/>
              </p:ext>
            </p:extLst>
          </p:nvPr>
        </p:nvGraphicFramePr>
        <p:xfrm>
          <a:off x="233916" y="3765937"/>
          <a:ext cx="3019648" cy="1152100"/>
        </p:xfrm>
        <a:graphic>
          <a:graphicData uri="http://schemas.openxmlformats.org/drawingml/2006/table">
            <a:tbl>
              <a:tblPr firstRow="1" bandRow="1">
                <a:tableStyleId>{5C22544A-7EE6-4342-B048-85BDC9FD1C3A}</a:tableStyleId>
              </a:tblPr>
              <a:tblGrid>
                <a:gridCol w="834064">
                  <a:extLst>
                    <a:ext uri="{9D8B030D-6E8A-4147-A177-3AD203B41FA5}">
                      <a16:colId xmlns:a16="http://schemas.microsoft.com/office/drawing/2014/main" xmlns="" val="1024060456"/>
                    </a:ext>
                  </a:extLst>
                </a:gridCol>
                <a:gridCol w="877778">
                  <a:extLst>
                    <a:ext uri="{9D8B030D-6E8A-4147-A177-3AD203B41FA5}">
                      <a16:colId xmlns:a16="http://schemas.microsoft.com/office/drawing/2014/main" xmlns="" val="604904182"/>
                    </a:ext>
                  </a:extLst>
                </a:gridCol>
                <a:gridCol w="712381">
                  <a:extLst>
                    <a:ext uri="{9D8B030D-6E8A-4147-A177-3AD203B41FA5}">
                      <a16:colId xmlns:a16="http://schemas.microsoft.com/office/drawing/2014/main" xmlns="" val="1993071653"/>
                    </a:ext>
                  </a:extLst>
                </a:gridCol>
                <a:gridCol w="595425">
                  <a:extLst>
                    <a:ext uri="{9D8B030D-6E8A-4147-A177-3AD203B41FA5}">
                      <a16:colId xmlns:a16="http://schemas.microsoft.com/office/drawing/2014/main" xmlns="" val="4013681447"/>
                    </a:ext>
                  </a:extLst>
                </a:gridCol>
              </a:tblGrid>
              <a:tr h="329140">
                <a:tc>
                  <a:txBody>
                    <a:bodyPr/>
                    <a:lstStyle/>
                    <a:p>
                      <a:pPr algn="ctr"/>
                      <a:r>
                        <a:rPr lang="pt-BR" sz="1200" dirty="0" err="1"/>
                        <a:t>Metric</a:t>
                      </a:r>
                      <a:endParaRPr lang="pt-BR" sz="1200" dirty="0"/>
                    </a:p>
                  </a:txBody>
                  <a:tcPr anchor="ctr"/>
                </a:tc>
                <a:tc>
                  <a:txBody>
                    <a:bodyPr/>
                    <a:lstStyle/>
                    <a:p>
                      <a:pPr algn="ctr"/>
                      <a:r>
                        <a:rPr lang="pt-BR" sz="1200" dirty="0"/>
                        <a:t>Baseline</a:t>
                      </a:r>
                    </a:p>
                  </a:txBody>
                  <a:tcPr anchor="ctr"/>
                </a:tc>
                <a:tc>
                  <a:txBody>
                    <a:bodyPr/>
                    <a:lstStyle/>
                    <a:p>
                      <a:pPr algn="ctr"/>
                      <a:r>
                        <a:rPr lang="pt-BR" sz="1200" dirty="0"/>
                        <a:t>Train</a:t>
                      </a:r>
                    </a:p>
                  </a:txBody>
                  <a:tcPr anchor="ctr"/>
                </a:tc>
                <a:tc>
                  <a:txBody>
                    <a:bodyPr/>
                    <a:lstStyle/>
                    <a:p>
                      <a:pPr algn="ctr"/>
                      <a:r>
                        <a:rPr lang="pt-BR" sz="1200" dirty="0"/>
                        <a:t>Test</a:t>
                      </a:r>
                    </a:p>
                  </a:txBody>
                  <a:tcPr anchor="ctr"/>
                </a:tc>
                <a:extLst>
                  <a:ext uri="{0D108BD9-81ED-4DB2-BD59-A6C34878D82A}">
                    <a16:rowId xmlns:a16="http://schemas.microsoft.com/office/drawing/2014/main" xmlns="" val="3762305725"/>
                  </a:ext>
                </a:extLst>
              </a:tr>
              <a:tr h="266970">
                <a:tc>
                  <a:txBody>
                    <a:bodyPr/>
                    <a:lstStyle/>
                    <a:p>
                      <a:pPr algn="ctr"/>
                      <a:r>
                        <a:rPr lang="pt-BR" sz="1200" dirty="0"/>
                        <a:t>Recall</a:t>
                      </a:r>
                    </a:p>
                  </a:txBody>
                  <a:tcPr anchor="ctr"/>
                </a:tc>
                <a:tc>
                  <a:txBody>
                    <a:bodyPr/>
                    <a:lstStyle/>
                    <a:p>
                      <a:pPr algn="ctr"/>
                      <a:r>
                        <a:rPr lang="pt-BR" sz="1200" dirty="0"/>
                        <a:t>1</a:t>
                      </a:r>
                    </a:p>
                  </a:txBody>
                  <a:tcPr anchor="ctr"/>
                </a:tc>
                <a:tc>
                  <a:txBody>
                    <a:bodyPr/>
                    <a:lstStyle/>
                    <a:p>
                      <a:pPr algn="ctr"/>
                      <a:r>
                        <a:rPr lang="pt-BR" sz="1200" dirty="0"/>
                        <a:t>0,66</a:t>
                      </a:r>
                    </a:p>
                  </a:txBody>
                  <a:tcPr anchor="ctr"/>
                </a:tc>
                <a:tc>
                  <a:txBody>
                    <a:bodyPr/>
                    <a:lstStyle/>
                    <a:p>
                      <a:pPr algn="ctr"/>
                      <a:r>
                        <a:rPr lang="pt-BR" sz="1200" dirty="0"/>
                        <a:t>0,62</a:t>
                      </a:r>
                    </a:p>
                  </a:txBody>
                  <a:tcPr anchor="ctr"/>
                </a:tc>
                <a:extLst>
                  <a:ext uri="{0D108BD9-81ED-4DB2-BD59-A6C34878D82A}">
                    <a16:rowId xmlns:a16="http://schemas.microsoft.com/office/drawing/2014/main" xmlns="" val="1624046711"/>
                  </a:ext>
                </a:extLst>
              </a:tr>
              <a:tr h="266970">
                <a:tc>
                  <a:txBody>
                    <a:bodyPr/>
                    <a:lstStyle/>
                    <a:p>
                      <a:pPr algn="ctr"/>
                      <a:r>
                        <a:rPr lang="pt-BR" sz="1200" dirty="0"/>
                        <a:t>Precision</a:t>
                      </a:r>
                    </a:p>
                  </a:txBody>
                  <a:tcPr anchor="ctr"/>
                </a:tc>
                <a:tc>
                  <a:txBody>
                    <a:bodyPr/>
                    <a:lstStyle/>
                    <a:p>
                      <a:pPr algn="ctr"/>
                      <a:r>
                        <a:rPr lang="pt-BR" sz="1200" dirty="0"/>
                        <a:t>0,35</a:t>
                      </a:r>
                    </a:p>
                  </a:txBody>
                  <a:tcPr anchor="ctr"/>
                </a:tc>
                <a:tc>
                  <a:txBody>
                    <a:bodyPr/>
                    <a:lstStyle/>
                    <a:p>
                      <a:pPr algn="ctr"/>
                      <a:r>
                        <a:rPr lang="pt-BR" sz="1200" dirty="0"/>
                        <a:t>0,71</a:t>
                      </a:r>
                    </a:p>
                  </a:txBody>
                  <a:tcPr anchor="ctr"/>
                </a:tc>
                <a:tc>
                  <a:txBody>
                    <a:bodyPr/>
                    <a:lstStyle/>
                    <a:p>
                      <a:pPr algn="ctr"/>
                      <a:r>
                        <a:rPr lang="pt-BR" sz="1200" dirty="0"/>
                        <a:t>0,7</a:t>
                      </a:r>
                    </a:p>
                  </a:txBody>
                  <a:tcPr anchor="ctr"/>
                </a:tc>
                <a:extLst>
                  <a:ext uri="{0D108BD9-81ED-4DB2-BD59-A6C34878D82A}">
                    <a16:rowId xmlns:a16="http://schemas.microsoft.com/office/drawing/2014/main" xmlns="" val="2480006434"/>
                  </a:ext>
                </a:extLst>
              </a:tr>
              <a:tr h="266970">
                <a:tc>
                  <a:txBody>
                    <a:bodyPr/>
                    <a:lstStyle/>
                    <a:p>
                      <a:pPr algn="ctr"/>
                      <a:r>
                        <a:rPr lang="pt-BR" sz="1200" dirty="0"/>
                        <a:t>ROC</a:t>
                      </a:r>
                    </a:p>
                  </a:txBody>
                  <a:tcPr anchor="ctr"/>
                </a:tc>
                <a:tc>
                  <a:txBody>
                    <a:bodyPr/>
                    <a:lstStyle/>
                    <a:p>
                      <a:pPr algn="ctr"/>
                      <a:r>
                        <a:rPr lang="pt-BR" sz="1200" dirty="0"/>
                        <a:t>0,5</a:t>
                      </a:r>
                    </a:p>
                  </a:txBody>
                  <a:tcPr anchor="ctr"/>
                </a:tc>
                <a:tc>
                  <a:txBody>
                    <a:bodyPr/>
                    <a:lstStyle/>
                    <a:p>
                      <a:pPr algn="ctr"/>
                      <a:r>
                        <a:rPr lang="pt-BR" sz="1200" dirty="0"/>
                        <a:t>0,8</a:t>
                      </a:r>
                    </a:p>
                  </a:txBody>
                  <a:tcPr anchor="ctr"/>
                </a:tc>
                <a:tc>
                  <a:txBody>
                    <a:bodyPr/>
                    <a:lstStyle/>
                    <a:p>
                      <a:pPr algn="ctr"/>
                      <a:r>
                        <a:rPr lang="pt-BR" sz="1200" dirty="0"/>
                        <a:t>0,76</a:t>
                      </a:r>
                    </a:p>
                  </a:txBody>
                  <a:tcPr anchor="ctr"/>
                </a:tc>
                <a:extLst>
                  <a:ext uri="{0D108BD9-81ED-4DB2-BD59-A6C34878D82A}">
                    <a16:rowId xmlns:a16="http://schemas.microsoft.com/office/drawing/2014/main" xmlns="" val="3619250565"/>
                  </a:ext>
                </a:extLst>
              </a:tr>
            </a:tbl>
          </a:graphicData>
        </a:graphic>
      </p:graphicFrame>
      <p:sp>
        <p:nvSpPr>
          <p:cNvPr id="8" name="CaixaDeTexto 7">
            <a:extLst>
              <a:ext uri="{FF2B5EF4-FFF2-40B4-BE49-F238E27FC236}">
                <a16:creationId xmlns:a16="http://schemas.microsoft.com/office/drawing/2014/main" xmlns="" id="{A83B363A-8350-4E9F-A862-E85FA5B1EB9F}"/>
              </a:ext>
            </a:extLst>
          </p:cNvPr>
          <p:cNvSpPr txBox="1"/>
          <p:nvPr/>
        </p:nvSpPr>
        <p:spPr>
          <a:xfrm>
            <a:off x="919717" y="992640"/>
            <a:ext cx="1648046" cy="461665"/>
          </a:xfrm>
          <a:prstGeom prst="rect">
            <a:avLst/>
          </a:prstGeom>
          <a:noFill/>
        </p:spPr>
        <p:txBody>
          <a:bodyPr wrap="square" rtlCol="0">
            <a:spAutoFit/>
          </a:bodyPr>
          <a:lstStyle/>
          <a:p>
            <a:pPr algn="ctr"/>
            <a:r>
              <a:rPr lang="pt-BR" sz="1200" b="1" dirty="0" err="1"/>
              <a:t>Decision</a:t>
            </a:r>
            <a:r>
              <a:rPr lang="pt-BR" sz="1200" b="1" dirty="0"/>
              <a:t> Tree (0:1821, 1:823)</a:t>
            </a:r>
          </a:p>
        </p:txBody>
      </p:sp>
      <p:sp>
        <p:nvSpPr>
          <p:cNvPr id="10" name="CaixaDeTexto 9">
            <a:extLst>
              <a:ext uri="{FF2B5EF4-FFF2-40B4-BE49-F238E27FC236}">
                <a16:creationId xmlns:a16="http://schemas.microsoft.com/office/drawing/2014/main" xmlns="" id="{A854626E-EF83-46D0-9E8B-FBA014BB71AE}"/>
              </a:ext>
            </a:extLst>
          </p:cNvPr>
          <p:cNvSpPr txBox="1"/>
          <p:nvPr/>
        </p:nvSpPr>
        <p:spPr>
          <a:xfrm>
            <a:off x="4673016" y="992640"/>
            <a:ext cx="1648046" cy="461665"/>
          </a:xfrm>
          <a:prstGeom prst="rect">
            <a:avLst/>
          </a:prstGeom>
          <a:noFill/>
        </p:spPr>
        <p:txBody>
          <a:bodyPr wrap="square" rtlCol="0">
            <a:spAutoFit/>
          </a:bodyPr>
          <a:lstStyle/>
          <a:p>
            <a:pPr algn="ctr"/>
            <a:r>
              <a:rPr lang="pt-BR" sz="1200" b="1" dirty="0"/>
              <a:t>Random Forest (0:1806, 1:838)</a:t>
            </a:r>
          </a:p>
        </p:txBody>
      </p:sp>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xmlns="" id="{2953395B-6876-4782-BCD6-E0155E913C81}"/>
                  </a:ext>
                </a:extLst>
              </p:cNvPr>
              <p:cNvSpPr txBox="1"/>
              <p:nvPr/>
            </p:nvSpPr>
            <p:spPr>
              <a:xfrm>
                <a:off x="7328107" y="4341987"/>
                <a:ext cx="1504193" cy="34881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𝑃𝑟𝑒𝑐𝑖𝑠𝑖𝑜𝑛</m:t>
                      </m:r>
                      <m:r>
                        <a:rPr lang="pt-BR" sz="1200" b="0" i="1" smtClean="0">
                          <a:latin typeface="Cambria Math" panose="02040503050406030204" pitchFamily="18" charset="0"/>
                        </a:rPr>
                        <m:t>= </m:t>
                      </m:r>
                      <m:f>
                        <m:fPr>
                          <m:ctrlPr>
                            <a:rPr lang="pt-BR" sz="1200" b="0" i="1" smtClean="0">
                              <a:latin typeface="Cambria Math" panose="02040503050406030204" pitchFamily="18" charset="0"/>
                            </a:rPr>
                          </m:ctrlPr>
                        </m:fPr>
                        <m:num>
                          <m:r>
                            <a:rPr lang="pt-BR" sz="1200" b="0" i="1" smtClean="0">
                              <a:latin typeface="Cambria Math" panose="02040503050406030204" pitchFamily="18" charset="0"/>
                            </a:rPr>
                            <m:t>𝑇𝑃</m:t>
                          </m:r>
                        </m:num>
                        <m:den>
                          <m:r>
                            <a:rPr lang="pt-BR" sz="1200" b="0" i="1" smtClean="0">
                              <a:latin typeface="Cambria Math" panose="02040503050406030204" pitchFamily="18" charset="0"/>
                            </a:rPr>
                            <m:t>𝑇𝑃</m:t>
                          </m:r>
                          <m:r>
                            <a:rPr lang="pt-BR" sz="1200" b="0" i="1" smtClean="0">
                              <a:latin typeface="Cambria Math" panose="02040503050406030204" pitchFamily="18" charset="0"/>
                            </a:rPr>
                            <m:t>+</m:t>
                          </m:r>
                          <m:r>
                            <a:rPr lang="pt-BR" sz="1200" b="0" i="1" smtClean="0">
                              <a:latin typeface="Cambria Math" panose="02040503050406030204" pitchFamily="18" charset="0"/>
                            </a:rPr>
                            <m:t>𝐹𝑃</m:t>
                          </m:r>
                        </m:den>
                      </m:f>
                    </m:oMath>
                  </m:oMathPara>
                </a14:m>
                <a:endParaRPr lang="pt-BR" sz="1200" dirty="0"/>
              </a:p>
            </p:txBody>
          </p:sp>
        </mc:Choice>
        <mc:Fallback xmlns="">
          <p:sp>
            <p:nvSpPr>
              <p:cNvPr id="12" name="CaixaDeTexto 11">
                <a:extLst>
                  <a:ext uri="{FF2B5EF4-FFF2-40B4-BE49-F238E27FC236}">
                    <a16:creationId xmlns:a16="http://schemas.microsoft.com/office/drawing/2014/main" id="{2953395B-6876-4782-BCD6-E0155E913C81}"/>
                  </a:ext>
                </a:extLst>
              </p:cNvPr>
              <p:cNvSpPr txBox="1">
                <a:spLocks noRot="1" noChangeAspect="1" noMove="1" noResize="1" noEditPoints="1" noAdjustHandles="1" noChangeArrowheads="1" noChangeShapeType="1" noTextEdit="1"/>
              </p:cNvSpPr>
              <p:nvPr/>
            </p:nvSpPr>
            <p:spPr>
              <a:xfrm>
                <a:off x="7328107" y="4341987"/>
                <a:ext cx="1504193" cy="348813"/>
              </a:xfrm>
              <a:prstGeom prst="rect">
                <a:avLst/>
              </a:prstGeom>
              <a:blipFill>
                <a:blip r:embed="rId5"/>
                <a:stretch>
                  <a:fillRect l="-1205" r="-803" b="-13559"/>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xmlns="" id="{22D939E3-A626-42ED-9234-067BA9FBCDC5}"/>
                  </a:ext>
                </a:extLst>
              </p:cNvPr>
              <p:cNvSpPr txBox="1"/>
              <p:nvPr/>
            </p:nvSpPr>
            <p:spPr>
              <a:xfrm>
                <a:off x="7432782" y="3529418"/>
                <a:ext cx="1294842" cy="34881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𝑅𝑒𝑐𝑎𝑙𝑙</m:t>
                      </m:r>
                      <m:r>
                        <a:rPr lang="pt-BR" sz="1200" b="0" i="1" smtClean="0">
                          <a:latin typeface="Cambria Math" panose="02040503050406030204" pitchFamily="18" charset="0"/>
                        </a:rPr>
                        <m:t>= </m:t>
                      </m:r>
                      <m:f>
                        <m:fPr>
                          <m:ctrlPr>
                            <a:rPr lang="pt-BR" sz="1200" b="0" i="1" smtClean="0">
                              <a:latin typeface="Cambria Math" panose="02040503050406030204" pitchFamily="18" charset="0"/>
                            </a:rPr>
                          </m:ctrlPr>
                        </m:fPr>
                        <m:num>
                          <m:r>
                            <a:rPr lang="pt-BR" sz="1200" b="0" i="1" smtClean="0">
                              <a:latin typeface="Cambria Math" panose="02040503050406030204" pitchFamily="18" charset="0"/>
                            </a:rPr>
                            <m:t>𝑇𝑃</m:t>
                          </m:r>
                        </m:num>
                        <m:den>
                          <m:r>
                            <a:rPr lang="pt-BR" sz="1200" b="0" i="1" smtClean="0">
                              <a:latin typeface="Cambria Math" panose="02040503050406030204" pitchFamily="18" charset="0"/>
                            </a:rPr>
                            <m:t>𝑇𝑃</m:t>
                          </m:r>
                          <m:r>
                            <a:rPr lang="pt-BR" sz="1200" b="0" i="1" smtClean="0">
                              <a:latin typeface="Cambria Math" panose="02040503050406030204" pitchFamily="18" charset="0"/>
                            </a:rPr>
                            <m:t>+</m:t>
                          </m:r>
                          <m:r>
                            <a:rPr lang="pt-BR" sz="1200" b="0" i="1" smtClean="0">
                              <a:latin typeface="Cambria Math" panose="02040503050406030204" pitchFamily="18" charset="0"/>
                            </a:rPr>
                            <m:t>𝐹𝑁</m:t>
                          </m:r>
                        </m:den>
                      </m:f>
                    </m:oMath>
                  </m:oMathPara>
                </a14:m>
                <a:endParaRPr lang="pt-BR" sz="1200" dirty="0"/>
              </a:p>
            </p:txBody>
          </p:sp>
        </mc:Choice>
        <mc:Fallback xmlns="">
          <p:sp>
            <p:nvSpPr>
              <p:cNvPr id="13" name="CaixaDeTexto 12">
                <a:extLst>
                  <a:ext uri="{FF2B5EF4-FFF2-40B4-BE49-F238E27FC236}">
                    <a16:creationId xmlns:a16="http://schemas.microsoft.com/office/drawing/2014/main" id="{22D939E3-A626-42ED-9234-067BA9FBCDC5}"/>
                  </a:ext>
                </a:extLst>
              </p:cNvPr>
              <p:cNvSpPr txBox="1">
                <a:spLocks noRot="1" noChangeAspect="1" noMove="1" noResize="1" noEditPoints="1" noAdjustHandles="1" noChangeArrowheads="1" noChangeShapeType="1" noTextEdit="1"/>
              </p:cNvSpPr>
              <p:nvPr/>
            </p:nvSpPr>
            <p:spPr>
              <a:xfrm>
                <a:off x="7432782" y="3529418"/>
                <a:ext cx="1294842" cy="348813"/>
              </a:xfrm>
              <a:prstGeom prst="rect">
                <a:avLst/>
              </a:prstGeom>
              <a:blipFill>
                <a:blip r:embed="rId6"/>
                <a:stretch>
                  <a:fillRect l="-1860" t="-1695" r="-930" b="-11864"/>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4214425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err="1">
                <a:solidFill>
                  <a:schemeClr val="accent3"/>
                </a:solidFill>
                <a:latin typeface="+mj-lt"/>
              </a:rPr>
              <a:t>Results</a:t>
            </a:r>
            <a:endParaRPr b="1" dirty="0">
              <a:latin typeface="+mj-lt"/>
            </a:endParaRPr>
          </a:p>
        </p:txBody>
      </p:sp>
      <p:sp>
        <p:nvSpPr>
          <p:cNvPr id="8" name="CaixaDeTexto 7">
            <a:extLst>
              <a:ext uri="{FF2B5EF4-FFF2-40B4-BE49-F238E27FC236}">
                <a16:creationId xmlns:a16="http://schemas.microsoft.com/office/drawing/2014/main" xmlns="" id="{A83B363A-8350-4E9F-A862-E85FA5B1EB9F}"/>
              </a:ext>
            </a:extLst>
          </p:cNvPr>
          <p:cNvSpPr txBox="1"/>
          <p:nvPr/>
        </p:nvSpPr>
        <p:spPr>
          <a:xfrm>
            <a:off x="1275907" y="1454305"/>
            <a:ext cx="1648046" cy="461665"/>
          </a:xfrm>
          <a:prstGeom prst="rect">
            <a:avLst/>
          </a:prstGeom>
          <a:noFill/>
        </p:spPr>
        <p:txBody>
          <a:bodyPr wrap="square" rtlCol="0">
            <a:spAutoFit/>
          </a:bodyPr>
          <a:lstStyle/>
          <a:p>
            <a:pPr algn="ctr"/>
            <a:r>
              <a:rPr lang="pt-BR" sz="1200" b="1" dirty="0" err="1"/>
              <a:t>Decision</a:t>
            </a:r>
            <a:r>
              <a:rPr lang="pt-BR" sz="1200" b="1" dirty="0"/>
              <a:t> Tree (0:1821, 1:823)</a:t>
            </a:r>
          </a:p>
        </p:txBody>
      </p:sp>
      <p:sp>
        <p:nvSpPr>
          <p:cNvPr id="10" name="CaixaDeTexto 9">
            <a:extLst>
              <a:ext uri="{FF2B5EF4-FFF2-40B4-BE49-F238E27FC236}">
                <a16:creationId xmlns:a16="http://schemas.microsoft.com/office/drawing/2014/main" xmlns="" id="{A854626E-EF83-46D0-9E8B-FBA014BB71AE}"/>
              </a:ext>
            </a:extLst>
          </p:cNvPr>
          <p:cNvSpPr txBox="1"/>
          <p:nvPr/>
        </p:nvSpPr>
        <p:spPr>
          <a:xfrm>
            <a:off x="5192233" y="1454304"/>
            <a:ext cx="1648046" cy="461665"/>
          </a:xfrm>
          <a:prstGeom prst="rect">
            <a:avLst/>
          </a:prstGeom>
          <a:noFill/>
        </p:spPr>
        <p:txBody>
          <a:bodyPr wrap="square" rtlCol="0">
            <a:spAutoFit/>
          </a:bodyPr>
          <a:lstStyle/>
          <a:p>
            <a:pPr algn="ctr"/>
            <a:r>
              <a:rPr lang="pt-BR" sz="1200" b="1" dirty="0"/>
              <a:t>Random Forest (0:1806, 1:838)</a:t>
            </a:r>
          </a:p>
        </p:txBody>
      </p:sp>
      <p:graphicFrame>
        <p:nvGraphicFramePr>
          <p:cNvPr id="3" name="Tabela 5">
            <a:extLst>
              <a:ext uri="{FF2B5EF4-FFF2-40B4-BE49-F238E27FC236}">
                <a16:creationId xmlns:a16="http://schemas.microsoft.com/office/drawing/2014/main" xmlns="" id="{3170086F-DE48-4F2A-A194-D4172123483E}"/>
              </a:ext>
            </a:extLst>
          </p:cNvPr>
          <p:cNvGraphicFramePr>
            <a:graphicFrameLocks noGrp="1"/>
          </p:cNvGraphicFramePr>
          <p:nvPr>
            <p:extLst>
              <p:ext uri="{D42A27DB-BD31-4B8C-83A1-F6EECF244321}">
                <p14:modId xmlns:p14="http://schemas.microsoft.com/office/powerpoint/2010/main" val="2785688184"/>
              </p:ext>
            </p:extLst>
          </p:nvPr>
        </p:nvGraphicFramePr>
        <p:xfrm>
          <a:off x="457200" y="2001920"/>
          <a:ext cx="3285460" cy="2225040"/>
        </p:xfrm>
        <a:graphic>
          <a:graphicData uri="http://schemas.openxmlformats.org/drawingml/2006/table">
            <a:tbl>
              <a:tblPr firstRow="1" bandRow="1">
                <a:tableStyleId>{5C22544A-7EE6-4342-B048-85BDC9FD1C3A}</a:tableStyleId>
              </a:tblPr>
              <a:tblGrid>
                <a:gridCol w="1642730">
                  <a:extLst>
                    <a:ext uri="{9D8B030D-6E8A-4147-A177-3AD203B41FA5}">
                      <a16:colId xmlns:a16="http://schemas.microsoft.com/office/drawing/2014/main" xmlns="" val="552847631"/>
                    </a:ext>
                  </a:extLst>
                </a:gridCol>
                <a:gridCol w="1642730">
                  <a:extLst>
                    <a:ext uri="{9D8B030D-6E8A-4147-A177-3AD203B41FA5}">
                      <a16:colId xmlns:a16="http://schemas.microsoft.com/office/drawing/2014/main" xmlns="" val="2668002879"/>
                    </a:ext>
                  </a:extLst>
                </a:gridCol>
              </a:tblGrid>
              <a:tr h="370840">
                <a:tc>
                  <a:txBody>
                    <a:bodyPr/>
                    <a:lstStyle/>
                    <a:p>
                      <a:pPr algn="ctr"/>
                      <a:r>
                        <a:rPr lang="pt-BR" sz="1200" dirty="0" err="1"/>
                        <a:t>Feature</a:t>
                      </a:r>
                      <a:endParaRPr lang="pt-BR" sz="1200" dirty="0"/>
                    </a:p>
                  </a:txBody>
                  <a:tcPr anchor="ctr"/>
                </a:tc>
                <a:tc>
                  <a:txBody>
                    <a:bodyPr/>
                    <a:lstStyle/>
                    <a:p>
                      <a:pPr algn="ctr"/>
                      <a:r>
                        <a:rPr lang="pt-BR" sz="1200" dirty="0" err="1"/>
                        <a:t>Importance</a:t>
                      </a:r>
                      <a:endParaRPr lang="pt-BR" sz="1200" dirty="0"/>
                    </a:p>
                  </a:txBody>
                  <a:tcPr anchor="ctr"/>
                </a:tc>
                <a:extLst>
                  <a:ext uri="{0D108BD9-81ED-4DB2-BD59-A6C34878D82A}">
                    <a16:rowId xmlns:a16="http://schemas.microsoft.com/office/drawing/2014/main" xmlns="" val="2664351369"/>
                  </a:ext>
                </a:extLst>
              </a:tr>
              <a:tr h="370840">
                <a:tc>
                  <a:txBody>
                    <a:bodyPr/>
                    <a:lstStyle/>
                    <a:p>
                      <a:pPr algn="ctr"/>
                      <a:r>
                        <a:rPr lang="pt-BR" sz="1200" dirty="0" err="1"/>
                        <a:t>Motorcycles</a:t>
                      </a:r>
                      <a:endParaRPr lang="pt-BR" sz="1200" dirty="0"/>
                    </a:p>
                  </a:txBody>
                  <a:tcPr anchor="ctr"/>
                </a:tc>
                <a:tc>
                  <a:txBody>
                    <a:bodyPr/>
                    <a:lstStyle/>
                    <a:p>
                      <a:pPr algn="ctr"/>
                      <a:r>
                        <a:rPr lang="pt-BR" sz="1200" dirty="0"/>
                        <a:t>0,93</a:t>
                      </a:r>
                    </a:p>
                  </a:txBody>
                  <a:tcPr anchor="ctr"/>
                </a:tc>
                <a:extLst>
                  <a:ext uri="{0D108BD9-81ED-4DB2-BD59-A6C34878D82A}">
                    <a16:rowId xmlns:a16="http://schemas.microsoft.com/office/drawing/2014/main" xmlns="" val="2096946681"/>
                  </a:ext>
                </a:extLst>
              </a:tr>
              <a:tr h="370840">
                <a:tc>
                  <a:txBody>
                    <a:bodyPr/>
                    <a:lstStyle/>
                    <a:p>
                      <a:pPr algn="ctr"/>
                      <a:r>
                        <a:rPr lang="pt-BR" sz="1200" dirty="0"/>
                        <a:t>Zone</a:t>
                      </a:r>
                    </a:p>
                  </a:txBody>
                  <a:tcPr anchor="ctr"/>
                </a:tc>
                <a:tc>
                  <a:txBody>
                    <a:bodyPr/>
                    <a:lstStyle/>
                    <a:p>
                      <a:pPr algn="ctr"/>
                      <a:r>
                        <a:rPr lang="pt-BR" sz="1200" dirty="0"/>
                        <a:t>0,02</a:t>
                      </a:r>
                    </a:p>
                  </a:txBody>
                  <a:tcPr anchor="ctr"/>
                </a:tc>
                <a:extLst>
                  <a:ext uri="{0D108BD9-81ED-4DB2-BD59-A6C34878D82A}">
                    <a16:rowId xmlns:a16="http://schemas.microsoft.com/office/drawing/2014/main" xmlns="" val="2777515976"/>
                  </a:ext>
                </a:extLst>
              </a:tr>
              <a:tr h="370840">
                <a:tc>
                  <a:txBody>
                    <a:bodyPr/>
                    <a:lstStyle/>
                    <a:p>
                      <a:pPr algn="ctr"/>
                      <a:r>
                        <a:rPr lang="pt-BR" sz="1200" dirty="0" err="1"/>
                        <a:t>Intersection</a:t>
                      </a:r>
                      <a:endParaRPr lang="pt-BR" sz="1200" dirty="0"/>
                    </a:p>
                  </a:txBody>
                  <a:tcPr anchor="ctr"/>
                </a:tc>
                <a:tc>
                  <a:txBody>
                    <a:bodyPr/>
                    <a:lstStyle/>
                    <a:p>
                      <a:pPr algn="ctr"/>
                      <a:r>
                        <a:rPr lang="pt-BR" sz="1200" dirty="0"/>
                        <a:t>0,01</a:t>
                      </a:r>
                    </a:p>
                  </a:txBody>
                  <a:tcPr anchor="ctr"/>
                </a:tc>
                <a:extLst>
                  <a:ext uri="{0D108BD9-81ED-4DB2-BD59-A6C34878D82A}">
                    <a16:rowId xmlns:a16="http://schemas.microsoft.com/office/drawing/2014/main" xmlns="" val="4073872423"/>
                  </a:ext>
                </a:extLst>
              </a:tr>
              <a:tr h="370840">
                <a:tc>
                  <a:txBody>
                    <a:bodyPr/>
                    <a:lstStyle/>
                    <a:p>
                      <a:pPr algn="ctr"/>
                      <a:r>
                        <a:rPr lang="pt-BR" sz="1200" dirty="0" err="1"/>
                        <a:t>Large</a:t>
                      </a:r>
                      <a:r>
                        <a:rPr lang="pt-BR" sz="1200" dirty="0"/>
                        <a:t> </a:t>
                      </a:r>
                      <a:r>
                        <a:rPr lang="pt-BR" sz="1200" dirty="0" err="1"/>
                        <a:t>vehicles</a:t>
                      </a:r>
                      <a:endParaRPr lang="pt-BR" sz="1200" dirty="0"/>
                    </a:p>
                  </a:txBody>
                  <a:tcPr anchor="ctr"/>
                </a:tc>
                <a:tc>
                  <a:txBody>
                    <a:bodyPr/>
                    <a:lstStyle/>
                    <a:p>
                      <a:pPr algn="ctr"/>
                      <a:r>
                        <a:rPr lang="pt-BR" sz="1200" dirty="0"/>
                        <a:t>0,01</a:t>
                      </a:r>
                    </a:p>
                  </a:txBody>
                  <a:tcPr anchor="ctr"/>
                </a:tc>
                <a:extLst>
                  <a:ext uri="{0D108BD9-81ED-4DB2-BD59-A6C34878D82A}">
                    <a16:rowId xmlns:a16="http://schemas.microsoft.com/office/drawing/2014/main" xmlns="" val="2243673155"/>
                  </a:ext>
                </a:extLst>
              </a:tr>
              <a:tr h="370840">
                <a:tc>
                  <a:txBody>
                    <a:bodyPr/>
                    <a:lstStyle/>
                    <a:p>
                      <a:pPr algn="ctr"/>
                      <a:r>
                        <a:rPr lang="pt-BR" sz="1200" dirty="0" err="1"/>
                        <a:t>Peak</a:t>
                      </a:r>
                      <a:endParaRPr lang="pt-BR" sz="1200" dirty="0"/>
                    </a:p>
                  </a:txBody>
                  <a:tcPr anchor="ctr"/>
                </a:tc>
                <a:tc>
                  <a:txBody>
                    <a:bodyPr/>
                    <a:lstStyle/>
                    <a:p>
                      <a:pPr algn="ctr"/>
                      <a:r>
                        <a:rPr lang="pt-BR" sz="1200" dirty="0"/>
                        <a:t>0,01</a:t>
                      </a:r>
                    </a:p>
                  </a:txBody>
                  <a:tcPr anchor="ctr"/>
                </a:tc>
                <a:extLst>
                  <a:ext uri="{0D108BD9-81ED-4DB2-BD59-A6C34878D82A}">
                    <a16:rowId xmlns:a16="http://schemas.microsoft.com/office/drawing/2014/main" xmlns="" val="3717194073"/>
                  </a:ext>
                </a:extLst>
              </a:tr>
            </a:tbl>
          </a:graphicData>
        </a:graphic>
      </p:graphicFrame>
      <p:graphicFrame>
        <p:nvGraphicFramePr>
          <p:cNvPr id="9" name="Tabela 5">
            <a:extLst>
              <a:ext uri="{FF2B5EF4-FFF2-40B4-BE49-F238E27FC236}">
                <a16:creationId xmlns:a16="http://schemas.microsoft.com/office/drawing/2014/main" xmlns="" id="{1850F7F4-B72A-4756-9649-49DD48C4EFF6}"/>
              </a:ext>
            </a:extLst>
          </p:cNvPr>
          <p:cNvGraphicFramePr>
            <a:graphicFrameLocks noGrp="1"/>
          </p:cNvGraphicFramePr>
          <p:nvPr>
            <p:extLst>
              <p:ext uri="{D42A27DB-BD31-4B8C-83A1-F6EECF244321}">
                <p14:modId xmlns:p14="http://schemas.microsoft.com/office/powerpoint/2010/main" val="1690756629"/>
              </p:ext>
            </p:extLst>
          </p:nvPr>
        </p:nvGraphicFramePr>
        <p:xfrm>
          <a:off x="4373526" y="2001920"/>
          <a:ext cx="3285460" cy="2225040"/>
        </p:xfrm>
        <a:graphic>
          <a:graphicData uri="http://schemas.openxmlformats.org/drawingml/2006/table">
            <a:tbl>
              <a:tblPr firstRow="1" bandRow="1">
                <a:tableStyleId>{5C22544A-7EE6-4342-B048-85BDC9FD1C3A}</a:tableStyleId>
              </a:tblPr>
              <a:tblGrid>
                <a:gridCol w="1642730">
                  <a:extLst>
                    <a:ext uri="{9D8B030D-6E8A-4147-A177-3AD203B41FA5}">
                      <a16:colId xmlns:a16="http://schemas.microsoft.com/office/drawing/2014/main" xmlns="" val="552847631"/>
                    </a:ext>
                  </a:extLst>
                </a:gridCol>
                <a:gridCol w="1642730">
                  <a:extLst>
                    <a:ext uri="{9D8B030D-6E8A-4147-A177-3AD203B41FA5}">
                      <a16:colId xmlns:a16="http://schemas.microsoft.com/office/drawing/2014/main" xmlns="" val="2668002879"/>
                    </a:ext>
                  </a:extLst>
                </a:gridCol>
              </a:tblGrid>
              <a:tr h="370840">
                <a:tc>
                  <a:txBody>
                    <a:bodyPr/>
                    <a:lstStyle/>
                    <a:p>
                      <a:pPr algn="ctr"/>
                      <a:r>
                        <a:rPr lang="pt-BR" sz="1200" dirty="0" err="1"/>
                        <a:t>Feature</a:t>
                      </a:r>
                      <a:endParaRPr lang="pt-BR" sz="1200" dirty="0"/>
                    </a:p>
                  </a:txBody>
                  <a:tcPr anchor="ctr"/>
                </a:tc>
                <a:tc>
                  <a:txBody>
                    <a:bodyPr/>
                    <a:lstStyle/>
                    <a:p>
                      <a:pPr algn="ctr"/>
                      <a:r>
                        <a:rPr lang="pt-BR" sz="1200" dirty="0" err="1"/>
                        <a:t>Importance</a:t>
                      </a:r>
                      <a:endParaRPr lang="pt-BR" sz="1200" dirty="0"/>
                    </a:p>
                  </a:txBody>
                  <a:tcPr anchor="ctr"/>
                </a:tc>
                <a:extLst>
                  <a:ext uri="{0D108BD9-81ED-4DB2-BD59-A6C34878D82A}">
                    <a16:rowId xmlns:a16="http://schemas.microsoft.com/office/drawing/2014/main" xmlns="" val="2664351369"/>
                  </a:ext>
                </a:extLst>
              </a:tr>
              <a:tr h="370840">
                <a:tc>
                  <a:txBody>
                    <a:bodyPr/>
                    <a:lstStyle/>
                    <a:p>
                      <a:pPr algn="ctr"/>
                      <a:r>
                        <a:rPr lang="pt-BR" sz="1200" dirty="0" err="1"/>
                        <a:t>Motorcycles</a:t>
                      </a:r>
                      <a:endParaRPr lang="pt-BR" sz="1200" dirty="0"/>
                    </a:p>
                  </a:txBody>
                  <a:tcPr anchor="ctr"/>
                </a:tc>
                <a:tc>
                  <a:txBody>
                    <a:bodyPr/>
                    <a:lstStyle/>
                    <a:p>
                      <a:pPr algn="ctr"/>
                      <a:r>
                        <a:rPr lang="pt-BR" sz="1200" dirty="0"/>
                        <a:t>0,88</a:t>
                      </a:r>
                    </a:p>
                  </a:txBody>
                  <a:tcPr anchor="ctr"/>
                </a:tc>
                <a:extLst>
                  <a:ext uri="{0D108BD9-81ED-4DB2-BD59-A6C34878D82A}">
                    <a16:rowId xmlns:a16="http://schemas.microsoft.com/office/drawing/2014/main" xmlns="" val="2096946681"/>
                  </a:ext>
                </a:extLst>
              </a:tr>
              <a:tr h="370840">
                <a:tc>
                  <a:txBody>
                    <a:bodyPr/>
                    <a:lstStyle/>
                    <a:p>
                      <a:pPr algn="ctr"/>
                      <a:r>
                        <a:rPr lang="pt-BR" sz="1200" dirty="0" err="1"/>
                        <a:t>Large</a:t>
                      </a:r>
                      <a:r>
                        <a:rPr lang="pt-BR" sz="1200" dirty="0"/>
                        <a:t> </a:t>
                      </a:r>
                      <a:r>
                        <a:rPr lang="pt-BR" sz="1200" dirty="0" err="1"/>
                        <a:t>vehicles</a:t>
                      </a:r>
                      <a:endParaRPr lang="pt-BR" sz="1200" dirty="0"/>
                    </a:p>
                  </a:txBody>
                  <a:tcPr anchor="ctr"/>
                </a:tc>
                <a:tc>
                  <a:txBody>
                    <a:bodyPr/>
                    <a:lstStyle/>
                    <a:p>
                      <a:pPr algn="ctr"/>
                      <a:r>
                        <a:rPr lang="pt-BR" sz="1200" dirty="0"/>
                        <a:t>0,03</a:t>
                      </a:r>
                    </a:p>
                  </a:txBody>
                  <a:tcPr anchor="ctr"/>
                </a:tc>
                <a:extLst>
                  <a:ext uri="{0D108BD9-81ED-4DB2-BD59-A6C34878D82A}">
                    <a16:rowId xmlns:a16="http://schemas.microsoft.com/office/drawing/2014/main" xmlns="" val="2777515976"/>
                  </a:ext>
                </a:extLst>
              </a:tr>
              <a:tr h="370840">
                <a:tc>
                  <a:txBody>
                    <a:bodyPr/>
                    <a:lstStyle/>
                    <a:p>
                      <a:pPr algn="ctr"/>
                      <a:r>
                        <a:rPr lang="pt-BR" sz="1200" dirty="0"/>
                        <a:t>Zone</a:t>
                      </a:r>
                    </a:p>
                  </a:txBody>
                  <a:tcPr anchor="ctr"/>
                </a:tc>
                <a:tc>
                  <a:txBody>
                    <a:bodyPr/>
                    <a:lstStyle/>
                    <a:p>
                      <a:pPr algn="ctr"/>
                      <a:r>
                        <a:rPr lang="pt-BR" sz="1200" dirty="0"/>
                        <a:t>0,02</a:t>
                      </a:r>
                    </a:p>
                  </a:txBody>
                  <a:tcPr anchor="ctr"/>
                </a:tc>
                <a:extLst>
                  <a:ext uri="{0D108BD9-81ED-4DB2-BD59-A6C34878D82A}">
                    <a16:rowId xmlns:a16="http://schemas.microsoft.com/office/drawing/2014/main" xmlns="" val="4073872423"/>
                  </a:ext>
                </a:extLst>
              </a:tr>
              <a:tr h="370840">
                <a:tc>
                  <a:txBody>
                    <a:bodyPr/>
                    <a:lstStyle/>
                    <a:p>
                      <a:pPr algn="ctr"/>
                      <a:r>
                        <a:rPr lang="pt-BR" sz="1200" dirty="0"/>
                        <a:t>Weekend</a:t>
                      </a:r>
                    </a:p>
                  </a:txBody>
                  <a:tcPr anchor="ctr"/>
                </a:tc>
                <a:tc>
                  <a:txBody>
                    <a:bodyPr/>
                    <a:lstStyle/>
                    <a:p>
                      <a:pPr algn="ctr"/>
                      <a:r>
                        <a:rPr lang="pt-BR" sz="1200" dirty="0"/>
                        <a:t>0,02</a:t>
                      </a:r>
                    </a:p>
                  </a:txBody>
                  <a:tcPr anchor="ctr"/>
                </a:tc>
                <a:extLst>
                  <a:ext uri="{0D108BD9-81ED-4DB2-BD59-A6C34878D82A}">
                    <a16:rowId xmlns:a16="http://schemas.microsoft.com/office/drawing/2014/main" xmlns="" val="2243673155"/>
                  </a:ext>
                </a:extLst>
              </a:tr>
              <a:tr h="370840">
                <a:tc>
                  <a:txBody>
                    <a:bodyPr/>
                    <a:lstStyle/>
                    <a:p>
                      <a:pPr algn="ctr"/>
                      <a:r>
                        <a:rPr lang="pt-BR" sz="1200" dirty="0" err="1"/>
                        <a:t>Intersection</a:t>
                      </a:r>
                      <a:endParaRPr lang="pt-BR" sz="1200" dirty="0"/>
                    </a:p>
                  </a:txBody>
                  <a:tcPr anchor="ctr"/>
                </a:tc>
                <a:tc>
                  <a:txBody>
                    <a:bodyPr/>
                    <a:lstStyle/>
                    <a:p>
                      <a:pPr algn="ctr"/>
                      <a:r>
                        <a:rPr lang="pt-BR" sz="1200" dirty="0"/>
                        <a:t>0,02</a:t>
                      </a:r>
                    </a:p>
                  </a:txBody>
                  <a:tcPr anchor="ctr"/>
                </a:tc>
                <a:extLst>
                  <a:ext uri="{0D108BD9-81ED-4DB2-BD59-A6C34878D82A}">
                    <a16:rowId xmlns:a16="http://schemas.microsoft.com/office/drawing/2014/main" xmlns="" val="3717194073"/>
                  </a:ext>
                </a:extLst>
              </a:tr>
            </a:tbl>
          </a:graphicData>
        </a:graphic>
      </p:graphicFrame>
    </p:spTree>
    <p:extLst>
      <p:ext uri="{BB962C8B-B14F-4D97-AF65-F5344CB8AC3E}">
        <p14:creationId xmlns:p14="http://schemas.microsoft.com/office/powerpoint/2010/main" val="74813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err="1">
                <a:solidFill>
                  <a:schemeClr val="accent3"/>
                </a:solidFill>
                <a:latin typeface="+mj-lt"/>
              </a:rPr>
              <a:t>Results</a:t>
            </a:r>
            <a:endParaRPr b="1" dirty="0">
              <a:latin typeface="+mj-lt"/>
            </a:endParaRPr>
          </a:p>
        </p:txBody>
      </p:sp>
      <p:pic>
        <p:nvPicPr>
          <p:cNvPr id="2" name="Imagem 1">
            <a:extLst>
              <a:ext uri="{FF2B5EF4-FFF2-40B4-BE49-F238E27FC236}">
                <a16:creationId xmlns:a16="http://schemas.microsoft.com/office/drawing/2014/main" xmlns="" id="{82627B68-B282-4B56-B892-66DD77027C59}"/>
              </a:ext>
            </a:extLst>
          </p:cNvPr>
          <p:cNvPicPr>
            <a:picLocks noChangeAspect="1"/>
          </p:cNvPicPr>
          <p:nvPr/>
        </p:nvPicPr>
        <p:blipFill>
          <a:blip r:embed="rId3"/>
          <a:stretch>
            <a:fillRect/>
          </a:stretch>
        </p:blipFill>
        <p:spPr>
          <a:xfrm>
            <a:off x="252412" y="2826821"/>
            <a:ext cx="8639175" cy="1552575"/>
          </a:xfrm>
          <a:prstGeom prst="rect">
            <a:avLst/>
          </a:prstGeom>
          <a:ln>
            <a:solidFill>
              <a:schemeClr val="tx1"/>
            </a:solidFill>
          </a:ln>
        </p:spPr>
      </p:pic>
      <p:sp>
        <p:nvSpPr>
          <p:cNvPr id="3" name="CaixaDeTexto 2">
            <a:extLst>
              <a:ext uri="{FF2B5EF4-FFF2-40B4-BE49-F238E27FC236}">
                <a16:creationId xmlns:a16="http://schemas.microsoft.com/office/drawing/2014/main" xmlns="" id="{99840325-6230-4EDB-9DED-40764923FAEC}"/>
              </a:ext>
            </a:extLst>
          </p:cNvPr>
          <p:cNvSpPr txBox="1"/>
          <p:nvPr/>
        </p:nvSpPr>
        <p:spPr>
          <a:xfrm>
            <a:off x="457200" y="1669312"/>
            <a:ext cx="5199321" cy="307777"/>
          </a:xfrm>
          <a:prstGeom prst="rect">
            <a:avLst/>
          </a:prstGeom>
          <a:noFill/>
        </p:spPr>
        <p:txBody>
          <a:bodyPr wrap="square" rtlCol="0">
            <a:spAutoFit/>
          </a:bodyPr>
          <a:lstStyle/>
          <a:p>
            <a:r>
              <a:rPr lang="pt-BR" b="1" dirty="0" err="1"/>
              <a:t>Problem</a:t>
            </a:r>
            <a:r>
              <a:rPr lang="pt-BR" b="1" dirty="0"/>
              <a:t>: </a:t>
            </a:r>
            <a:r>
              <a:rPr lang="pt-BR" dirty="0" err="1"/>
              <a:t>Differents</a:t>
            </a:r>
            <a:r>
              <a:rPr lang="pt-BR" dirty="0"/>
              <a:t> classes for </a:t>
            </a:r>
            <a:r>
              <a:rPr lang="pt-BR" dirty="0" err="1"/>
              <a:t>same</a:t>
            </a:r>
            <a:r>
              <a:rPr lang="pt-BR" dirty="0"/>
              <a:t> </a:t>
            </a:r>
            <a:r>
              <a:rPr lang="pt-BR" dirty="0" err="1"/>
              <a:t>features</a:t>
            </a:r>
            <a:endParaRPr lang="pt-BR" dirty="0"/>
          </a:p>
        </p:txBody>
      </p:sp>
    </p:spTree>
    <p:extLst>
      <p:ext uri="{BB962C8B-B14F-4D97-AF65-F5344CB8AC3E}">
        <p14:creationId xmlns:p14="http://schemas.microsoft.com/office/powerpoint/2010/main" val="793027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a:solidFill>
                  <a:schemeClr val="accent3"/>
                </a:solidFill>
                <a:latin typeface="+mj-lt"/>
              </a:rPr>
              <a:t>Titanic data set</a:t>
            </a:r>
            <a:endParaRPr b="1" dirty="0">
              <a:latin typeface="+mj-lt"/>
            </a:endParaRPr>
          </a:p>
        </p:txBody>
      </p:sp>
      <p:pic>
        <p:nvPicPr>
          <p:cNvPr id="4" name="Imagem 3">
            <a:extLst>
              <a:ext uri="{FF2B5EF4-FFF2-40B4-BE49-F238E27FC236}">
                <a16:creationId xmlns:a16="http://schemas.microsoft.com/office/drawing/2014/main" xmlns="" id="{FD176DC1-41F7-48DF-B3EB-A5E72116FD25}"/>
              </a:ext>
            </a:extLst>
          </p:cNvPr>
          <p:cNvPicPr>
            <a:picLocks noChangeAspect="1"/>
          </p:cNvPicPr>
          <p:nvPr/>
        </p:nvPicPr>
        <p:blipFill>
          <a:blip r:embed="rId3"/>
          <a:stretch>
            <a:fillRect/>
          </a:stretch>
        </p:blipFill>
        <p:spPr>
          <a:xfrm>
            <a:off x="4786491" y="3145900"/>
            <a:ext cx="4067175" cy="1543050"/>
          </a:xfrm>
          <a:prstGeom prst="rect">
            <a:avLst/>
          </a:prstGeom>
        </p:spPr>
      </p:pic>
      <p:pic>
        <p:nvPicPr>
          <p:cNvPr id="6" name="Imagem 5">
            <a:extLst>
              <a:ext uri="{FF2B5EF4-FFF2-40B4-BE49-F238E27FC236}">
                <a16:creationId xmlns:a16="http://schemas.microsoft.com/office/drawing/2014/main" xmlns="" id="{8A8FC338-642D-48D2-B510-62FC8C7C6FCE}"/>
              </a:ext>
            </a:extLst>
          </p:cNvPr>
          <p:cNvPicPr>
            <a:picLocks noChangeAspect="1"/>
          </p:cNvPicPr>
          <p:nvPr/>
        </p:nvPicPr>
        <p:blipFill>
          <a:blip r:embed="rId4"/>
          <a:stretch>
            <a:fillRect/>
          </a:stretch>
        </p:blipFill>
        <p:spPr>
          <a:xfrm>
            <a:off x="251460" y="3145900"/>
            <a:ext cx="4320540" cy="1543050"/>
          </a:xfrm>
          <a:prstGeom prst="rect">
            <a:avLst/>
          </a:prstGeom>
        </p:spPr>
      </p:pic>
      <p:sp>
        <p:nvSpPr>
          <p:cNvPr id="9" name="CaixaDeTexto 8">
            <a:extLst>
              <a:ext uri="{FF2B5EF4-FFF2-40B4-BE49-F238E27FC236}">
                <a16:creationId xmlns:a16="http://schemas.microsoft.com/office/drawing/2014/main" xmlns="" id="{4A2C011A-FDCD-4B4C-88F1-B849A0DA6053}"/>
              </a:ext>
            </a:extLst>
          </p:cNvPr>
          <p:cNvSpPr txBox="1"/>
          <p:nvPr/>
        </p:nvSpPr>
        <p:spPr>
          <a:xfrm>
            <a:off x="671689" y="1186755"/>
            <a:ext cx="4572000" cy="13450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pt-BR" sz="1400" dirty="0" err="1">
                <a:latin typeface="+mj-lt"/>
              </a:rPr>
              <a:t>Dataset</a:t>
            </a:r>
            <a:r>
              <a:rPr lang="pt-BR" sz="1400" dirty="0">
                <a:latin typeface="+mj-lt"/>
              </a:rPr>
              <a:t> </a:t>
            </a:r>
            <a:r>
              <a:rPr lang="pt-BR" sz="1400" dirty="0" err="1">
                <a:latin typeface="+mj-lt"/>
              </a:rPr>
              <a:t>of</a:t>
            </a:r>
            <a:r>
              <a:rPr lang="pt-BR" sz="1400" dirty="0">
                <a:latin typeface="+mj-lt"/>
              </a:rPr>
              <a:t> </a:t>
            </a:r>
            <a:r>
              <a:rPr lang="pt-BR" sz="1400" dirty="0" err="1">
                <a:latin typeface="+mj-lt"/>
              </a:rPr>
              <a:t>survivors</a:t>
            </a:r>
            <a:r>
              <a:rPr lang="pt-BR" sz="1400" dirty="0">
                <a:latin typeface="+mj-lt"/>
              </a:rPr>
              <a:t> </a:t>
            </a:r>
            <a:r>
              <a:rPr lang="pt-BR" sz="1400" dirty="0" err="1">
                <a:latin typeface="+mj-lt"/>
              </a:rPr>
              <a:t>on</a:t>
            </a:r>
            <a:r>
              <a:rPr lang="pt-BR" sz="1400" dirty="0">
                <a:latin typeface="+mj-lt"/>
              </a:rPr>
              <a:t> </a:t>
            </a:r>
            <a:r>
              <a:rPr lang="pt-BR" sz="1400" dirty="0" err="1">
                <a:latin typeface="+mj-lt"/>
              </a:rPr>
              <a:t>titanic</a:t>
            </a:r>
            <a:r>
              <a:rPr lang="pt-BR" sz="1400" dirty="0">
                <a:latin typeface="+mj-lt"/>
              </a:rPr>
              <a:t> (</a:t>
            </a:r>
            <a:r>
              <a:rPr lang="pt-BR" sz="1400" dirty="0" err="1">
                <a:latin typeface="+mj-lt"/>
              </a:rPr>
              <a:t>Kaggle</a:t>
            </a:r>
            <a:r>
              <a:rPr lang="pt-BR" sz="1400" dirty="0">
                <a:latin typeface="+mj-lt"/>
              </a:rPr>
              <a:t>)</a:t>
            </a:r>
          </a:p>
          <a:p>
            <a:pPr marL="285750" indent="-285750">
              <a:lnSpc>
                <a:spcPct val="150000"/>
              </a:lnSpc>
              <a:buFont typeface="Arial" panose="020B0604020202020204" pitchFamily="34" charset="0"/>
              <a:buChar char="•"/>
            </a:pPr>
            <a:r>
              <a:rPr lang="pt-BR" sz="1400" dirty="0">
                <a:latin typeface="+mj-lt"/>
              </a:rPr>
              <a:t>715 </a:t>
            </a:r>
            <a:r>
              <a:rPr lang="pt-BR" sz="1400" dirty="0" err="1">
                <a:latin typeface="+mj-lt"/>
              </a:rPr>
              <a:t>Instances</a:t>
            </a:r>
            <a:endParaRPr lang="pt-BR" sz="1400" dirty="0">
              <a:latin typeface="+mj-lt"/>
            </a:endParaRPr>
          </a:p>
          <a:p>
            <a:pPr marL="285750" indent="-285750">
              <a:lnSpc>
                <a:spcPct val="150000"/>
              </a:lnSpc>
              <a:buFont typeface="Arial" panose="020B0604020202020204" pitchFamily="34" charset="0"/>
              <a:buChar char="•"/>
            </a:pPr>
            <a:r>
              <a:rPr lang="pt-BR" sz="1400" dirty="0">
                <a:latin typeface="+mj-lt"/>
              </a:rPr>
              <a:t>6 Features</a:t>
            </a:r>
          </a:p>
          <a:p>
            <a:pPr marL="285750" indent="-285750">
              <a:lnSpc>
                <a:spcPct val="150000"/>
              </a:lnSpc>
              <a:buFont typeface="Arial" panose="020B0604020202020204" pitchFamily="34" charset="0"/>
              <a:buChar char="•"/>
            </a:pPr>
            <a:r>
              <a:rPr lang="pt-BR" sz="1400" dirty="0" err="1">
                <a:latin typeface="+mj-lt"/>
              </a:rPr>
              <a:t>Objective</a:t>
            </a:r>
            <a:r>
              <a:rPr lang="pt-BR" sz="1400" dirty="0">
                <a:latin typeface="+mj-lt"/>
              </a:rPr>
              <a:t>: </a:t>
            </a:r>
            <a:r>
              <a:rPr lang="pt-BR" sz="1400" u="sng" dirty="0" err="1">
                <a:latin typeface="+mj-lt"/>
              </a:rPr>
              <a:t>predict</a:t>
            </a:r>
            <a:r>
              <a:rPr lang="pt-BR" sz="1400" u="sng" dirty="0">
                <a:latin typeface="+mj-lt"/>
              </a:rPr>
              <a:t> </a:t>
            </a:r>
            <a:r>
              <a:rPr lang="pt-BR" sz="1400" u="sng" dirty="0" err="1">
                <a:latin typeface="+mj-lt"/>
              </a:rPr>
              <a:t>survivors</a:t>
            </a:r>
            <a:endParaRPr lang="pt-BR" sz="1400" u="sng" dirty="0">
              <a:latin typeface="+mj-lt"/>
            </a:endParaRPr>
          </a:p>
        </p:txBody>
      </p:sp>
      <p:sp>
        <p:nvSpPr>
          <p:cNvPr id="8" name="CaixaDeTexto 7">
            <a:extLst>
              <a:ext uri="{FF2B5EF4-FFF2-40B4-BE49-F238E27FC236}">
                <a16:creationId xmlns:a16="http://schemas.microsoft.com/office/drawing/2014/main" xmlns="" id="{B33DDC82-5F08-4C3E-A49F-29C8C8D08ABC}"/>
              </a:ext>
            </a:extLst>
          </p:cNvPr>
          <p:cNvSpPr txBox="1"/>
          <p:nvPr/>
        </p:nvSpPr>
        <p:spPr>
          <a:xfrm>
            <a:off x="1546578" y="2844800"/>
            <a:ext cx="1817511" cy="307777"/>
          </a:xfrm>
          <a:prstGeom prst="rect">
            <a:avLst/>
          </a:prstGeom>
          <a:noFill/>
        </p:spPr>
        <p:txBody>
          <a:bodyPr wrap="square" rtlCol="0">
            <a:spAutoFit/>
          </a:bodyPr>
          <a:lstStyle/>
          <a:p>
            <a:pPr algn="ctr"/>
            <a:r>
              <a:rPr lang="pt-BR" dirty="0"/>
              <a:t>Data</a:t>
            </a:r>
          </a:p>
        </p:txBody>
      </p:sp>
      <p:sp>
        <p:nvSpPr>
          <p:cNvPr id="10" name="CaixaDeTexto 9">
            <a:extLst>
              <a:ext uri="{FF2B5EF4-FFF2-40B4-BE49-F238E27FC236}">
                <a16:creationId xmlns:a16="http://schemas.microsoft.com/office/drawing/2014/main" xmlns="" id="{D44123D5-AC6E-4813-ACA6-439385CFCF87}"/>
              </a:ext>
            </a:extLst>
          </p:cNvPr>
          <p:cNvSpPr txBox="1"/>
          <p:nvPr/>
        </p:nvSpPr>
        <p:spPr>
          <a:xfrm>
            <a:off x="5911322" y="2844800"/>
            <a:ext cx="1817511" cy="307777"/>
          </a:xfrm>
          <a:prstGeom prst="rect">
            <a:avLst/>
          </a:prstGeom>
          <a:noFill/>
        </p:spPr>
        <p:txBody>
          <a:bodyPr wrap="square" rtlCol="0">
            <a:spAutoFit/>
          </a:bodyPr>
          <a:lstStyle/>
          <a:p>
            <a:pPr algn="ctr"/>
            <a:r>
              <a:rPr lang="pt-BR" dirty="0" err="1"/>
              <a:t>Correlation</a:t>
            </a:r>
            <a:r>
              <a:rPr lang="pt-BR" dirty="0"/>
              <a:t> </a:t>
            </a:r>
            <a:r>
              <a:rPr lang="pt-BR" dirty="0" err="1"/>
              <a:t>matrix</a:t>
            </a:r>
            <a:endParaRPr lang="pt-BR" dirty="0"/>
          </a:p>
        </p:txBody>
      </p:sp>
    </p:spTree>
    <p:extLst>
      <p:ext uri="{BB962C8B-B14F-4D97-AF65-F5344CB8AC3E}">
        <p14:creationId xmlns:p14="http://schemas.microsoft.com/office/powerpoint/2010/main" val="2265175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xmlns="" id="{87B1E337-E80B-4A0E-9DD5-C336007C976B}"/>
              </a:ext>
            </a:extLst>
          </p:cNvPr>
          <p:cNvGraphicFramePr>
            <a:graphicFrameLocks noGrp="1"/>
          </p:cNvGraphicFramePr>
          <p:nvPr>
            <p:extLst/>
          </p:nvPr>
        </p:nvGraphicFramePr>
        <p:xfrm>
          <a:off x="3987215" y="3765937"/>
          <a:ext cx="3019648" cy="1152100"/>
        </p:xfrm>
        <a:graphic>
          <a:graphicData uri="http://schemas.openxmlformats.org/drawingml/2006/table">
            <a:tbl>
              <a:tblPr firstRow="1" bandRow="1">
                <a:tableStyleId>{5C22544A-7EE6-4342-B048-85BDC9FD1C3A}</a:tableStyleId>
              </a:tblPr>
              <a:tblGrid>
                <a:gridCol w="834064">
                  <a:extLst>
                    <a:ext uri="{9D8B030D-6E8A-4147-A177-3AD203B41FA5}">
                      <a16:colId xmlns:a16="http://schemas.microsoft.com/office/drawing/2014/main" xmlns="" val="1024060456"/>
                    </a:ext>
                  </a:extLst>
                </a:gridCol>
                <a:gridCol w="877778">
                  <a:extLst>
                    <a:ext uri="{9D8B030D-6E8A-4147-A177-3AD203B41FA5}">
                      <a16:colId xmlns:a16="http://schemas.microsoft.com/office/drawing/2014/main" xmlns="" val="604904182"/>
                    </a:ext>
                  </a:extLst>
                </a:gridCol>
                <a:gridCol w="712381">
                  <a:extLst>
                    <a:ext uri="{9D8B030D-6E8A-4147-A177-3AD203B41FA5}">
                      <a16:colId xmlns:a16="http://schemas.microsoft.com/office/drawing/2014/main" xmlns="" val="1993071653"/>
                    </a:ext>
                  </a:extLst>
                </a:gridCol>
                <a:gridCol w="595425">
                  <a:extLst>
                    <a:ext uri="{9D8B030D-6E8A-4147-A177-3AD203B41FA5}">
                      <a16:colId xmlns:a16="http://schemas.microsoft.com/office/drawing/2014/main" xmlns="" val="4013681447"/>
                    </a:ext>
                  </a:extLst>
                </a:gridCol>
              </a:tblGrid>
              <a:tr h="329140">
                <a:tc>
                  <a:txBody>
                    <a:bodyPr/>
                    <a:lstStyle/>
                    <a:p>
                      <a:pPr algn="ctr"/>
                      <a:r>
                        <a:rPr lang="pt-BR" sz="1200" dirty="0" err="1"/>
                        <a:t>Metric</a:t>
                      </a:r>
                      <a:endParaRPr lang="pt-BR" sz="1200" dirty="0"/>
                    </a:p>
                  </a:txBody>
                  <a:tcPr anchor="ctr"/>
                </a:tc>
                <a:tc>
                  <a:txBody>
                    <a:bodyPr/>
                    <a:lstStyle/>
                    <a:p>
                      <a:pPr algn="ctr"/>
                      <a:r>
                        <a:rPr lang="pt-BR" sz="1200" dirty="0"/>
                        <a:t>Baseline</a:t>
                      </a:r>
                    </a:p>
                  </a:txBody>
                  <a:tcPr anchor="ctr"/>
                </a:tc>
                <a:tc>
                  <a:txBody>
                    <a:bodyPr/>
                    <a:lstStyle/>
                    <a:p>
                      <a:pPr algn="ctr"/>
                      <a:r>
                        <a:rPr lang="pt-BR" sz="1200" dirty="0"/>
                        <a:t>Train</a:t>
                      </a:r>
                    </a:p>
                  </a:txBody>
                  <a:tcPr anchor="ctr"/>
                </a:tc>
                <a:tc>
                  <a:txBody>
                    <a:bodyPr/>
                    <a:lstStyle/>
                    <a:p>
                      <a:pPr algn="ctr"/>
                      <a:r>
                        <a:rPr lang="pt-BR" sz="1200" dirty="0"/>
                        <a:t>Test</a:t>
                      </a:r>
                    </a:p>
                  </a:txBody>
                  <a:tcPr anchor="ctr"/>
                </a:tc>
                <a:extLst>
                  <a:ext uri="{0D108BD9-81ED-4DB2-BD59-A6C34878D82A}">
                    <a16:rowId xmlns:a16="http://schemas.microsoft.com/office/drawing/2014/main" xmlns="" val="3762305725"/>
                  </a:ext>
                </a:extLst>
              </a:tr>
              <a:tr h="266970">
                <a:tc>
                  <a:txBody>
                    <a:bodyPr/>
                    <a:lstStyle/>
                    <a:p>
                      <a:pPr algn="ctr"/>
                      <a:r>
                        <a:rPr lang="pt-BR" sz="1200" dirty="0"/>
                        <a:t>Recall</a:t>
                      </a:r>
                    </a:p>
                  </a:txBody>
                  <a:tcPr anchor="ctr"/>
                </a:tc>
                <a:tc>
                  <a:txBody>
                    <a:bodyPr/>
                    <a:lstStyle/>
                    <a:p>
                      <a:pPr algn="ctr"/>
                      <a:r>
                        <a:rPr lang="pt-BR" sz="1200" dirty="0"/>
                        <a:t>1</a:t>
                      </a:r>
                    </a:p>
                  </a:txBody>
                  <a:tcPr anchor="ctr"/>
                </a:tc>
                <a:tc>
                  <a:txBody>
                    <a:bodyPr/>
                    <a:lstStyle/>
                    <a:p>
                      <a:pPr algn="ctr"/>
                      <a:r>
                        <a:rPr lang="pt-BR" sz="1200" dirty="0"/>
                        <a:t>0,99</a:t>
                      </a:r>
                    </a:p>
                  </a:txBody>
                  <a:tcPr anchor="ctr"/>
                </a:tc>
                <a:tc>
                  <a:txBody>
                    <a:bodyPr/>
                    <a:lstStyle/>
                    <a:p>
                      <a:pPr algn="ctr"/>
                      <a:r>
                        <a:rPr lang="pt-BR" sz="1200" dirty="0"/>
                        <a:t>0,71</a:t>
                      </a:r>
                    </a:p>
                  </a:txBody>
                  <a:tcPr anchor="ctr"/>
                </a:tc>
                <a:extLst>
                  <a:ext uri="{0D108BD9-81ED-4DB2-BD59-A6C34878D82A}">
                    <a16:rowId xmlns:a16="http://schemas.microsoft.com/office/drawing/2014/main" xmlns="" val="1624046711"/>
                  </a:ext>
                </a:extLst>
              </a:tr>
              <a:tr h="266970">
                <a:tc>
                  <a:txBody>
                    <a:bodyPr/>
                    <a:lstStyle/>
                    <a:p>
                      <a:pPr algn="ctr"/>
                      <a:r>
                        <a:rPr lang="pt-BR" sz="1200" dirty="0"/>
                        <a:t>Precision</a:t>
                      </a:r>
                    </a:p>
                  </a:txBody>
                  <a:tcPr anchor="ctr"/>
                </a:tc>
                <a:tc>
                  <a:txBody>
                    <a:bodyPr/>
                    <a:lstStyle/>
                    <a:p>
                      <a:pPr algn="ctr"/>
                      <a:r>
                        <a:rPr lang="pt-BR" sz="1200" dirty="0"/>
                        <a:t>0,4</a:t>
                      </a:r>
                    </a:p>
                  </a:txBody>
                  <a:tcPr anchor="ctr"/>
                </a:tc>
                <a:tc>
                  <a:txBody>
                    <a:bodyPr/>
                    <a:lstStyle/>
                    <a:p>
                      <a:pPr algn="ctr"/>
                      <a:r>
                        <a:rPr lang="pt-BR" sz="1200" dirty="0"/>
                        <a:t>1,0</a:t>
                      </a:r>
                    </a:p>
                  </a:txBody>
                  <a:tcPr anchor="ctr"/>
                </a:tc>
                <a:tc>
                  <a:txBody>
                    <a:bodyPr/>
                    <a:lstStyle/>
                    <a:p>
                      <a:pPr algn="ctr"/>
                      <a:r>
                        <a:rPr lang="pt-BR" sz="1200" dirty="0"/>
                        <a:t>0,78</a:t>
                      </a:r>
                    </a:p>
                  </a:txBody>
                  <a:tcPr anchor="ctr"/>
                </a:tc>
                <a:extLst>
                  <a:ext uri="{0D108BD9-81ED-4DB2-BD59-A6C34878D82A}">
                    <a16:rowId xmlns:a16="http://schemas.microsoft.com/office/drawing/2014/main" xmlns="" val="2480006434"/>
                  </a:ext>
                </a:extLst>
              </a:tr>
              <a:tr h="266970">
                <a:tc>
                  <a:txBody>
                    <a:bodyPr/>
                    <a:lstStyle/>
                    <a:p>
                      <a:pPr algn="ctr"/>
                      <a:r>
                        <a:rPr lang="pt-BR" sz="1200" dirty="0"/>
                        <a:t>ROC</a:t>
                      </a:r>
                    </a:p>
                  </a:txBody>
                  <a:tcPr anchor="ctr"/>
                </a:tc>
                <a:tc>
                  <a:txBody>
                    <a:bodyPr/>
                    <a:lstStyle/>
                    <a:p>
                      <a:pPr algn="ctr"/>
                      <a:r>
                        <a:rPr lang="pt-BR" sz="1200" dirty="0"/>
                        <a:t>0,5</a:t>
                      </a:r>
                    </a:p>
                  </a:txBody>
                  <a:tcPr anchor="ctr"/>
                </a:tc>
                <a:tc>
                  <a:txBody>
                    <a:bodyPr/>
                    <a:lstStyle/>
                    <a:p>
                      <a:pPr algn="ctr"/>
                      <a:r>
                        <a:rPr lang="pt-BR" sz="1200" dirty="0"/>
                        <a:t>1,0</a:t>
                      </a:r>
                    </a:p>
                  </a:txBody>
                  <a:tcPr anchor="ctr"/>
                </a:tc>
                <a:tc>
                  <a:txBody>
                    <a:bodyPr/>
                    <a:lstStyle/>
                    <a:p>
                      <a:pPr algn="ctr"/>
                      <a:r>
                        <a:rPr lang="pt-BR" sz="1200" dirty="0"/>
                        <a:t>0,83</a:t>
                      </a:r>
                    </a:p>
                  </a:txBody>
                  <a:tcPr anchor="ctr"/>
                </a:tc>
                <a:extLst>
                  <a:ext uri="{0D108BD9-81ED-4DB2-BD59-A6C34878D82A}">
                    <a16:rowId xmlns:a16="http://schemas.microsoft.com/office/drawing/2014/main" xmlns="" val="3619250565"/>
                  </a:ext>
                </a:extLst>
              </a:tr>
            </a:tbl>
          </a:graphicData>
        </a:graphic>
      </p:graphicFrame>
      <p:graphicFrame>
        <p:nvGraphicFramePr>
          <p:cNvPr id="5" name="Tabela 4">
            <a:extLst>
              <a:ext uri="{FF2B5EF4-FFF2-40B4-BE49-F238E27FC236}">
                <a16:creationId xmlns:a16="http://schemas.microsoft.com/office/drawing/2014/main" xmlns="" id="{5389BE83-757C-41D9-A5D2-58B759AB17EA}"/>
              </a:ext>
            </a:extLst>
          </p:cNvPr>
          <p:cNvGraphicFramePr>
            <a:graphicFrameLocks noGrp="1"/>
          </p:cNvGraphicFramePr>
          <p:nvPr>
            <p:extLst/>
          </p:nvPr>
        </p:nvGraphicFramePr>
        <p:xfrm>
          <a:off x="233916" y="3765937"/>
          <a:ext cx="3019648" cy="1152100"/>
        </p:xfrm>
        <a:graphic>
          <a:graphicData uri="http://schemas.openxmlformats.org/drawingml/2006/table">
            <a:tbl>
              <a:tblPr firstRow="1" bandRow="1">
                <a:tableStyleId>{5C22544A-7EE6-4342-B048-85BDC9FD1C3A}</a:tableStyleId>
              </a:tblPr>
              <a:tblGrid>
                <a:gridCol w="834064">
                  <a:extLst>
                    <a:ext uri="{9D8B030D-6E8A-4147-A177-3AD203B41FA5}">
                      <a16:colId xmlns:a16="http://schemas.microsoft.com/office/drawing/2014/main" xmlns="" val="1024060456"/>
                    </a:ext>
                  </a:extLst>
                </a:gridCol>
                <a:gridCol w="877778">
                  <a:extLst>
                    <a:ext uri="{9D8B030D-6E8A-4147-A177-3AD203B41FA5}">
                      <a16:colId xmlns:a16="http://schemas.microsoft.com/office/drawing/2014/main" xmlns="" val="604904182"/>
                    </a:ext>
                  </a:extLst>
                </a:gridCol>
                <a:gridCol w="712381">
                  <a:extLst>
                    <a:ext uri="{9D8B030D-6E8A-4147-A177-3AD203B41FA5}">
                      <a16:colId xmlns:a16="http://schemas.microsoft.com/office/drawing/2014/main" xmlns="" val="1993071653"/>
                    </a:ext>
                  </a:extLst>
                </a:gridCol>
                <a:gridCol w="595425">
                  <a:extLst>
                    <a:ext uri="{9D8B030D-6E8A-4147-A177-3AD203B41FA5}">
                      <a16:colId xmlns:a16="http://schemas.microsoft.com/office/drawing/2014/main" xmlns="" val="4013681447"/>
                    </a:ext>
                  </a:extLst>
                </a:gridCol>
              </a:tblGrid>
              <a:tr h="329140">
                <a:tc>
                  <a:txBody>
                    <a:bodyPr/>
                    <a:lstStyle/>
                    <a:p>
                      <a:pPr algn="ctr"/>
                      <a:r>
                        <a:rPr lang="pt-BR" sz="1200" dirty="0" err="1"/>
                        <a:t>Metric</a:t>
                      </a:r>
                      <a:endParaRPr lang="pt-BR" sz="1200" dirty="0"/>
                    </a:p>
                  </a:txBody>
                  <a:tcPr anchor="ctr"/>
                </a:tc>
                <a:tc>
                  <a:txBody>
                    <a:bodyPr/>
                    <a:lstStyle/>
                    <a:p>
                      <a:pPr algn="ctr"/>
                      <a:r>
                        <a:rPr lang="pt-BR" sz="1200" dirty="0"/>
                        <a:t>Baseline</a:t>
                      </a:r>
                    </a:p>
                  </a:txBody>
                  <a:tcPr anchor="ctr"/>
                </a:tc>
                <a:tc>
                  <a:txBody>
                    <a:bodyPr/>
                    <a:lstStyle/>
                    <a:p>
                      <a:pPr algn="ctr"/>
                      <a:r>
                        <a:rPr lang="pt-BR" sz="1200" dirty="0"/>
                        <a:t>Train</a:t>
                      </a:r>
                    </a:p>
                  </a:txBody>
                  <a:tcPr anchor="ctr"/>
                </a:tc>
                <a:tc>
                  <a:txBody>
                    <a:bodyPr/>
                    <a:lstStyle/>
                    <a:p>
                      <a:pPr algn="ctr"/>
                      <a:r>
                        <a:rPr lang="pt-BR" sz="1200" dirty="0"/>
                        <a:t>Test</a:t>
                      </a:r>
                    </a:p>
                  </a:txBody>
                  <a:tcPr anchor="ctr"/>
                </a:tc>
                <a:extLst>
                  <a:ext uri="{0D108BD9-81ED-4DB2-BD59-A6C34878D82A}">
                    <a16:rowId xmlns:a16="http://schemas.microsoft.com/office/drawing/2014/main" xmlns="" val="3762305725"/>
                  </a:ext>
                </a:extLst>
              </a:tr>
              <a:tr h="266970">
                <a:tc>
                  <a:txBody>
                    <a:bodyPr/>
                    <a:lstStyle/>
                    <a:p>
                      <a:pPr algn="ctr"/>
                      <a:r>
                        <a:rPr lang="pt-BR" sz="1200" dirty="0"/>
                        <a:t>Recall</a:t>
                      </a:r>
                    </a:p>
                  </a:txBody>
                  <a:tcPr anchor="ctr"/>
                </a:tc>
                <a:tc>
                  <a:txBody>
                    <a:bodyPr/>
                    <a:lstStyle/>
                    <a:p>
                      <a:pPr algn="ctr"/>
                      <a:r>
                        <a:rPr lang="pt-BR" sz="1200" dirty="0"/>
                        <a:t>1</a:t>
                      </a:r>
                    </a:p>
                  </a:txBody>
                  <a:tcPr anchor="ctr"/>
                </a:tc>
                <a:tc>
                  <a:txBody>
                    <a:bodyPr/>
                    <a:lstStyle/>
                    <a:p>
                      <a:pPr algn="ctr"/>
                      <a:r>
                        <a:rPr lang="pt-BR" sz="1200" dirty="0"/>
                        <a:t>0,99</a:t>
                      </a:r>
                    </a:p>
                  </a:txBody>
                  <a:tcPr anchor="ctr"/>
                </a:tc>
                <a:tc>
                  <a:txBody>
                    <a:bodyPr/>
                    <a:lstStyle/>
                    <a:p>
                      <a:pPr algn="ctr"/>
                      <a:r>
                        <a:rPr lang="pt-BR" sz="1200" dirty="0"/>
                        <a:t>0,68</a:t>
                      </a:r>
                    </a:p>
                  </a:txBody>
                  <a:tcPr anchor="ctr"/>
                </a:tc>
                <a:extLst>
                  <a:ext uri="{0D108BD9-81ED-4DB2-BD59-A6C34878D82A}">
                    <a16:rowId xmlns:a16="http://schemas.microsoft.com/office/drawing/2014/main" xmlns="" val="1624046711"/>
                  </a:ext>
                </a:extLst>
              </a:tr>
              <a:tr h="266970">
                <a:tc>
                  <a:txBody>
                    <a:bodyPr/>
                    <a:lstStyle/>
                    <a:p>
                      <a:pPr algn="ctr"/>
                      <a:r>
                        <a:rPr lang="pt-BR" sz="1200" dirty="0"/>
                        <a:t>Precision</a:t>
                      </a:r>
                    </a:p>
                  </a:txBody>
                  <a:tcPr anchor="ctr"/>
                </a:tc>
                <a:tc>
                  <a:txBody>
                    <a:bodyPr/>
                    <a:lstStyle/>
                    <a:p>
                      <a:pPr algn="ctr"/>
                      <a:r>
                        <a:rPr lang="pt-BR" sz="1200" dirty="0"/>
                        <a:t>0,4</a:t>
                      </a:r>
                    </a:p>
                  </a:txBody>
                  <a:tcPr anchor="ctr"/>
                </a:tc>
                <a:tc>
                  <a:txBody>
                    <a:bodyPr/>
                    <a:lstStyle/>
                    <a:p>
                      <a:pPr algn="ctr"/>
                      <a:r>
                        <a:rPr lang="pt-BR" sz="1200" dirty="0"/>
                        <a:t>1,0</a:t>
                      </a:r>
                    </a:p>
                  </a:txBody>
                  <a:tcPr anchor="ctr"/>
                </a:tc>
                <a:tc>
                  <a:txBody>
                    <a:bodyPr/>
                    <a:lstStyle/>
                    <a:p>
                      <a:pPr algn="ctr"/>
                      <a:r>
                        <a:rPr lang="pt-BR" sz="1200" dirty="0"/>
                        <a:t>0,70</a:t>
                      </a:r>
                    </a:p>
                  </a:txBody>
                  <a:tcPr anchor="ctr"/>
                </a:tc>
                <a:extLst>
                  <a:ext uri="{0D108BD9-81ED-4DB2-BD59-A6C34878D82A}">
                    <a16:rowId xmlns:a16="http://schemas.microsoft.com/office/drawing/2014/main" xmlns="" val="2480006434"/>
                  </a:ext>
                </a:extLst>
              </a:tr>
              <a:tr h="266970">
                <a:tc>
                  <a:txBody>
                    <a:bodyPr/>
                    <a:lstStyle/>
                    <a:p>
                      <a:pPr algn="ctr"/>
                      <a:r>
                        <a:rPr lang="pt-BR" sz="1200" dirty="0"/>
                        <a:t>ROC</a:t>
                      </a:r>
                    </a:p>
                  </a:txBody>
                  <a:tcPr anchor="ctr"/>
                </a:tc>
                <a:tc>
                  <a:txBody>
                    <a:bodyPr/>
                    <a:lstStyle/>
                    <a:p>
                      <a:pPr algn="ctr"/>
                      <a:r>
                        <a:rPr lang="pt-BR" sz="1200" dirty="0"/>
                        <a:t>0,5</a:t>
                      </a:r>
                    </a:p>
                  </a:txBody>
                  <a:tcPr anchor="ctr"/>
                </a:tc>
                <a:tc>
                  <a:txBody>
                    <a:bodyPr/>
                    <a:lstStyle/>
                    <a:p>
                      <a:pPr algn="ctr"/>
                      <a:r>
                        <a:rPr lang="pt-BR" sz="1200" dirty="0"/>
                        <a:t>1,0</a:t>
                      </a:r>
                    </a:p>
                  </a:txBody>
                  <a:tcPr anchor="ctr"/>
                </a:tc>
                <a:tc>
                  <a:txBody>
                    <a:bodyPr/>
                    <a:lstStyle/>
                    <a:p>
                      <a:pPr algn="ctr"/>
                      <a:r>
                        <a:rPr lang="pt-BR" sz="1200" dirty="0"/>
                        <a:t>0,74</a:t>
                      </a:r>
                    </a:p>
                  </a:txBody>
                  <a:tcPr anchor="ctr"/>
                </a:tc>
                <a:extLst>
                  <a:ext uri="{0D108BD9-81ED-4DB2-BD59-A6C34878D82A}">
                    <a16:rowId xmlns:a16="http://schemas.microsoft.com/office/drawing/2014/main" xmlns="" val="3619250565"/>
                  </a:ext>
                </a:extLst>
              </a:tr>
            </a:tbl>
          </a:graphicData>
        </a:graphic>
      </p:graphicFrame>
      <p:sp>
        <p:nvSpPr>
          <p:cNvPr id="8" name="CaixaDeTexto 7">
            <a:extLst>
              <a:ext uri="{FF2B5EF4-FFF2-40B4-BE49-F238E27FC236}">
                <a16:creationId xmlns:a16="http://schemas.microsoft.com/office/drawing/2014/main" xmlns="" id="{A83B363A-8350-4E9F-A862-E85FA5B1EB9F}"/>
              </a:ext>
            </a:extLst>
          </p:cNvPr>
          <p:cNvSpPr txBox="1"/>
          <p:nvPr/>
        </p:nvSpPr>
        <p:spPr>
          <a:xfrm>
            <a:off x="919717" y="992640"/>
            <a:ext cx="1648046" cy="461665"/>
          </a:xfrm>
          <a:prstGeom prst="rect">
            <a:avLst/>
          </a:prstGeom>
          <a:noFill/>
        </p:spPr>
        <p:txBody>
          <a:bodyPr wrap="square" rtlCol="0">
            <a:spAutoFit/>
          </a:bodyPr>
          <a:lstStyle/>
          <a:p>
            <a:pPr algn="ctr"/>
            <a:r>
              <a:rPr lang="pt-BR" sz="1200" b="1" dirty="0" err="1"/>
              <a:t>Decision</a:t>
            </a:r>
            <a:r>
              <a:rPr lang="pt-BR" sz="1200" b="1" dirty="0"/>
              <a:t> Tree (0:131, 1:84)</a:t>
            </a:r>
          </a:p>
        </p:txBody>
      </p:sp>
      <p:sp>
        <p:nvSpPr>
          <p:cNvPr id="10" name="CaixaDeTexto 9">
            <a:extLst>
              <a:ext uri="{FF2B5EF4-FFF2-40B4-BE49-F238E27FC236}">
                <a16:creationId xmlns:a16="http://schemas.microsoft.com/office/drawing/2014/main" xmlns="" id="{A854626E-EF83-46D0-9E8B-FBA014BB71AE}"/>
              </a:ext>
            </a:extLst>
          </p:cNvPr>
          <p:cNvSpPr txBox="1"/>
          <p:nvPr/>
        </p:nvSpPr>
        <p:spPr>
          <a:xfrm>
            <a:off x="4673016" y="992640"/>
            <a:ext cx="1648046" cy="461665"/>
          </a:xfrm>
          <a:prstGeom prst="rect">
            <a:avLst/>
          </a:prstGeom>
          <a:noFill/>
        </p:spPr>
        <p:txBody>
          <a:bodyPr wrap="square" rtlCol="0">
            <a:spAutoFit/>
          </a:bodyPr>
          <a:lstStyle/>
          <a:p>
            <a:pPr algn="ctr"/>
            <a:r>
              <a:rPr lang="pt-BR" sz="1200" b="1" dirty="0"/>
              <a:t>Random Forest (0:135, 1:80)</a:t>
            </a:r>
          </a:p>
        </p:txBody>
      </p:sp>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xmlns="" id="{2953395B-6876-4782-BCD6-E0155E913C81}"/>
                  </a:ext>
                </a:extLst>
              </p:cNvPr>
              <p:cNvSpPr txBox="1"/>
              <p:nvPr/>
            </p:nvSpPr>
            <p:spPr>
              <a:xfrm>
                <a:off x="7328107" y="4341987"/>
                <a:ext cx="1504193" cy="34881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𝑃𝑟𝑒𝑐𝑖𝑠𝑖𝑜𝑛</m:t>
                      </m:r>
                      <m:r>
                        <a:rPr lang="pt-BR" sz="1200" b="0" i="1" smtClean="0">
                          <a:latin typeface="Cambria Math" panose="02040503050406030204" pitchFamily="18" charset="0"/>
                        </a:rPr>
                        <m:t>= </m:t>
                      </m:r>
                      <m:f>
                        <m:fPr>
                          <m:ctrlPr>
                            <a:rPr lang="pt-BR" sz="1200" b="0" i="1" smtClean="0">
                              <a:latin typeface="Cambria Math" panose="02040503050406030204" pitchFamily="18" charset="0"/>
                            </a:rPr>
                          </m:ctrlPr>
                        </m:fPr>
                        <m:num>
                          <m:r>
                            <a:rPr lang="pt-BR" sz="1200" b="0" i="1" smtClean="0">
                              <a:latin typeface="Cambria Math" panose="02040503050406030204" pitchFamily="18" charset="0"/>
                            </a:rPr>
                            <m:t>𝑇𝑃</m:t>
                          </m:r>
                        </m:num>
                        <m:den>
                          <m:r>
                            <a:rPr lang="pt-BR" sz="1200" b="0" i="1" smtClean="0">
                              <a:latin typeface="Cambria Math" panose="02040503050406030204" pitchFamily="18" charset="0"/>
                            </a:rPr>
                            <m:t>𝑇𝑃</m:t>
                          </m:r>
                          <m:r>
                            <a:rPr lang="pt-BR" sz="1200" b="0" i="1" smtClean="0">
                              <a:latin typeface="Cambria Math" panose="02040503050406030204" pitchFamily="18" charset="0"/>
                            </a:rPr>
                            <m:t>+</m:t>
                          </m:r>
                          <m:r>
                            <a:rPr lang="pt-BR" sz="1200" b="0" i="1" smtClean="0">
                              <a:latin typeface="Cambria Math" panose="02040503050406030204" pitchFamily="18" charset="0"/>
                            </a:rPr>
                            <m:t>𝐹𝑃</m:t>
                          </m:r>
                        </m:den>
                      </m:f>
                    </m:oMath>
                  </m:oMathPara>
                </a14:m>
                <a:endParaRPr lang="pt-BR" sz="1200" dirty="0"/>
              </a:p>
            </p:txBody>
          </p:sp>
        </mc:Choice>
        <mc:Fallback>
          <p:sp>
            <p:nvSpPr>
              <p:cNvPr id="12" name="CaixaDeTexto 11">
                <a:extLst>
                  <a:ext uri="{FF2B5EF4-FFF2-40B4-BE49-F238E27FC236}">
                    <a16:creationId xmlns:a16="http://schemas.microsoft.com/office/drawing/2014/main" xmlns:a14="http://schemas.microsoft.com/office/drawing/2010/main" xmlns="" id="{2953395B-6876-4782-BCD6-E0155E913C81}"/>
                  </a:ext>
                </a:extLst>
              </p:cNvPr>
              <p:cNvSpPr txBox="1">
                <a:spLocks noRot="1" noChangeAspect="1" noMove="1" noResize="1" noEditPoints="1" noAdjustHandles="1" noChangeArrowheads="1" noChangeShapeType="1" noTextEdit="1"/>
              </p:cNvSpPr>
              <p:nvPr/>
            </p:nvSpPr>
            <p:spPr>
              <a:xfrm>
                <a:off x="7328107" y="4341987"/>
                <a:ext cx="1504193" cy="348813"/>
              </a:xfrm>
              <a:prstGeom prst="rect">
                <a:avLst/>
              </a:prstGeom>
              <a:blipFill rotWithShape="0">
                <a:blip r:embed="rId3"/>
                <a:stretch>
                  <a:fillRect l="-1205" r="-803" b="-13559"/>
                </a:stretch>
              </a:blipFill>
              <a:ln>
                <a:solidFill>
                  <a:schemeClr val="tx1"/>
                </a:solidFill>
              </a:ln>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xmlns="" id="{22D939E3-A626-42ED-9234-067BA9FBCDC5}"/>
                  </a:ext>
                </a:extLst>
              </p:cNvPr>
              <p:cNvSpPr txBox="1"/>
              <p:nvPr/>
            </p:nvSpPr>
            <p:spPr>
              <a:xfrm>
                <a:off x="7432782" y="3529418"/>
                <a:ext cx="1294842" cy="34881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𝑅𝑒𝑐𝑎𝑙𝑙</m:t>
                      </m:r>
                      <m:r>
                        <a:rPr lang="pt-BR" sz="1200" b="0" i="1" smtClean="0">
                          <a:latin typeface="Cambria Math" panose="02040503050406030204" pitchFamily="18" charset="0"/>
                        </a:rPr>
                        <m:t>= </m:t>
                      </m:r>
                      <m:f>
                        <m:fPr>
                          <m:ctrlPr>
                            <a:rPr lang="pt-BR" sz="1200" b="0" i="1" smtClean="0">
                              <a:latin typeface="Cambria Math" panose="02040503050406030204" pitchFamily="18" charset="0"/>
                            </a:rPr>
                          </m:ctrlPr>
                        </m:fPr>
                        <m:num>
                          <m:r>
                            <a:rPr lang="pt-BR" sz="1200" b="0" i="1" smtClean="0">
                              <a:latin typeface="Cambria Math" panose="02040503050406030204" pitchFamily="18" charset="0"/>
                            </a:rPr>
                            <m:t>𝑇𝑃</m:t>
                          </m:r>
                        </m:num>
                        <m:den>
                          <m:r>
                            <a:rPr lang="pt-BR" sz="1200" b="0" i="1" smtClean="0">
                              <a:latin typeface="Cambria Math" panose="02040503050406030204" pitchFamily="18" charset="0"/>
                            </a:rPr>
                            <m:t>𝑇𝑃</m:t>
                          </m:r>
                          <m:r>
                            <a:rPr lang="pt-BR" sz="1200" b="0" i="1" smtClean="0">
                              <a:latin typeface="Cambria Math" panose="02040503050406030204" pitchFamily="18" charset="0"/>
                            </a:rPr>
                            <m:t>+</m:t>
                          </m:r>
                          <m:r>
                            <a:rPr lang="pt-BR" sz="1200" b="0" i="1" smtClean="0">
                              <a:latin typeface="Cambria Math" panose="02040503050406030204" pitchFamily="18" charset="0"/>
                            </a:rPr>
                            <m:t>𝐹𝑁</m:t>
                          </m:r>
                        </m:den>
                      </m:f>
                    </m:oMath>
                  </m:oMathPara>
                </a14:m>
                <a:endParaRPr lang="pt-BR" sz="1200" dirty="0"/>
              </a:p>
            </p:txBody>
          </p:sp>
        </mc:Choice>
        <mc:Fallback>
          <p:sp>
            <p:nvSpPr>
              <p:cNvPr id="13" name="CaixaDeTexto 12">
                <a:extLst>
                  <a:ext uri="{FF2B5EF4-FFF2-40B4-BE49-F238E27FC236}">
                    <a16:creationId xmlns:a16="http://schemas.microsoft.com/office/drawing/2014/main" xmlns:a14="http://schemas.microsoft.com/office/drawing/2010/main" xmlns="" id="{22D939E3-A626-42ED-9234-067BA9FBCDC5}"/>
                  </a:ext>
                </a:extLst>
              </p:cNvPr>
              <p:cNvSpPr txBox="1">
                <a:spLocks noRot="1" noChangeAspect="1" noMove="1" noResize="1" noEditPoints="1" noAdjustHandles="1" noChangeArrowheads="1" noChangeShapeType="1" noTextEdit="1"/>
              </p:cNvSpPr>
              <p:nvPr/>
            </p:nvSpPr>
            <p:spPr>
              <a:xfrm>
                <a:off x="7432782" y="3529418"/>
                <a:ext cx="1294842" cy="348813"/>
              </a:xfrm>
              <a:prstGeom prst="rect">
                <a:avLst/>
              </a:prstGeom>
              <a:blipFill rotWithShape="0">
                <a:blip r:embed="rId4"/>
                <a:stretch>
                  <a:fillRect l="-1860" t="-1695" r="-930" b="-11864"/>
                </a:stretch>
              </a:blipFill>
              <a:ln>
                <a:solidFill>
                  <a:schemeClr val="tx1"/>
                </a:solidFill>
              </a:ln>
            </p:spPr>
            <p:txBody>
              <a:bodyPr/>
              <a:lstStyle/>
              <a:p>
                <a:r>
                  <a:rPr lang="pt-BR">
                    <a:noFill/>
                  </a:rPr>
                  <a:t> </a:t>
                </a:r>
              </a:p>
            </p:txBody>
          </p:sp>
        </mc:Fallback>
      </mc:AlternateContent>
      <p:pic>
        <p:nvPicPr>
          <p:cNvPr id="1026" name="Picture 2">
            <a:extLst>
              <a:ext uri="{FF2B5EF4-FFF2-40B4-BE49-F238E27FC236}">
                <a16:creationId xmlns:a16="http://schemas.microsoft.com/office/drawing/2014/main" xmlns="" id="{EDECF820-01B2-41FE-92E0-0CE23C44F8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2250" y="1539435"/>
            <a:ext cx="2629578" cy="2064630"/>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151;p25">
            <a:extLst>
              <a:ext uri="{FF2B5EF4-FFF2-40B4-BE49-F238E27FC236}">
                <a16:creationId xmlns:a16="http://schemas.microsoft.com/office/drawing/2014/main" xmlns="" id="{475D24AA-92D7-4D03-AA38-DEE7DC67F13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a:solidFill>
                  <a:schemeClr val="accent3"/>
                </a:solidFill>
                <a:latin typeface="+mj-lt"/>
              </a:rPr>
              <a:t>Titanic </a:t>
            </a:r>
            <a:r>
              <a:rPr lang="pt-BR" sz="2000" b="1" dirty="0" err="1">
                <a:solidFill>
                  <a:schemeClr val="accent3"/>
                </a:solidFill>
                <a:latin typeface="+mj-lt"/>
              </a:rPr>
              <a:t>dataset</a:t>
            </a:r>
            <a:endParaRPr b="1" dirty="0">
              <a:latin typeface="+mj-lt"/>
            </a:endParaRPr>
          </a:p>
        </p:txBody>
      </p:sp>
      <p:pic>
        <p:nvPicPr>
          <p:cNvPr id="1028" name="Picture 4">
            <a:extLst>
              <a:ext uri="{FF2B5EF4-FFF2-40B4-BE49-F238E27FC236}">
                <a16:creationId xmlns:a16="http://schemas.microsoft.com/office/drawing/2014/main" xmlns="" id="{97EAF98A-132B-4267-BF2A-C277A537D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376" y="1456689"/>
            <a:ext cx="2734968" cy="214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025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8" name="CaixaDeTexto 7">
            <a:extLst>
              <a:ext uri="{FF2B5EF4-FFF2-40B4-BE49-F238E27FC236}">
                <a16:creationId xmlns:a16="http://schemas.microsoft.com/office/drawing/2014/main" xmlns="" id="{A83B363A-8350-4E9F-A862-E85FA5B1EB9F}"/>
              </a:ext>
            </a:extLst>
          </p:cNvPr>
          <p:cNvSpPr txBox="1"/>
          <p:nvPr/>
        </p:nvSpPr>
        <p:spPr>
          <a:xfrm>
            <a:off x="1275907" y="1724921"/>
            <a:ext cx="1648046" cy="276999"/>
          </a:xfrm>
          <a:prstGeom prst="rect">
            <a:avLst/>
          </a:prstGeom>
          <a:noFill/>
        </p:spPr>
        <p:txBody>
          <a:bodyPr wrap="square" rtlCol="0">
            <a:spAutoFit/>
          </a:bodyPr>
          <a:lstStyle/>
          <a:p>
            <a:pPr algn="ctr"/>
            <a:r>
              <a:rPr lang="pt-BR" sz="1200" b="1" dirty="0" err="1"/>
              <a:t>Decision</a:t>
            </a:r>
            <a:r>
              <a:rPr lang="pt-BR" sz="1200" b="1" dirty="0"/>
              <a:t> Tree</a:t>
            </a:r>
          </a:p>
        </p:txBody>
      </p:sp>
      <p:sp>
        <p:nvSpPr>
          <p:cNvPr id="10" name="CaixaDeTexto 9">
            <a:extLst>
              <a:ext uri="{FF2B5EF4-FFF2-40B4-BE49-F238E27FC236}">
                <a16:creationId xmlns:a16="http://schemas.microsoft.com/office/drawing/2014/main" xmlns="" id="{A854626E-EF83-46D0-9E8B-FBA014BB71AE}"/>
              </a:ext>
            </a:extLst>
          </p:cNvPr>
          <p:cNvSpPr txBox="1"/>
          <p:nvPr/>
        </p:nvSpPr>
        <p:spPr>
          <a:xfrm>
            <a:off x="5192233" y="1724920"/>
            <a:ext cx="1648046" cy="276999"/>
          </a:xfrm>
          <a:prstGeom prst="rect">
            <a:avLst/>
          </a:prstGeom>
          <a:noFill/>
        </p:spPr>
        <p:txBody>
          <a:bodyPr wrap="square" rtlCol="0">
            <a:spAutoFit/>
          </a:bodyPr>
          <a:lstStyle/>
          <a:p>
            <a:pPr algn="ctr"/>
            <a:r>
              <a:rPr lang="pt-BR" sz="1200" b="1" dirty="0"/>
              <a:t>Random Forest</a:t>
            </a:r>
          </a:p>
        </p:txBody>
      </p:sp>
      <p:graphicFrame>
        <p:nvGraphicFramePr>
          <p:cNvPr id="3" name="Tabela 5">
            <a:extLst>
              <a:ext uri="{FF2B5EF4-FFF2-40B4-BE49-F238E27FC236}">
                <a16:creationId xmlns:a16="http://schemas.microsoft.com/office/drawing/2014/main" xmlns="" id="{3170086F-DE48-4F2A-A194-D4172123483E}"/>
              </a:ext>
            </a:extLst>
          </p:cNvPr>
          <p:cNvGraphicFramePr>
            <a:graphicFrameLocks noGrp="1"/>
          </p:cNvGraphicFramePr>
          <p:nvPr>
            <p:extLst/>
          </p:nvPr>
        </p:nvGraphicFramePr>
        <p:xfrm>
          <a:off x="457200" y="2001920"/>
          <a:ext cx="3285460" cy="2225040"/>
        </p:xfrm>
        <a:graphic>
          <a:graphicData uri="http://schemas.openxmlformats.org/drawingml/2006/table">
            <a:tbl>
              <a:tblPr firstRow="1" bandRow="1">
                <a:tableStyleId>{5C22544A-7EE6-4342-B048-85BDC9FD1C3A}</a:tableStyleId>
              </a:tblPr>
              <a:tblGrid>
                <a:gridCol w="1642730">
                  <a:extLst>
                    <a:ext uri="{9D8B030D-6E8A-4147-A177-3AD203B41FA5}">
                      <a16:colId xmlns:a16="http://schemas.microsoft.com/office/drawing/2014/main" xmlns="" val="552847631"/>
                    </a:ext>
                  </a:extLst>
                </a:gridCol>
                <a:gridCol w="1642730">
                  <a:extLst>
                    <a:ext uri="{9D8B030D-6E8A-4147-A177-3AD203B41FA5}">
                      <a16:colId xmlns:a16="http://schemas.microsoft.com/office/drawing/2014/main" xmlns="" val="2668002879"/>
                    </a:ext>
                  </a:extLst>
                </a:gridCol>
              </a:tblGrid>
              <a:tr h="370840">
                <a:tc>
                  <a:txBody>
                    <a:bodyPr/>
                    <a:lstStyle/>
                    <a:p>
                      <a:pPr algn="ctr"/>
                      <a:r>
                        <a:rPr lang="pt-BR" sz="1200" dirty="0" err="1"/>
                        <a:t>Feature</a:t>
                      </a:r>
                      <a:endParaRPr lang="pt-BR" sz="1200" dirty="0"/>
                    </a:p>
                  </a:txBody>
                  <a:tcPr anchor="ctr"/>
                </a:tc>
                <a:tc>
                  <a:txBody>
                    <a:bodyPr/>
                    <a:lstStyle/>
                    <a:p>
                      <a:pPr algn="ctr"/>
                      <a:r>
                        <a:rPr lang="pt-BR" sz="1200" dirty="0" err="1"/>
                        <a:t>Importance</a:t>
                      </a:r>
                      <a:endParaRPr lang="pt-BR" sz="1200" dirty="0"/>
                    </a:p>
                  </a:txBody>
                  <a:tcPr anchor="ctr"/>
                </a:tc>
                <a:extLst>
                  <a:ext uri="{0D108BD9-81ED-4DB2-BD59-A6C34878D82A}">
                    <a16:rowId xmlns:a16="http://schemas.microsoft.com/office/drawing/2014/main" xmlns="" val="2664351369"/>
                  </a:ext>
                </a:extLst>
              </a:tr>
              <a:tr h="370840">
                <a:tc>
                  <a:txBody>
                    <a:bodyPr/>
                    <a:lstStyle/>
                    <a:p>
                      <a:pPr algn="ctr"/>
                      <a:r>
                        <a:rPr lang="pt-BR" sz="1200" dirty="0" err="1"/>
                        <a:t>Female</a:t>
                      </a:r>
                      <a:endParaRPr lang="pt-BR" sz="1200" dirty="0"/>
                    </a:p>
                  </a:txBody>
                  <a:tcPr anchor="ctr"/>
                </a:tc>
                <a:tc>
                  <a:txBody>
                    <a:bodyPr/>
                    <a:lstStyle/>
                    <a:p>
                      <a:pPr algn="ctr"/>
                      <a:r>
                        <a:rPr lang="pt-BR" sz="1200" dirty="0"/>
                        <a:t>0,30</a:t>
                      </a:r>
                    </a:p>
                  </a:txBody>
                  <a:tcPr anchor="ctr"/>
                </a:tc>
                <a:extLst>
                  <a:ext uri="{0D108BD9-81ED-4DB2-BD59-A6C34878D82A}">
                    <a16:rowId xmlns:a16="http://schemas.microsoft.com/office/drawing/2014/main" xmlns="" val="2096946681"/>
                  </a:ext>
                </a:extLst>
              </a:tr>
              <a:tr h="370840">
                <a:tc>
                  <a:txBody>
                    <a:bodyPr/>
                    <a:lstStyle/>
                    <a:p>
                      <a:pPr algn="ctr"/>
                      <a:r>
                        <a:rPr lang="pt-BR" sz="1200" dirty="0"/>
                        <a:t>Age</a:t>
                      </a:r>
                    </a:p>
                  </a:txBody>
                  <a:tcPr anchor="ctr"/>
                </a:tc>
                <a:tc>
                  <a:txBody>
                    <a:bodyPr/>
                    <a:lstStyle/>
                    <a:p>
                      <a:pPr algn="ctr"/>
                      <a:r>
                        <a:rPr lang="pt-BR" sz="1200" dirty="0"/>
                        <a:t>0,25</a:t>
                      </a:r>
                    </a:p>
                  </a:txBody>
                  <a:tcPr anchor="ctr"/>
                </a:tc>
                <a:extLst>
                  <a:ext uri="{0D108BD9-81ED-4DB2-BD59-A6C34878D82A}">
                    <a16:rowId xmlns:a16="http://schemas.microsoft.com/office/drawing/2014/main" xmlns="" val="277751597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BR" sz="1200" dirty="0"/>
                        <a:t>Fare</a:t>
                      </a:r>
                    </a:p>
                  </a:txBody>
                  <a:tcPr anchor="ctr"/>
                </a:tc>
                <a:tc>
                  <a:txBody>
                    <a:bodyPr/>
                    <a:lstStyle/>
                    <a:p>
                      <a:pPr algn="ctr"/>
                      <a:r>
                        <a:rPr lang="pt-BR" sz="1200" dirty="0"/>
                        <a:t>0,25</a:t>
                      </a:r>
                    </a:p>
                  </a:txBody>
                  <a:tcPr anchor="ctr"/>
                </a:tc>
                <a:extLst>
                  <a:ext uri="{0D108BD9-81ED-4DB2-BD59-A6C34878D82A}">
                    <a16:rowId xmlns:a16="http://schemas.microsoft.com/office/drawing/2014/main" xmlns="" val="4073872423"/>
                  </a:ext>
                </a:extLst>
              </a:tr>
              <a:tr h="370840">
                <a:tc>
                  <a:txBody>
                    <a:bodyPr/>
                    <a:lstStyle/>
                    <a:p>
                      <a:pPr algn="ctr"/>
                      <a:r>
                        <a:rPr lang="pt-BR" sz="1200" dirty="0" err="1"/>
                        <a:t>Pclass</a:t>
                      </a:r>
                      <a:endParaRPr lang="pt-BR" sz="1200" dirty="0"/>
                    </a:p>
                  </a:txBody>
                  <a:tcPr anchor="ctr"/>
                </a:tc>
                <a:tc>
                  <a:txBody>
                    <a:bodyPr/>
                    <a:lstStyle/>
                    <a:p>
                      <a:pPr algn="ctr"/>
                      <a:r>
                        <a:rPr lang="pt-BR" sz="1200" dirty="0"/>
                        <a:t>0,09</a:t>
                      </a:r>
                    </a:p>
                  </a:txBody>
                  <a:tcPr anchor="ctr"/>
                </a:tc>
                <a:extLst>
                  <a:ext uri="{0D108BD9-81ED-4DB2-BD59-A6C34878D82A}">
                    <a16:rowId xmlns:a16="http://schemas.microsoft.com/office/drawing/2014/main" xmlns="" val="2243673155"/>
                  </a:ext>
                </a:extLst>
              </a:tr>
              <a:tr h="370840">
                <a:tc>
                  <a:txBody>
                    <a:bodyPr/>
                    <a:lstStyle/>
                    <a:p>
                      <a:pPr algn="ctr"/>
                      <a:r>
                        <a:rPr lang="pt-BR" sz="1200" dirty="0" err="1"/>
                        <a:t>SibSp</a:t>
                      </a:r>
                      <a:endParaRPr lang="pt-BR" sz="1200" dirty="0"/>
                    </a:p>
                  </a:txBody>
                  <a:tcPr anchor="ctr"/>
                </a:tc>
                <a:tc>
                  <a:txBody>
                    <a:bodyPr/>
                    <a:lstStyle/>
                    <a:p>
                      <a:pPr algn="ctr"/>
                      <a:r>
                        <a:rPr lang="pt-BR" sz="1200" dirty="0"/>
                        <a:t>0,06</a:t>
                      </a:r>
                    </a:p>
                  </a:txBody>
                  <a:tcPr anchor="ctr"/>
                </a:tc>
                <a:extLst>
                  <a:ext uri="{0D108BD9-81ED-4DB2-BD59-A6C34878D82A}">
                    <a16:rowId xmlns:a16="http://schemas.microsoft.com/office/drawing/2014/main" xmlns="" val="3717194073"/>
                  </a:ext>
                </a:extLst>
              </a:tr>
            </a:tbl>
          </a:graphicData>
        </a:graphic>
      </p:graphicFrame>
      <p:graphicFrame>
        <p:nvGraphicFramePr>
          <p:cNvPr id="9" name="Tabela 5">
            <a:extLst>
              <a:ext uri="{FF2B5EF4-FFF2-40B4-BE49-F238E27FC236}">
                <a16:creationId xmlns:a16="http://schemas.microsoft.com/office/drawing/2014/main" xmlns="" id="{1850F7F4-B72A-4756-9649-49DD48C4EFF6}"/>
              </a:ext>
            </a:extLst>
          </p:cNvPr>
          <p:cNvGraphicFramePr>
            <a:graphicFrameLocks noGrp="1"/>
          </p:cNvGraphicFramePr>
          <p:nvPr>
            <p:extLst/>
          </p:nvPr>
        </p:nvGraphicFramePr>
        <p:xfrm>
          <a:off x="4373526" y="2001920"/>
          <a:ext cx="3285460" cy="2225040"/>
        </p:xfrm>
        <a:graphic>
          <a:graphicData uri="http://schemas.openxmlformats.org/drawingml/2006/table">
            <a:tbl>
              <a:tblPr firstRow="1" bandRow="1">
                <a:tableStyleId>{5C22544A-7EE6-4342-B048-85BDC9FD1C3A}</a:tableStyleId>
              </a:tblPr>
              <a:tblGrid>
                <a:gridCol w="1642730">
                  <a:extLst>
                    <a:ext uri="{9D8B030D-6E8A-4147-A177-3AD203B41FA5}">
                      <a16:colId xmlns:a16="http://schemas.microsoft.com/office/drawing/2014/main" xmlns="" val="552847631"/>
                    </a:ext>
                  </a:extLst>
                </a:gridCol>
                <a:gridCol w="1642730">
                  <a:extLst>
                    <a:ext uri="{9D8B030D-6E8A-4147-A177-3AD203B41FA5}">
                      <a16:colId xmlns:a16="http://schemas.microsoft.com/office/drawing/2014/main" xmlns="" val="2668002879"/>
                    </a:ext>
                  </a:extLst>
                </a:gridCol>
              </a:tblGrid>
              <a:tr h="370840">
                <a:tc>
                  <a:txBody>
                    <a:bodyPr/>
                    <a:lstStyle/>
                    <a:p>
                      <a:pPr algn="ctr"/>
                      <a:r>
                        <a:rPr lang="pt-BR" sz="1200" dirty="0" err="1"/>
                        <a:t>Feature</a:t>
                      </a:r>
                      <a:endParaRPr lang="pt-BR" sz="1200" dirty="0"/>
                    </a:p>
                  </a:txBody>
                  <a:tcPr anchor="ctr"/>
                </a:tc>
                <a:tc>
                  <a:txBody>
                    <a:bodyPr/>
                    <a:lstStyle/>
                    <a:p>
                      <a:pPr algn="ctr"/>
                      <a:r>
                        <a:rPr lang="pt-BR" sz="1200" dirty="0" err="1"/>
                        <a:t>Importance</a:t>
                      </a:r>
                      <a:endParaRPr lang="pt-BR" sz="1200" dirty="0"/>
                    </a:p>
                  </a:txBody>
                  <a:tcPr anchor="ctr"/>
                </a:tc>
                <a:extLst>
                  <a:ext uri="{0D108BD9-81ED-4DB2-BD59-A6C34878D82A}">
                    <a16:rowId xmlns:a16="http://schemas.microsoft.com/office/drawing/2014/main" xmlns="" val="2664351369"/>
                  </a:ext>
                </a:extLst>
              </a:tr>
              <a:tr h="370840">
                <a:tc>
                  <a:txBody>
                    <a:bodyPr/>
                    <a:lstStyle/>
                    <a:p>
                      <a:pPr algn="ctr"/>
                      <a:r>
                        <a:rPr lang="pt-BR" sz="1200" dirty="0"/>
                        <a:t>Fare</a:t>
                      </a:r>
                    </a:p>
                  </a:txBody>
                  <a:tcPr anchor="ctr"/>
                </a:tc>
                <a:tc>
                  <a:txBody>
                    <a:bodyPr/>
                    <a:lstStyle/>
                    <a:p>
                      <a:pPr algn="ctr"/>
                      <a:r>
                        <a:rPr lang="pt-BR" sz="1200" dirty="0"/>
                        <a:t>0,29</a:t>
                      </a:r>
                    </a:p>
                  </a:txBody>
                  <a:tcPr anchor="ctr"/>
                </a:tc>
                <a:extLst>
                  <a:ext uri="{0D108BD9-81ED-4DB2-BD59-A6C34878D82A}">
                    <a16:rowId xmlns:a16="http://schemas.microsoft.com/office/drawing/2014/main" xmlns="" val="2096946681"/>
                  </a:ext>
                </a:extLst>
              </a:tr>
              <a:tr h="370840">
                <a:tc>
                  <a:txBody>
                    <a:bodyPr/>
                    <a:lstStyle/>
                    <a:p>
                      <a:pPr algn="ctr"/>
                      <a:r>
                        <a:rPr lang="pt-BR" sz="1200" dirty="0"/>
                        <a:t>Age</a:t>
                      </a:r>
                    </a:p>
                  </a:txBody>
                  <a:tcPr anchor="ctr"/>
                </a:tc>
                <a:tc>
                  <a:txBody>
                    <a:bodyPr/>
                    <a:lstStyle/>
                    <a:p>
                      <a:pPr algn="ctr"/>
                      <a:r>
                        <a:rPr lang="pt-BR" sz="1200" dirty="0"/>
                        <a:t>0,28</a:t>
                      </a:r>
                    </a:p>
                  </a:txBody>
                  <a:tcPr anchor="ctr"/>
                </a:tc>
                <a:extLst>
                  <a:ext uri="{0D108BD9-81ED-4DB2-BD59-A6C34878D82A}">
                    <a16:rowId xmlns:a16="http://schemas.microsoft.com/office/drawing/2014/main" xmlns="" val="2777515976"/>
                  </a:ext>
                </a:extLst>
              </a:tr>
              <a:tr h="370840">
                <a:tc>
                  <a:txBody>
                    <a:bodyPr/>
                    <a:lstStyle/>
                    <a:p>
                      <a:pPr algn="ctr"/>
                      <a:r>
                        <a:rPr lang="pt-BR" sz="1200" dirty="0" err="1"/>
                        <a:t>Female</a:t>
                      </a:r>
                      <a:endParaRPr lang="pt-BR" sz="1200" dirty="0"/>
                    </a:p>
                  </a:txBody>
                  <a:tcPr anchor="ctr"/>
                </a:tc>
                <a:tc>
                  <a:txBody>
                    <a:bodyPr/>
                    <a:lstStyle/>
                    <a:p>
                      <a:pPr algn="ctr"/>
                      <a:r>
                        <a:rPr lang="pt-BR" sz="1200" dirty="0"/>
                        <a:t>0,25</a:t>
                      </a:r>
                    </a:p>
                  </a:txBody>
                  <a:tcPr anchor="ctr"/>
                </a:tc>
                <a:extLst>
                  <a:ext uri="{0D108BD9-81ED-4DB2-BD59-A6C34878D82A}">
                    <a16:rowId xmlns:a16="http://schemas.microsoft.com/office/drawing/2014/main" xmlns="" val="4073872423"/>
                  </a:ext>
                </a:extLst>
              </a:tr>
              <a:tr h="370840">
                <a:tc>
                  <a:txBody>
                    <a:bodyPr/>
                    <a:lstStyle/>
                    <a:p>
                      <a:pPr algn="ctr"/>
                      <a:r>
                        <a:rPr lang="pt-BR" sz="1200" dirty="0" err="1"/>
                        <a:t>Pclass</a:t>
                      </a:r>
                      <a:endParaRPr lang="pt-BR" sz="1200" dirty="0"/>
                    </a:p>
                  </a:txBody>
                  <a:tcPr anchor="ctr"/>
                </a:tc>
                <a:tc>
                  <a:txBody>
                    <a:bodyPr/>
                    <a:lstStyle/>
                    <a:p>
                      <a:pPr algn="ctr"/>
                      <a:r>
                        <a:rPr lang="pt-BR" sz="1200" dirty="0"/>
                        <a:t>0,09</a:t>
                      </a:r>
                    </a:p>
                  </a:txBody>
                  <a:tcPr anchor="ctr"/>
                </a:tc>
                <a:extLst>
                  <a:ext uri="{0D108BD9-81ED-4DB2-BD59-A6C34878D82A}">
                    <a16:rowId xmlns:a16="http://schemas.microsoft.com/office/drawing/2014/main" xmlns="" val="2243673155"/>
                  </a:ext>
                </a:extLst>
              </a:tr>
              <a:tr h="370840">
                <a:tc>
                  <a:txBody>
                    <a:bodyPr/>
                    <a:lstStyle/>
                    <a:p>
                      <a:pPr algn="ctr"/>
                      <a:r>
                        <a:rPr lang="pt-BR" sz="1200" dirty="0" err="1"/>
                        <a:t>SibSp</a:t>
                      </a:r>
                      <a:endParaRPr lang="pt-BR" sz="1200" dirty="0"/>
                    </a:p>
                  </a:txBody>
                  <a:tcPr anchor="ctr"/>
                </a:tc>
                <a:tc>
                  <a:txBody>
                    <a:bodyPr/>
                    <a:lstStyle/>
                    <a:p>
                      <a:pPr algn="ctr"/>
                      <a:r>
                        <a:rPr lang="pt-BR" sz="1200" dirty="0"/>
                        <a:t>0,05</a:t>
                      </a:r>
                    </a:p>
                  </a:txBody>
                  <a:tcPr anchor="ctr"/>
                </a:tc>
                <a:extLst>
                  <a:ext uri="{0D108BD9-81ED-4DB2-BD59-A6C34878D82A}">
                    <a16:rowId xmlns:a16="http://schemas.microsoft.com/office/drawing/2014/main" xmlns="" val="3717194073"/>
                  </a:ext>
                </a:extLst>
              </a:tr>
            </a:tbl>
          </a:graphicData>
        </a:graphic>
      </p:graphicFrame>
      <p:sp>
        <p:nvSpPr>
          <p:cNvPr id="12" name="Google Shape;151;p25">
            <a:extLst>
              <a:ext uri="{FF2B5EF4-FFF2-40B4-BE49-F238E27FC236}">
                <a16:creationId xmlns:a16="http://schemas.microsoft.com/office/drawing/2014/main" xmlns="" id="{C1291DFC-016A-451E-926B-7A8866A198D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dirty="0">
                <a:solidFill>
                  <a:schemeClr val="accent3"/>
                </a:solidFill>
                <a:latin typeface="+mj-lt"/>
              </a:rPr>
              <a:t>Titanic </a:t>
            </a:r>
            <a:r>
              <a:rPr lang="pt-BR" sz="2000" b="1" dirty="0" err="1">
                <a:solidFill>
                  <a:schemeClr val="accent3"/>
                </a:solidFill>
                <a:latin typeface="+mj-lt"/>
              </a:rPr>
              <a:t>dataset</a:t>
            </a:r>
            <a:endParaRPr b="1" dirty="0">
              <a:latin typeface="+mj-lt"/>
            </a:endParaRPr>
          </a:p>
        </p:txBody>
      </p:sp>
    </p:spTree>
    <p:extLst>
      <p:ext uri="{BB962C8B-B14F-4D97-AF65-F5344CB8AC3E}">
        <p14:creationId xmlns:p14="http://schemas.microsoft.com/office/powerpoint/2010/main" val="2838891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a:t>4. Conclusions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7" name="CaixaDeTexto 6">
            <a:extLst>
              <a:ext uri="{FF2B5EF4-FFF2-40B4-BE49-F238E27FC236}">
                <a16:creationId xmlns:a16="http://schemas.microsoft.com/office/drawing/2014/main" xmlns="" id="{CCE49D7B-9131-412D-AF78-EED832E811DB}"/>
              </a:ext>
            </a:extLst>
          </p:cNvPr>
          <p:cNvSpPr txBox="1"/>
          <p:nvPr/>
        </p:nvSpPr>
        <p:spPr>
          <a:xfrm>
            <a:off x="666044" y="361244"/>
            <a:ext cx="7936089" cy="30469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pt-BR" sz="1600" dirty="0">
                <a:latin typeface="Proxima Nova" panose="020B0604020202020204" charset="0"/>
              </a:rPr>
              <a:t>Ensemble </a:t>
            </a:r>
            <a:r>
              <a:rPr lang="pt-BR" sz="1600" dirty="0" err="1">
                <a:latin typeface="Proxima Nova" panose="020B0604020202020204" charset="0"/>
              </a:rPr>
              <a:t>is</a:t>
            </a:r>
            <a:r>
              <a:rPr lang="pt-BR" sz="1600" dirty="0">
                <a:latin typeface="Proxima Nova" panose="020B0604020202020204" charset="0"/>
              </a:rPr>
              <a:t> a </a:t>
            </a:r>
            <a:r>
              <a:rPr lang="pt-BR" sz="1600" dirty="0" err="1">
                <a:latin typeface="Proxima Nova" panose="020B0604020202020204" charset="0"/>
              </a:rPr>
              <a:t>good</a:t>
            </a:r>
            <a:r>
              <a:rPr lang="pt-BR" sz="1600" dirty="0">
                <a:latin typeface="Proxima Nova" panose="020B0604020202020204" charset="0"/>
              </a:rPr>
              <a:t> </a:t>
            </a:r>
            <a:r>
              <a:rPr lang="pt-BR" sz="1600" dirty="0" err="1">
                <a:latin typeface="Proxima Nova" panose="020B0604020202020204" charset="0"/>
              </a:rPr>
              <a:t>option</a:t>
            </a:r>
            <a:r>
              <a:rPr lang="pt-BR" sz="1600" dirty="0">
                <a:latin typeface="Proxima Nova" panose="020B0604020202020204" charset="0"/>
              </a:rPr>
              <a:t> </a:t>
            </a:r>
            <a:r>
              <a:rPr lang="pt-BR" sz="1600" dirty="0" err="1">
                <a:latin typeface="Proxima Nova" panose="020B0604020202020204" charset="0"/>
              </a:rPr>
              <a:t>to</a:t>
            </a:r>
            <a:r>
              <a:rPr lang="pt-BR" sz="1600" dirty="0">
                <a:latin typeface="Proxima Nova" panose="020B0604020202020204" charset="0"/>
              </a:rPr>
              <a:t> improve </a:t>
            </a:r>
            <a:r>
              <a:rPr lang="pt-BR" sz="1600" dirty="0" err="1">
                <a:latin typeface="Proxima Nova" panose="020B0604020202020204" charset="0"/>
              </a:rPr>
              <a:t>predictions</a:t>
            </a:r>
            <a:endParaRPr lang="pt-BR" sz="1600" dirty="0">
              <a:latin typeface="Proxima Nova" panose="020B0604020202020204" charset="0"/>
            </a:endParaRPr>
          </a:p>
          <a:p>
            <a:pPr marL="285750" indent="-285750">
              <a:lnSpc>
                <a:spcPct val="200000"/>
              </a:lnSpc>
              <a:buFont typeface="Arial" panose="020B0604020202020204" pitchFamily="34" charset="0"/>
              <a:buChar char="•"/>
            </a:pPr>
            <a:r>
              <a:rPr lang="pt-BR" sz="1600" dirty="0" smtClean="0">
                <a:latin typeface="Proxima Nova" panose="020B0604020202020204" charset="0"/>
              </a:rPr>
              <a:t>It </a:t>
            </a:r>
            <a:r>
              <a:rPr lang="pt-BR" sz="1600" dirty="0" err="1" smtClean="0">
                <a:latin typeface="Proxima Nova" panose="020B0604020202020204" charset="0"/>
              </a:rPr>
              <a:t>is</a:t>
            </a:r>
            <a:r>
              <a:rPr lang="pt-BR" sz="1600" dirty="0" smtClean="0">
                <a:latin typeface="Proxima Nova" panose="020B0604020202020204" charset="0"/>
              </a:rPr>
              <a:t> </a:t>
            </a:r>
            <a:r>
              <a:rPr lang="pt-BR" sz="1600" dirty="0" err="1">
                <a:latin typeface="Proxima Nova" panose="020B0604020202020204" charset="0"/>
              </a:rPr>
              <a:t>necessary</a:t>
            </a:r>
            <a:r>
              <a:rPr lang="pt-BR" sz="1600" dirty="0">
                <a:latin typeface="Proxima Nova" panose="020B0604020202020204" charset="0"/>
              </a:rPr>
              <a:t> </a:t>
            </a:r>
            <a:r>
              <a:rPr lang="pt-BR" sz="1600" dirty="0" err="1" smtClean="0">
                <a:latin typeface="Proxima Nova" panose="020B0604020202020204" charset="0"/>
              </a:rPr>
              <a:t>to</a:t>
            </a:r>
            <a:r>
              <a:rPr lang="pt-BR" sz="1600" dirty="0" smtClean="0">
                <a:latin typeface="Proxima Nova" panose="020B0604020202020204" charset="0"/>
              </a:rPr>
              <a:t> </a:t>
            </a:r>
            <a:r>
              <a:rPr lang="pt-BR" sz="1600" dirty="0" err="1" smtClean="0">
                <a:latin typeface="Proxima Nova" panose="020B0604020202020204" charset="0"/>
              </a:rPr>
              <a:t>take</a:t>
            </a:r>
            <a:r>
              <a:rPr lang="pt-BR" sz="1600" dirty="0" smtClean="0">
                <a:latin typeface="Proxima Nova" panose="020B0604020202020204" charset="0"/>
              </a:rPr>
              <a:t> </a:t>
            </a:r>
            <a:r>
              <a:rPr lang="pt-BR" sz="1600" dirty="0" err="1">
                <a:latin typeface="Proxima Nova" panose="020B0604020202020204" charset="0"/>
              </a:rPr>
              <a:t>into</a:t>
            </a:r>
            <a:r>
              <a:rPr lang="pt-BR" sz="1600" dirty="0">
                <a:latin typeface="Proxima Nova" panose="020B0604020202020204" charset="0"/>
              </a:rPr>
              <a:t> </a:t>
            </a:r>
            <a:r>
              <a:rPr lang="pt-BR" sz="1600" dirty="0" err="1" smtClean="0">
                <a:latin typeface="Proxima Nova" panose="020B0604020202020204" charset="0"/>
              </a:rPr>
              <a:t>account</a:t>
            </a:r>
            <a:r>
              <a:rPr lang="pt-BR" sz="1600" dirty="0" smtClean="0">
                <a:latin typeface="Proxima Nova" panose="020B0604020202020204" charset="0"/>
              </a:rPr>
              <a:t> </a:t>
            </a:r>
            <a:r>
              <a:rPr lang="pt-BR" sz="1600" dirty="0" err="1">
                <a:latin typeface="Proxima Nova" panose="020B0604020202020204" charset="0"/>
              </a:rPr>
              <a:t>the</a:t>
            </a:r>
            <a:r>
              <a:rPr lang="pt-BR" sz="1600" dirty="0">
                <a:latin typeface="Proxima Nova" panose="020B0604020202020204" charset="0"/>
              </a:rPr>
              <a:t> trade-off </a:t>
            </a:r>
            <a:r>
              <a:rPr lang="pt-BR" sz="1600" dirty="0" err="1">
                <a:latin typeface="Proxima Nova" panose="020B0604020202020204" charset="0"/>
              </a:rPr>
              <a:t>between</a:t>
            </a:r>
            <a:r>
              <a:rPr lang="pt-BR" sz="1600" dirty="0">
                <a:latin typeface="Proxima Nova" panose="020B0604020202020204" charset="0"/>
              </a:rPr>
              <a:t> precision </a:t>
            </a:r>
            <a:r>
              <a:rPr lang="pt-BR" sz="1600" dirty="0" err="1">
                <a:latin typeface="Proxima Nova" panose="020B0604020202020204" charset="0"/>
              </a:rPr>
              <a:t>and</a:t>
            </a:r>
            <a:r>
              <a:rPr lang="pt-BR" sz="1600" dirty="0">
                <a:latin typeface="Proxima Nova" panose="020B0604020202020204" charset="0"/>
              </a:rPr>
              <a:t> </a:t>
            </a:r>
            <a:r>
              <a:rPr lang="pt-BR" sz="1600" dirty="0" err="1">
                <a:latin typeface="Proxima Nova" panose="020B0604020202020204" charset="0"/>
              </a:rPr>
              <a:t>interpretability</a:t>
            </a:r>
            <a:endParaRPr lang="pt-BR" sz="1600" dirty="0">
              <a:latin typeface="Proxima Nova" panose="020B0604020202020204" charset="0"/>
            </a:endParaRPr>
          </a:p>
          <a:p>
            <a:pPr marL="285750" indent="-285750">
              <a:lnSpc>
                <a:spcPct val="200000"/>
              </a:lnSpc>
              <a:buFont typeface="Arial" panose="020B0604020202020204" pitchFamily="34" charset="0"/>
              <a:buChar char="•"/>
            </a:pPr>
            <a:r>
              <a:rPr lang="pt-BR" sz="1600" dirty="0" err="1">
                <a:latin typeface="Proxima Nova" panose="020B0604020202020204" charset="0"/>
              </a:rPr>
              <a:t>Exploring</a:t>
            </a:r>
            <a:r>
              <a:rPr lang="pt-BR" sz="1600" dirty="0">
                <a:latin typeface="Proxima Nova" panose="020B0604020202020204" charset="0"/>
              </a:rPr>
              <a:t> </a:t>
            </a:r>
            <a:r>
              <a:rPr lang="pt-BR" sz="1600" dirty="0" err="1">
                <a:latin typeface="Proxima Nova" panose="020B0604020202020204" charset="0"/>
              </a:rPr>
              <a:t>the</a:t>
            </a:r>
            <a:r>
              <a:rPr lang="pt-BR" sz="1600" dirty="0">
                <a:latin typeface="Proxima Nova" panose="020B0604020202020204" charset="0"/>
              </a:rPr>
              <a:t> data </a:t>
            </a:r>
            <a:r>
              <a:rPr lang="pt-BR" sz="1600" dirty="0" err="1">
                <a:latin typeface="Proxima Nova" panose="020B0604020202020204" charset="0"/>
              </a:rPr>
              <a:t>is</a:t>
            </a:r>
            <a:r>
              <a:rPr lang="pt-BR" sz="1600" dirty="0">
                <a:latin typeface="Proxima Nova" panose="020B0604020202020204" charset="0"/>
              </a:rPr>
              <a:t> </a:t>
            </a:r>
            <a:r>
              <a:rPr lang="pt-BR" sz="1600" dirty="0" err="1" smtClean="0">
                <a:latin typeface="Proxima Nova" panose="020B0604020202020204" charset="0"/>
              </a:rPr>
              <a:t>an</a:t>
            </a:r>
            <a:r>
              <a:rPr lang="pt-BR" sz="1600" dirty="0" smtClean="0">
                <a:latin typeface="Proxima Nova" panose="020B0604020202020204" charset="0"/>
              </a:rPr>
              <a:t> </a:t>
            </a:r>
            <a:r>
              <a:rPr lang="pt-BR" sz="1600" dirty="0" err="1">
                <a:latin typeface="Proxima Nova" panose="020B0604020202020204" charset="0"/>
              </a:rPr>
              <a:t>important</a:t>
            </a:r>
            <a:r>
              <a:rPr lang="pt-BR" sz="1600" dirty="0">
                <a:latin typeface="Proxima Nova" panose="020B0604020202020204" charset="0"/>
              </a:rPr>
              <a:t> </a:t>
            </a:r>
            <a:r>
              <a:rPr lang="pt-BR" sz="1600" dirty="0" err="1">
                <a:latin typeface="Proxima Nova" panose="020B0604020202020204" charset="0"/>
              </a:rPr>
              <a:t>step</a:t>
            </a:r>
            <a:endParaRPr lang="pt-BR" sz="1600" dirty="0">
              <a:latin typeface="Proxima Nova" panose="020B0604020202020204" charset="0"/>
            </a:endParaRPr>
          </a:p>
          <a:p>
            <a:pPr marL="285750" indent="-285750">
              <a:lnSpc>
                <a:spcPct val="200000"/>
              </a:lnSpc>
              <a:buFont typeface="Arial" panose="020B0604020202020204" pitchFamily="34" charset="0"/>
              <a:buChar char="•"/>
            </a:pPr>
            <a:r>
              <a:rPr lang="pt-BR" sz="1600" dirty="0" err="1">
                <a:latin typeface="Proxima Nova" panose="020B0604020202020204" charset="0"/>
              </a:rPr>
              <a:t>There</a:t>
            </a:r>
            <a:r>
              <a:rPr lang="pt-BR" sz="1600" dirty="0">
                <a:latin typeface="Proxima Nova" panose="020B0604020202020204" charset="0"/>
              </a:rPr>
              <a:t> are </a:t>
            </a:r>
            <a:r>
              <a:rPr lang="pt-BR" sz="1600" dirty="0" err="1">
                <a:latin typeface="Proxima Nova" panose="020B0604020202020204" charset="0"/>
              </a:rPr>
              <a:t>several</a:t>
            </a:r>
            <a:r>
              <a:rPr lang="pt-BR" sz="1600" dirty="0">
                <a:latin typeface="Proxima Nova" panose="020B0604020202020204" charset="0"/>
              </a:rPr>
              <a:t> </a:t>
            </a:r>
            <a:r>
              <a:rPr lang="pt-BR" sz="1600" dirty="0" err="1">
                <a:latin typeface="Proxima Nova" panose="020B0604020202020204" charset="0"/>
              </a:rPr>
              <a:t>types</a:t>
            </a:r>
            <a:r>
              <a:rPr lang="pt-BR" sz="1600" dirty="0">
                <a:latin typeface="Proxima Nova" panose="020B0604020202020204" charset="0"/>
              </a:rPr>
              <a:t> </a:t>
            </a:r>
            <a:r>
              <a:rPr lang="pt-BR" sz="1600" dirty="0" err="1">
                <a:latin typeface="Proxima Nova" panose="020B0604020202020204" charset="0"/>
              </a:rPr>
              <a:t>of</a:t>
            </a:r>
            <a:r>
              <a:rPr lang="pt-BR" sz="1600" dirty="0">
                <a:latin typeface="Proxima Nova" panose="020B0604020202020204" charset="0"/>
              </a:rPr>
              <a:t> ensembles </a:t>
            </a:r>
            <a:r>
              <a:rPr lang="pt-BR" sz="1600" dirty="0" err="1">
                <a:latin typeface="Proxima Nova" panose="020B0604020202020204" charset="0"/>
              </a:rPr>
              <a:t>methods</a:t>
            </a:r>
            <a:r>
              <a:rPr lang="pt-BR" sz="1600" dirty="0">
                <a:latin typeface="Proxima Nova" panose="020B0604020202020204" charset="0"/>
              </a:rPr>
              <a:t>, </a:t>
            </a:r>
            <a:r>
              <a:rPr lang="pt-BR" sz="1600" dirty="0" err="1">
                <a:latin typeface="Proxima Nova" panose="020B0604020202020204" charset="0"/>
              </a:rPr>
              <a:t>so</a:t>
            </a:r>
            <a:r>
              <a:rPr lang="pt-BR" sz="1600" dirty="0">
                <a:latin typeface="Proxima Nova" panose="020B0604020202020204" charset="0"/>
              </a:rPr>
              <a:t> </a:t>
            </a:r>
            <a:r>
              <a:rPr lang="pt-BR" sz="1600" dirty="0" smtClean="0">
                <a:latin typeface="Proxima Nova" panose="020B0604020202020204" charset="0"/>
              </a:rPr>
              <a:t>it </a:t>
            </a:r>
            <a:r>
              <a:rPr lang="pt-BR" sz="1600" dirty="0" err="1" smtClean="0">
                <a:latin typeface="Proxima Nova" panose="020B0604020202020204" charset="0"/>
              </a:rPr>
              <a:t>is</a:t>
            </a:r>
            <a:r>
              <a:rPr lang="pt-BR" sz="1600" dirty="0" smtClean="0">
                <a:latin typeface="Proxima Nova" panose="020B0604020202020204" charset="0"/>
              </a:rPr>
              <a:t> </a:t>
            </a:r>
            <a:r>
              <a:rPr lang="pt-BR" sz="1600" dirty="0" err="1">
                <a:latin typeface="Proxima Nova" panose="020B0604020202020204" charset="0"/>
              </a:rPr>
              <a:t>important</a:t>
            </a:r>
            <a:r>
              <a:rPr lang="pt-BR" sz="1600" dirty="0">
                <a:latin typeface="Proxima Nova" panose="020B0604020202020204" charset="0"/>
              </a:rPr>
              <a:t> </a:t>
            </a:r>
            <a:r>
              <a:rPr lang="pt-BR" sz="1600" dirty="0" err="1">
                <a:latin typeface="Proxima Nova" panose="020B0604020202020204" charset="0"/>
              </a:rPr>
              <a:t>to</a:t>
            </a:r>
            <a:r>
              <a:rPr lang="pt-BR" sz="1600" dirty="0">
                <a:latin typeface="Proxima Nova" panose="020B0604020202020204" charset="0"/>
              </a:rPr>
              <a:t> </a:t>
            </a:r>
            <a:r>
              <a:rPr lang="pt-BR" sz="1600" dirty="0" err="1">
                <a:latin typeface="Proxima Nova" panose="020B0604020202020204" charset="0"/>
              </a:rPr>
              <a:t>know</a:t>
            </a:r>
            <a:r>
              <a:rPr lang="pt-BR" sz="1600" dirty="0">
                <a:latin typeface="Proxima Nova" panose="020B0604020202020204" charset="0"/>
              </a:rPr>
              <a:t> </a:t>
            </a:r>
            <a:r>
              <a:rPr lang="pt-BR" sz="1600" dirty="0" err="1">
                <a:latin typeface="Proxima Nova" panose="020B0604020202020204" charset="0"/>
              </a:rPr>
              <a:t>how</a:t>
            </a:r>
            <a:r>
              <a:rPr lang="pt-BR" sz="1600" dirty="0">
                <a:latin typeface="Proxima Nova" panose="020B0604020202020204" charset="0"/>
              </a:rPr>
              <a:t> </a:t>
            </a:r>
            <a:r>
              <a:rPr lang="pt-BR" sz="1600" dirty="0" err="1">
                <a:latin typeface="Proxima Nova" panose="020B0604020202020204" charset="0"/>
              </a:rPr>
              <a:t>they</a:t>
            </a:r>
            <a:r>
              <a:rPr lang="pt-BR" sz="1600" dirty="0">
                <a:latin typeface="Proxima Nova" panose="020B0604020202020204" charset="0"/>
              </a:rPr>
              <a:t> </a:t>
            </a:r>
            <a:r>
              <a:rPr lang="pt-BR" sz="1600" dirty="0" err="1">
                <a:latin typeface="Proxima Nova" panose="020B0604020202020204" charset="0"/>
              </a:rPr>
              <a:t>work</a:t>
            </a:r>
            <a:r>
              <a:rPr lang="pt-BR" sz="1600" dirty="0">
                <a:latin typeface="Proxima Nova" panose="020B0604020202020204" charset="0"/>
              </a:rPr>
              <a:t> </a:t>
            </a:r>
            <a:r>
              <a:rPr lang="pt-BR" sz="1600" dirty="0" err="1">
                <a:latin typeface="Proxima Nova" panose="020B0604020202020204" charset="0"/>
              </a:rPr>
              <a:t>and</a:t>
            </a:r>
            <a:r>
              <a:rPr lang="pt-BR" sz="1600" dirty="0">
                <a:latin typeface="Proxima Nova" panose="020B0604020202020204" charset="0"/>
              </a:rPr>
              <a:t> for </a:t>
            </a:r>
            <a:r>
              <a:rPr lang="pt-BR" sz="1600" dirty="0" err="1">
                <a:latin typeface="Proxima Nova" panose="020B0604020202020204" charset="0"/>
              </a:rPr>
              <a:t>what</a:t>
            </a:r>
            <a:r>
              <a:rPr lang="pt-BR" sz="1600" dirty="0">
                <a:latin typeface="Proxima Nova" panose="020B0604020202020204" charset="0"/>
              </a:rPr>
              <a:t> </a:t>
            </a:r>
            <a:r>
              <a:rPr lang="pt-BR" sz="1600" dirty="0" err="1">
                <a:latin typeface="Proxima Nova" panose="020B0604020202020204" charset="0"/>
              </a:rPr>
              <a:t>kind</a:t>
            </a:r>
            <a:r>
              <a:rPr lang="pt-BR" sz="1600" dirty="0">
                <a:latin typeface="Proxima Nova" panose="020B0604020202020204" charset="0"/>
              </a:rPr>
              <a:t> </a:t>
            </a:r>
            <a:r>
              <a:rPr lang="pt-BR" sz="1600" dirty="0" err="1">
                <a:latin typeface="Proxima Nova" panose="020B0604020202020204" charset="0"/>
              </a:rPr>
              <a:t>of</a:t>
            </a:r>
            <a:r>
              <a:rPr lang="pt-BR" sz="1600" dirty="0">
                <a:latin typeface="Proxima Nova" panose="020B0604020202020204" charset="0"/>
              </a:rPr>
              <a:t> data </a:t>
            </a:r>
            <a:r>
              <a:rPr lang="pt-BR" sz="1600" dirty="0" err="1">
                <a:latin typeface="Proxima Nova" panose="020B0604020202020204" charset="0"/>
              </a:rPr>
              <a:t>they</a:t>
            </a:r>
            <a:r>
              <a:rPr lang="pt-BR" sz="1600" dirty="0">
                <a:latin typeface="Proxima Nova" panose="020B0604020202020204" charset="0"/>
              </a:rPr>
              <a:t> are </a:t>
            </a:r>
            <a:r>
              <a:rPr lang="pt-BR" sz="1600" dirty="0" err="1">
                <a:latin typeface="Proxima Nova" panose="020B0604020202020204" charset="0"/>
              </a:rPr>
              <a:t>useful</a:t>
            </a:r>
            <a:r>
              <a:rPr lang="pt-BR" sz="1600" dirty="0">
                <a:latin typeface="Proxima Nova" panose="020B0604020202020204" charset="0"/>
              </a:rPr>
              <a:t>. </a:t>
            </a:r>
          </a:p>
        </p:txBody>
      </p:sp>
    </p:spTree>
    <p:extLst>
      <p:ext uri="{BB962C8B-B14F-4D97-AF65-F5344CB8AC3E}">
        <p14:creationId xmlns:p14="http://schemas.microsoft.com/office/powerpoint/2010/main" val="188223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761163" y="1017726"/>
            <a:ext cx="3859979" cy="3822000"/>
          </a:xfrm>
          <a:prstGeom prst="rect">
            <a:avLst/>
          </a:prstGeom>
          <a:noFill/>
          <a:ln>
            <a:noFill/>
          </a:ln>
        </p:spPr>
      </p:pic>
      <p:grpSp>
        <p:nvGrpSpPr>
          <p:cNvPr id="4" name="Grupo 3"/>
          <p:cNvGrpSpPr/>
          <p:nvPr/>
        </p:nvGrpSpPr>
        <p:grpSpPr>
          <a:xfrm>
            <a:off x="5542438" y="1981826"/>
            <a:ext cx="2840400" cy="1893800"/>
            <a:chOff x="5592425" y="2493475"/>
            <a:chExt cx="2840400" cy="1893800"/>
          </a:xfrm>
        </p:grpSpPr>
        <p:cxnSp>
          <p:nvCxnSpPr>
            <p:cNvPr id="80" name="Google Shape;80;p16"/>
            <p:cNvCxnSpPr/>
            <p:nvPr/>
          </p:nvCxnSpPr>
          <p:spPr>
            <a:xfrm>
              <a:off x="5592425" y="3966975"/>
              <a:ext cx="2840400" cy="0"/>
            </a:xfrm>
            <a:prstGeom prst="straightConnector1">
              <a:avLst/>
            </a:prstGeom>
            <a:noFill/>
            <a:ln w="9525" cap="flat" cmpd="sng">
              <a:solidFill>
                <a:schemeClr val="dk2"/>
              </a:solidFill>
              <a:prstDash val="solid"/>
              <a:round/>
              <a:headEnd type="none" w="med" len="med"/>
              <a:tailEnd type="none" w="med" len="med"/>
            </a:ln>
          </p:spPr>
        </p:cxnSp>
        <p:sp>
          <p:nvSpPr>
            <p:cNvPr id="81" name="Google Shape;81;p16"/>
            <p:cNvSpPr/>
            <p:nvPr/>
          </p:nvSpPr>
          <p:spPr>
            <a:xfrm>
              <a:off x="6853050" y="3966975"/>
              <a:ext cx="478200" cy="420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p:nvPr/>
          </p:nvSpPr>
          <p:spPr>
            <a:xfrm>
              <a:off x="5592425" y="3280300"/>
              <a:ext cx="1342631" cy="57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latin typeface="Proxima Nova"/>
                  <a:ea typeface="Proxima Nova"/>
                  <a:cs typeface="Proxima Nova"/>
                  <a:sym typeface="Proxima Nova"/>
                </a:rPr>
                <a:t>Computer </a:t>
              </a:r>
              <a:r>
                <a:rPr lang="pt-BR" dirty="0" err="1">
                  <a:latin typeface="Proxima Nova"/>
                  <a:ea typeface="Proxima Nova"/>
                  <a:cs typeface="Proxima Nova"/>
                  <a:sym typeface="Proxima Nova"/>
                </a:rPr>
                <a:t>cost</a:t>
              </a:r>
              <a:endParaRPr dirty="0">
                <a:latin typeface="Proxima Nova"/>
                <a:ea typeface="Proxima Nova"/>
                <a:cs typeface="Proxima Nova"/>
                <a:sym typeface="Proxima Nova"/>
              </a:endParaRPr>
            </a:p>
            <a:p>
              <a:pPr marL="0" lvl="0" indent="0" algn="ctr" rtl="0">
                <a:spcBef>
                  <a:spcPts val="0"/>
                </a:spcBef>
                <a:spcAft>
                  <a:spcPts val="0"/>
                </a:spcAft>
                <a:buNone/>
              </a:pPr>
              <a:r>
                <a:rPr lang="pt-BR" dirty="0" err="1">
                  <a:latin typeface="Proxima Nova"/>
                  <a:ea typeface="Proxima Nova"/>
                  <a:cs typeface="Proxima Nova"/>
                  <a:sym typeface="Proxima Nova"/>
                </a:rPr>
                <a:t>Interpretation</a:t>
              </a:r>
              <a:endParaRPr dirty="0">
                <a:latin typeface="Proxima Nova"/>
                <a:ea typeface="Proxima Nova"/>
                <a:cs typeface="Proxima Nova"/>
                <a:sym typeface="Proxima Nova"/>
              </a:endParaRPr>
            </a:p>
          </p:txBody>
        </p:sp>
        <p:sp>
          <p:nvSpPr>
            <p:cNvPr id="83" name="Google Shape;83;p16"/>
            <p:cNvSpPr txBox="1"/>
            <p:nvPr/>
          </p:nvSpPr>
          <p:spPr>
            <a:xfrm>
              <a:off x="7202184" y="3280300"/>
              <a:ext cx="1204541" cy="57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err="1">
                  <a:latin typeface="Proxima Nova"/>
                  <a:ea typeface="Proxima Nova"/>
                  <a:cs typeface="Proxima Nova"/>
                  <a:sym typeface="Proxima Nova"/>
                </a:rPr>
                <a:t>Precision</a:t>
              </a:r>
              <a:endParaRPr dirty="0">
                <a:latin typeface="Proxima Nova"/>
                <a:ea typeface="Proxima Nova"/>
                <a:cs typeface="Proxima Nova"/>
                <a:sym typeface="Proxima Nova"/>
              </a:endParaRPr>
            </a:p>
          </p:txBody>
        </p:sp>
        <p:sp>
          <p:nvSpPr>
            <p:cNvPr id="84" name="Google Shape;84;p16"/>
            <p:cNvSpPr/>
            <p:nvPr/>
          </p:nvSpPr>
          <p:spPr>
            <a:xfrm>
              <a:off x="7707104" y="3085600"/>
              <a:ext cx="194700" cy="194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6166390" y="3085600"/>
              <a:ext cx="194700" cy="194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txBox="1"/>
            <p:nvPr/>
          </p:nvSpPr>
          <p:spPr>
            <a:xfrm>
              <a:off x="5773625" y="2493475"/>
              <a:ext cx="2478000" cy="51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800" b="1" dirty="0">
                  <a:latin typeface="Proxima Nova"/>
                  <a:ea typeface="Proxima Nova"/>
                  <a:cs typeface="Proxima Nova"/>
                  <a:sym typeface="Proxima Nova"/>
                </a:rPr>
                <a:t>Trade-off</a:t>
              </a:r>
              <a:endParaRPr sz="1800" b="1" dirty="0">
                <a:latin typeface="Proxima Nova"/>
                <a:ea typeface="Proxima Nova"/>
                <a:cs typeface="Proxima Nova"/>
                <a:sym typeface="Proxima Nova"/>
              </a:endParaRPr>
            </a:p>
          </p:txBody>
        </p:sp>
      </p:grpSp>
      <p:sp>
        <p:nvSpPr>
          <p:cNvPr id="13"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a:solidFill>
                  <a:schemeClr val="accent3"/>
                </a:solidFill>
              </a:rPr>
              <a:t>Single classifier vs Ensemble classifier </a:t>
            </a: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err="1"/>
              <a:t>References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20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None/>
            </a:pPr>
            <a:endParaRPr sz="2800"/>
          </a:p>
        </p:txBody>
      </p:sp>
      <p:pic>
        <p:nvPicPr>
          <p:cNvPr id="94" name="Google Shape;94;p17"/>
          <p:cNvPicPr preferRelativeResize="0"/>
          <p:nvPr/>
        </p:nvPicPr>
        <p:blipFill>
          <a:blip r:embed="rId3">
            <a:alphaModFix/>
          </a:blip>
          <a:stretch>
            <a:fillRect/>
          </a:stretch>
        </p:blipFill>
        <p:spPr>
          <a:xfrm>
            <a:off x="454038" y="1370250"/>
            <a:ext cx="3237599" cy="3130650"/>
          </a:xfrm>
          <a:prstGeom prst="rect">
            <a:avLst/>
          </a:prstGeom>
          <a:noFill/>
          <a:ln>
            <a:noFill/>
          </a:ln>
        </p:spPr>
      </p:pic>
      <p:pic>
        <p:nvPicPr>
          <p:cNvPr id="95" name="Google Shape;95;p17"/>
          <p:cNvPicPr preferRelativeResize="0"/>
          <p:nvPr/>
        </p:nvPicPr>
        <p:blipFill>
          <a:blip r:embed="rId4">
            <a:alphaModFix/>
          </a:blip>
          <a:stretch>
            <a:fillRect/>
          </a:stretch>
        </p:blipFill>
        <p:spPr>
          <a:xfrm>
            <a:off x="4157663" y="1487650"/>
            <a:ext cx="4532300" cy="2895850"/>
          </a:xfrm>
          <a:prstGeom prst="rect">
            <a:avLst/>
          </a:prstGeom>
          <a:noFill/>
          <a:ln>
            <a:noFill/>
          </a:ln>
        </p:spPr>
      </p:pic>
      <p:sp>
        <p:nvSpPr>
          <p:cNvPr id="7"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Bias and Variance</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4" name="Agrupar 3">
            <a:extLst>
              <a:ext uri="{FF2B5EF4-FFF2-40B4-BE49-F238E27FC236}">
                <a16:creationId xmlns:a16="http://schemas.microsoft.com/office/drawing/2014/main" xmlns="" id="{CF227023-92CF-464B-908A-2B6FC68C424D}"/>
              </a:ext>
            </a:extLst>
          </p:cNvPr>
          <p:cNvGrpSpPr/>
          <p:nvPr/>
        </p:nvGrpSpPr>
        <p:grpSpPr>
          <a:xfrm>
            <a:off x="226442" y="1047997"/>
            <a:ext cx="8416680" cy="3668944"/>
            <a:chOff x="226442" y="1047997"/>
            <a:chExt cx="8416680" cy="3668944"/>
          </a:xfrm>
        </p:grpSpPr>
        <p:grpSp>
          <p:nvGrpSpPr>
            <p:cNvPr id="5" name="Agrupar 4">
              <a:extLst>
                <a:ext uri="{FF2B5EF4-FFF2-40B4-BE49-F238E27FC236}">
                  <a16:creationId xmlns:a16="http://schemas.microsoft.com/office/drawing/2014/main" xmlns="" id="{674603DA-C8AD-4FF8-8B2C-8A7C14321389}"/>
                </a:ext>
              </a:extLst>
            </p:cNvPr>
            <p:cNvGrpSpPr/>
            <p:nvPr/>
          </p:nvGrpSpPr>
          <p:grpSpPr>
            <a:xfrm>
              <a:off x="226442" y="1047997"/>
              <a:ext cx="5759773" cy="2220347"/>
              <a:chOff x="3645052" y="617607"/>
              <a:chExt cx="5759773" cy="2220347"/>
            </a:xfrm>
          </p:grpSpPr>
          <p:sp>
            <p:nvSpPr>
              <p:cNvPr id="24" name="Retângulo 23">
                <a:extLst>
                  <a:ext uri="{FF2B5EF4-FFF2-40B4-BE49-F238E27FC236}">
                    <a16:creationId xmlns:a16="http://schemas.microsoft.com/office/drawing/2014/main" xmlns="" id="{012CA0E0-8FF9-4985-963E-D32052010DBE}"/>
                  </a:ext>
                </a:extLst>
              </p:cNvPr>
              <p:cNvSpPr/>
              <p:nvPr/>
            </p:nvSpPr>
            <p:spPr>
              <a:xfrm>
                <a:off x="6044877" y="625403"/>
                <a:ext cx="1546060"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err="1">
                    <a:latin typeface="Proxima Nova" panose="020B0604020202020204" charset="0"/>
                  </a:rPr>
                  <a:t>Temperature</a:t>
                </a:r>
                <a:endParaRPr lang="pt-BR" b="1" dirty="0">
                  <a:latin typeface="Proxima Nova" panose="020B0604020202020204" charset="0"/>
                </a:endParaRPr>
              </a:p>
            </p:txBody>
          </p:sp>
          <p:sp>
            <p:nvSpPr>
              <p:cNvPr id="25" name="Retângulo 24">
                <a:extLst>
                  <a:ext uri="{FF2B5EF4-FFF2-40B4-BE49-F238E27FC236}">
                    <a16:creationId xmlns:a16="http://schemas.microsoft.com/office/drawing/2014/main" xmlns="" id="{8057944C-09DC-4D6E-B75F-B5F8A42EABEB}"/>
                  </a:ext>
                </a:extLst>
              </p:cNvPr>
              <p:cNvSpPr/>
              <p:nvPr/>
            </p:nvSpPr>
            <p:spPr>
              <a:xfrm>
                <a:off x="6525149" y="1599146"/>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Yes</a:t>
                </a:r>
              </a:p>
            </p:txBody>
          </p:sp>
          <p:sp>
            <p:nvSpPr>
              <p:cNvPr id="26" name="Retângulo 25">
                <a:extLst>
                  <a:ext uri="{FF2B5EF4-FFF2-40B4-BE49-F238E27FC236}">
                    <a16:creationId xmlns:a16="http://schemas.microsoft.com/office/drawing/2014/main" xmlns="" id="{DFBF5AE3-79EF-4F7F-B89F-C041DA97BDF3}"/>
                  </a:ext>
                </a:extLst>
              </p:cNvPr>
              <p:cNvSpPr/>
              <p:nvPr/>
            </p:nvSpPr>
            <p:spPr>
              <a:xfrm>
                <a:off x="8423947" y="1599146"/>
                <a:ext cx="980878"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err="1">
                    <a:latin typeface="Proxima Nova" panose="020B0604020202020204" charset="0"/>
                  </a:rPr>
                  <a:t>Humidity</a:t>
                </a:r>
                <a:endParaRPr lang="pt-BR" b="1" dirty="0">
                  <a:latin typeface="Proxima Nova" panose="020B0604020202020204" charset="0"/>
                </a:endParaRPr>
              </a:p>
            </p:txBody>
          </p:sp>
          <p:sp>
            <p:nvSpPr>
              <p:cNvPr id="27" name="Retângulo 26">
                <a:extLst>
                  <a:ext uri="{FF2B5EF4-FFF2-40B4-BE49-F238E27FC236}">
                    <a16:creationId xmlns:a16="http://schemas.microsoft.com/office/drawing/2014/main" xmlns="" id="{6439424D-BAA1-46E4-83CE-7E46E7222122}"/>
                  </a:ext>
                </a:extLst>
              </p:cNvPr>
              <p:cNvSpPr/>
              <p:nvPr/>
            </p:nvSpPr>
            <p:spPr>
              <a:xfrm>
                <a:off x="4573747" y="1599147"/>
                <a:ext cx="1056762"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Outlook</a:t>
                </a:r>
              </a:p>
            </p:txBody>
          </p:sp>
          <p:cxnSp>
            <p:nvCxnSpPr>
              <p:cNvPr id="28" name="Conector: Angulado 27">
                <a:extLst>
                  <a:ext uri="{FF2B5EF4-FFF2-40B4-BE49-F238E27FC236}">
                    <a16:creationId xmlns:a16="http://schemas.microsoft.com/office/drawing/2014/main" xmlns="" id="{FE0D610D-3294-44A6-AB69-D4E8D48F0045}"/>
                  </a:ext>
                </a:extLst>
              </p:cNvPr>
              <p:cNvCxnSpPr>
                <a:cxnSpLocks/>
                <a:stCxn id="24" idx="1"/>
                <a:endCxn id="27" idx="0"/>
              </p:cNvCxnSpPr>
              <p:nvPr/>
            </p:nvCxnSpPr>
            <p:spPr>
              <a:xfrm rot="10800000" flipV="1">
                <a:off x="5102129" y="883301"/>
                <a:ext cx="942749" cy="7158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xmlns="" id="{984FDB5F-553C-40EE-86A6-2304DCEF7AE9}"/>
                  </a:ext>
                </a:extLst>
              </p:cNvPr>
              <p:cNvCxnSpPr>
                <a:cxnSpLocks/>
                <a:stCxn id="24" idx="3"/>
                <a:endCxn id="26" idx="0"/>
              </p:cNvCxnSpPr>
              <p:nvPr/>
            </p:nvCxnSpPr>
            <p:spPr>
              <a:xfrm>
                <a:off x="7590937" y="883301"/>
                <a:ext cx="1323449" cy="715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xmlns="" id="{ED024D2C-3EFA-45A7-8122-19626ED690A0}"/>
                  </a:ext>
                </a:extLst>
              </p:cNvPr>
              <p:cNvCxnSpPr>
                <a:stCxn id="24" idx="2"/>
                <a:endCxn id="25" idx="0"/>
              </p:cNvCxnSpPr>
              <p:nvPr/>
            </p:nvCxnSpPr>
            <p:spPr>
              <a:xfrm>
                <a:off x="6817907" y="1141199"/>
                <a:ext cx="0" cy="45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ângulo 30">
                <a:extLst>
                  <a:ext uri="{FF2B5EF4-FFF2-40B4-BE49-F238E27FC236}">
                    <a16:creationId xmlns:a16="http://schemas.microsoft.com/office/drawing/2014/main" xmlns="" id="{01B0E836-66D8-49D0-9617-FF2CE2C96DD5}"/>
                  </a:ext>
                </a:extLst>
              </p:cNvPr>
              <p:cNvSpPr/>
              <p:nvPr/>
            </p:nvSpPr>
            <p:spPr>
              <a:xfrm>
                <a:off x="6765285" y="1220224"/>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Proxima Nova" panose="020B0604020202020204" charset="0"/>
                  </a:rPr>
                  <a:t>Cool</a:t>
                </a:r>
              </a:p>
            </p:txBody>
          </p:sp>
          <p:sp>
            <p:nvSpPr>
              <p:cNvPr id="32" name="Retângulo 31">
                <a:extLst>
                  <a:ext uri="{FF2B5EF4-FFF2-40B4-BE49-F238E27FC236}">
                    <a16:creationId xmlns:a16="http://schemas.microsoft.com/office/drawing/2014/main" xmlns="" id="{E780C9FC-D118-4E5F-9513-6FEC95532618}"/>
                  </a:ext>
                </a:extLst>
              </p:cNvPr>
              <p:cNvSpPr/>
              <p:nvPr/>
            </p:nvSpPr>
            <p:spPr>
              <a:xfrm>
                <a:off x="4809370" y="625402"/>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Proxima Nova" panose="020B0604020202020204" charset="0"/>
                  </a:rPr>
                  <a:t>Hot</a:t>
                </a:r>
              </a:p>
            </p:txBody>
          </p:sp>
          <p:sp>
            <p:nvSpPr>
              <p:cNvPr id="33" name="Retângulo 32">
                <a:extLst>
                  <a:ext uri="{FF2B5EF4-FFF2-40B4-BE49-F238E27FC236}">
                    <a16:creationId xmlns:a16="http://schemas.microsoft.com/office/drawing/2014/main" xmlns="" id="{D7B90275-7B3A-4FC7-9022-255B1C2F2012}"/>
                  </a:ext>
                </a:extLst>
              </p:cNvPr>
              <p:cNvSpPr/>
              <p:nvPr/>
            </p:nvSpPr>
            <p:spPr>
              <a:xfrm>
                <a:off x="8658386" y="617607"/>
                <a:ext cx="585516"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Proxima Nova" panose="020B0604020202020204" charset="0"/>
                  </a:rPr>
                  <a:t>Mild</a:t>
                </a:r>
                <a:endParaRPr lang="pt-BR" sz="1200" dirty="0">
                  <a:solidFill>
                    <a:schemeClr val="tx1"/>
                  </a:solidFill>
                  <a:latin typeface="Proxima Nova" panose="020B0604020202020204" charset="0"/>
                </a:endParaRPr>
              </a:p>
            </p:txBody>
          </p:sp>
          <p:cxnSp>
            <p:nvCxnSpPr>
              <p:cNvPr id="34" name="Conector: Angulado 33">
                <a:extLst>
                  <a:ext uri="{FF2B5EF4-FFF2-40B4-BE49-F238E27FC236}">
                    <a16:creationId xmlns:a16="http://schemas.microsoft.com/office/drawing/2014/main" xmlns="" id="{AE637FC0-B210-4147-BF9E-ABED2509C8E6}"/>
                  </a:ext>
                </a:extLst>
              </p:cNvPr>
              <p:cNvCxnSpPr>
                <a:cxnSpLocks/>
                <a:stCxn id="27" idx="1"/>
                <a:endCxn id="35" idx="0"/>
              </p:cNvCxnSpPr>
              <p:nvPr/>
            </p:nvCxnSpPr>
            <p:spPr>
              <a:xfrm rot="10800000" flipV="1">
                <a:off x="4230869" y="1857044"/>
                <a:ext cx="342879" cy="465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tângulo 34">
                <a:extLst>
                  <a:ext uri="{FF2B5EF4-FFF2-40B4-BE49-F238E27FC236}">
                    <a16:creationId xmlns:a16="http://schemas.microsoft.com/office/drawing/2014/main" xmlns="" id="{DAC4056F-8571-4E2C-BBF1-934BED0DEE8A}"/>
                  </a:ext>
                </a:extLst>
              </p:cNvPr>
              <p:cNvSpPr/>
              <p:nvPr/>
            </p:nvSpPr>
            <p:spPr>
              <a:xfrm>
                <a:off x="3938110" y="2322158"/>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Yes</a:t>
                </a:r>
              </a:p>
            </p:txBody>
          </p:sp>
          <p:sp>
            <p:nvSpPr>
              <p:cNvPr id="36" name="Retângulo 35">
                <a:extLst>
                  <a:ext uri="{FF2B5EF4-FFF2-40B4-BE49-F238E27FC236}">
                    <a16:creationId xmlns:a16="http://schemas.microsoft.com/office/drawing/2014/main" xmlns="" id="{CA4FFC72-3696-489D-A6DB-9ACB4717BF29}"/>
                  </a:ext>
                </a:extLst>
              </p:cNvPr>
              <p:cNvSpPr/>
              <p:nvPr/>
            </p:nvSpPr>
            <p:spPr>
              <a:xfrm>
                <a:off x="5646574" y="2322158"/>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No</a:t>
                </a:r>
              </a:p>
            </p:txBody>
          </p:sp>
          <p:cxnSp>
            <p:nvCxnSpPr>
              <p:cNvPr id="37" name="Conector: Angulado 36">
                <a:extLst>
                  <a:ext uri="{FF2B5EF4-FFF2-40B4-BE49-F238E27FC236}">
                    <a16:creationId xmlns:a16="http://schemas.microsoft.com/office/drawing/2014/main" xmlns="" id="{63376AD4-3068-481B-84C9-3A9C24F23E58}"/>
                  </a:ext>
                </a:extLst>
              </p:cNvPr>
              <p:cNvCxnSpPr>
                <a:cxnSpLocks/>
                <a:stCxn id="27" idx="3"/>
                <a:endCxn id="36" idx="0"/>
              </p:cNvCxnSpPr>
              <p:nvPr/>
            </p:nvCxnSpPr>
            <p:spPr>
              <a:xfrm>
                <a:off x="5630509" y="1857045"/>
                <a:ext cx="308823" cy="465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tângulo 37">
                <a:extLst>
                  <a:ext uri="{FF2B5EF4-FFF2-40B4-BE49-F238E27FC236}">
                    <a16:creationId xmlns:a16="http://schemas.microsoft.com/office/drawing/2014/main" xmlns="" id="{4980A6E9-6278-4BCA-AB94-01C116B3AA45}"/>
                  </a:ext>
                </a:extLst>
              </p:cNvPr>
              <p:cNvSpPr/>
              <p:nvPr/>
            </p:nvSpPr>
            <p:spPr>
              <a:xfrm>
                <a:off x="3645052" y="1508304"/>
                <a:ext cx="832215" cy="40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Proxima Nova" panose="020B0604020202020204" charset="0"/>
                  </a:rPr>
                  <a:t>Overcast</a:t>
                </a:r>
                <a:endParaRPr lang="pt-BR" sz="1200" dirty="0">
                  <a:solidFill>
                    <a:schemeClr val="tx1"/>
                  </a:solidFill>
                  <a:latin typeface="Proxima Nova" panose="020B0604020202020204" charset="0"/>
                </a:endParaRPr>
              </a:p>
            </p:txBody>
          </p:sp>
          <p:sp>
            <p:nvSpPr>
              <p:cNvPr id="39" name="Retângulo 38">
                <a:extLst>
                  <a:ext uri="{FF2B5EF4-FFF2-40B4-BE49-F238E27FC236}">
                    <a16:creationId xmlns:a16="http://schemas.microsoft.com/office/drawing/2014/main" xmlns="" id="{FF337149-2D9B-4FA5-AF12-1AFAEC917C0D}"/>
                  </a:ext>
                </a:extLst>
              </p:cNvPr>
              <p:cNvSpPr/>
              <p:nvPr/>
            </p:nvSpPr>
            <p:spPr>
              <a:xfrm>
                <a:off x="5617639" y="1498521"/>
                <a:ext cx="746957" cy="40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Proxima Nova" panose="020B0604020202020204" charset="0"/>
                  </a:rPr>
                  <a:t>Sunny</a:t>
                </a:r>
                <a:endParaRPr lang="pt-BR" sz="1200" dirty="0">
                  <a:solidFill>
                    <a:schemeClr val="tx1"/>
                  </a:solidFill>
                  <a:latin typeface="Proxima Nova" panose="020B0604020202020204" charset="0"/>
                </a:endParaRPr>
              </a:p>
            </p:txBody>
          </p:sp>
        </p:grpSp>
        <p:sp>
          <p:nvSpPr>
            <p:cNvPr id="6" name="Retângulo 5">
              <a:extLst>
                <a:ext uri="{FF2B5EF4-FFF2-40B4-BE49-F238E27FC236}">
                  <a16:creationId xmlns:a16="http://schemas.microsoft.com/office/drawing/2014/main" xmlns="" id="{C2C32541-4131-4E30-8CEE-93E84E3542AE}"/>
                </a:ext>
              </a:extLst>
            </p:cNvPr>
            <p:cNvSpPr/>
            <p:nvPr/>
          </p:nvSpPr>
          <p:spPr>
            <a:xfrm>
              <a:off x="6012283" y="2753398"/>
              <a:ext cx="980878"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Outlook</a:t>
              </a:r>
            </a:p>
          </p:txBody>
        </p:sp>
        <p:cxnSp>
          <p:nvCxnSpPr>
            <p:cNvPr id="7" name="Conector: Angulado 6">
              <a:extLst>
                <a:ext uri="{FF2B5EF4-FFF2-40B4-BE49-F238E27FC236}">
                  <a16:creationId xmlns:a16="http://schemas.microsoft.com/office/drawing/2014/main" xmlns="" id="{0EF03AB9-E72B-432A-B252-B91686650F93}"/>
                </a:ext>
              </a:extLst>
            </p:cNvPr>
            <p:cNvCxnSpPr>
              <a:cxnSpLocks/>
              <a:endCxn id="6" idx="0"/>
            </p:cNvCxnSpPr>
            <p:nvPr/>
          </p:nvCxnSpPr>
          <p:spPr>
            <a:xfrm>
              <a:off x="5968740" y="2288284"/>
              <a:ext cx="533982" cy="4651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xmlns="" id="{88914DBD-3D24-443A-93AA-8CD3DDE4DFE6}"/>
                </a:ext>
              </a:extLst>
            </p:cNvPr>
            <p:cNvSpPr/>
            <p:nvPr/>
          </p:nvSpPr>
          <p:spPr>
            <a:xfrm>
              <a:off x="6993161" y="3513768"/>
              <a:ext cx="980878"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Wind</a:t>
              </a:r>
            </a:p>
          </p:txBody>
        </p:sp>
        <p:cxnSp>
          <p:nvCxnSpPr>
            <p:cNvPr id="9" name="Conector: Angulado 8">
              <a:extLst>
                <a:ext uri="{FF2B5EF4-FFF2-40B4-BE49-F238E27FC236}">
                  <a16:creationId xmlns:a16="http://schemas.microsoft.com/office/drawing/2014/main" xmlns="" id="{89F9A64D-3008-4312-BC78-38F384336FE0}"/>
                </a:ext>
              </a:extLst>
            </p:cNvPr>
            <p:cNvCxnSpPr>
              <a:cxnSpLocks/>
              <a:stCxn id="6" idx="3"/>
              <a:endCxn id="8" idx="0"/>
            </p:cNvCxnSpPr>
            <p:nvPr/>
          </p:nvCxnSpPr>
          <p:spPr>
            <a:xfrm>
              <a:off x="6993161" y="3011296"/>
              <a:ext cx="490439" cy="5024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Angulado 9">
              <a:extLst>
                <a:ext uri="{FF2B5EF4-FFF2-40B4-BE49-F238E27FC236}">
                  <a16:creationId xmlns:a16="http://schemas.microsoft.com/office/drawing/2014/main" xmlns="" id="{E12CB782-A868-4CFF-A197-183FB690818F}"/>
                </a:ext>
              </a:extLst>
            </p:cNvPr>
            <p:cNvCxnSpPr>
              <a:cxnSpLocks/>
              <a:stCxn id="8" idx="1"/>
              <a:endCxn id="11" idx="0"/>
            </p:cNvCxnSpPr>
            <p:nvPr/>
          </p:nvCxnSpPr>
          <p:spPr>
            <a:xfrm rot="10800000" flipV="1">
              <a:off x="6601523" y="3771665"/>
              <a:ext cx="391638" cy="4294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tângulo 10">
              <a:extLst>
                <a:ext uri="{FF2B5EF4-FFF2-40B4-BE49-F238E27FC236}">
                  <a16:creationId xmlns:a16="http://schemas.microsoft.com/office/drawing/2014/main" xmlns="" id="{605CF959-1E43-41B4-A6FD-17134A0C333A}"/>
                </a:ext>
              </a:extLst>
            </p:cNvPr>
            <p:cNvSpPr/>
            <p:nvPr/>
          </p:nvSpPr>
          <p:spPr>
            <a:xfrm>
              <a:off x="6308765" y="4201145"/>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Yes</a:t>
              </a:r>
            </a:p>
          </p:txBody>
        </p:sp>
        <p:sp>
          <p:nvSpPr>
            <p:cNvPr id="12" name="Retângulo 11">
              <a:extLst>
                <a:ext uri="{FF2B5EF4-FFF2-40B4-BE49-F238E27FC236}">
                  <a16:creationId xmlns:a16="http://schemas.microsoft.com/office/drawing/2014/main" xmlns="" id="{BDE6F687-29E0-47B0-9C45-80105AEF16C1}"/>
                </a:ext>
              </a:extLst>
            </p:cNvPr>
            <p:cNvSpPr/>
            <p:nvPr/>
          </p:nvSpPr>
          <p:spPr>
            <a:xfrm>
              <a:off x="7984184" y="4201144"/>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No</a:t>
              </a:r>
            </a:p>
          </p:txBody>
        </p:sp>
        <p:cxnSp>
          <p:nvCxnSpPr>
            <p:cNvPr id="13" name="Conector: Angulado 12">
              <a:extLst>
                <a:ext uri="{FF2B5EF4-FFF2-40B4-BE49-F238E27FC236}">
                  <a16:creationId xmlns:a16="http://schemas.microsoft.com/office/drawing/2014/main" xmlns="" id="{AB7E22FA-05A8-446F-89F0-B62A4248840B}"/>
                </a:ext>
              </a:extLst>
            </p:cNvPr>
            <p:cNvCxnSpPr>
              <a:cxnSpLocks/>
              <a:stCxn id="8" idx="3"/>
              <a:endCxn id="12" idx="0"/>
            </p:cNvCxnSpPr>
            <p:nvPr/>
          </p:nvCxnSpPr>
          <p:spPr>
            <a:xfrm>
              <a:off x="7974039" y="3771666"/>
              <a:ext cx="302903" cy="429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Angulado 13">
              <a:extLst>
                <a:ext uri="{FF2B5EF4-FFF2-40B4-BE49-F238E27FC236}">
                  <a16:creationId xmlns:a16="http://schemas.microsoft.com/office/drawing/2014/main" xmlns="" id="{BD14E641-748C-4CB5-A272-4FC087117163}"/>
                </a:ext>
              </a:extLst>
            </p:cNvPr>
            <p:cNvCxnSpPr>
              <a:cxnSpLocks/>
              <a:endCxn id="15" idx="0"/>
            </p:cNvCxnSpPr>
            <p:nvPr/>
          </p:nvCxnSpPr>
          <p:spPr>
            <a:xfrm rot="10800000" flipV="1">
              <a:off x="4567144" y="2288283"/>
              <a:ext cx="420718" cy="4182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xmlns="" id="{D3F4412B-B143-4791-8E33-2FE72E12E4FA}"/>
                </a:ext>
              </a:extLst>
            </p:cNvPr>
            <p:cNvSpPr/>
            <p:nvPr/>
          </p:nvSpPr>
          <p:spPr>
            <a:xfrm>
              <a:off x="4274386" y="2706489"/>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Yes</a:t>
              </a:r>
            </a:p>
          </p:txBody>
        </p:sp>
        <p:cxnSp>
          <p:nvCxnSpPr>
            <p:cNvPr id="16" name="Conector: Angulado 15">
              <a:extLst>
                <a:ext uri="{FF2B5EF4-FFF2-40B4-BE49-F238E27FC236}">
                  <a16:creationId xmlns:a16="http://schemas.microsoft.com/office/drawing/2014/main" xmlns="" id="{08B6250B-CE62-4088-8D1C-1C42A528ACE7}"/>
                </a:ext>
              </a:extLst>
            </p:cNvPr>
            <p:cNvCxnSpPr>
              <a:cxnSpLocks/>
              <a:endCxn id="17" idx="0"/>
            </p:cNvCxnSpPr>
            <p:nvPr/>
          </p:nvCxnSpPr>
          <p:spPr>
            <a:xfrm rot="10800000" flipV="1">
              <a:off x="5507367" y="3040320"/>
              <a:ext cx="585516" cy="4360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xmlns="" id="{825FF99A-E7AB-4ABD-B954-7EA569FBE561}"/>
                </a:ext>
              </a:extLst>
            </p:cNvPr>
            <p:cNvSpPr/>
            <p:nvPr/>
          </p:nvSpPr>
          <p:spPr>
            <a:xfrm>
              <a:off x="5214609" y="3476410"/>
              <a:ext cx="585516" cy="5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Proxima Nova" panose="020B0604020202020204" charset="0"/>
                </a:rPr>
                <a:t>Yes</a:t>
              </a:r>
            </a:p>
          </p:txBody>
        </p:sp>
        <p:sp>
          <p:nvSpPr>
            <p:cNvPr id="18" name="Retângulo 17">
              <a:extLst>
                <a:ext uri="{FF2B5EF4-FFF2-40B4-BE49-F238E27FC236}">
                  <a16:creationId xmlns:a16="http://schemas.microsoft.com/office/drawing/2014/main" xmlns="" id="{DAE98D16-7A50-47BF-9D52-C41E90DFF8AB}"/>
                </a:ext>
              </a:extLst>
            </p:cNvPr>
            <p:cNvSpPr/>
            <p:nvPr/>
          </p:nvSpPr>
          <p:spPr>
            <a:xfrm>
              <a:off x="4216052" y="2013658"/>
              <a:ext cx="698524" cy="333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Proxima Nova" panose="020B0604020202020204" charset="0"/>
                </a:rPr>
                <a:t>Normal</a:t>
              </a:r>
            </a:p>
          </p:txBody>
        </p:sp>
        <p:sp>
          <p:nvSpPr>
            <p:cNvPr id="19" name="Retângulo 18">
              <a:extLst>
                <a:ext uri="{FF2B5EF4-FFF2-40B4-BE49-F238E27FC236}">
                  <a16:creationId xmlns:a16="http://schemas.microsoft.com/office/drawing/2014/main" xmlns="" id="{55B580E1-1210-4E78-A0F9-7F1C86E667B7}"/>
                </a:ext>
              </a:extLst>
            </p:cNvPr>
            <p:cNvSpPr/>
            <p:nvPr/>
          </p:nvSpPr>
          <p:spPr>
            <a:xfrm>
              <a:off x="6176103" y="2036369"/>
              <a:ext cx="653238" cy="288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Proxima Nova" panose="020B0604020202020204" charset="0"/>
                </a:rPr>
                <a:t>High</a:t>
              </a:r>
            </a:p>
          </p:txBody>
        </p:sp>
        <p:sp>
          <p:nvSpPr>
            <p:cNvPr id="20" name="Retângulo 19">
              <a:extLst>
                <a:ext uri="{FF2B5EF4-FFF2-40B4-BE49-F238E27FC236}">
                  <a16:creationId xmlns:a16="http://schemas.microsoft.com/office/drawing/2014/main" xmlns="" id="{C4CF3C67-AD1F-48A1-879B-7699DB42B8A0}"/>
                </a:ext>
              </a:extLst>
            </p:cNvPr>
            <p:cNvSpPr/>
            <p:nvPr/>
          </p:nvSpPr>
          <p:spPr>
            <a:xfrm>
              <a:off x="5118100" y="2832252"/>
              <a:ext cx="828869" cy="178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Proxima Nova" panose="020B0604020202020204" charset="0"/>
                </a:rPr>
                <a:t>Overcast</a:t>
              </a:r>
              <a:endParaRPr lang="pt-BR" sz="1200" dirty="0">
                <a:solidFill>
                  <a:schemeClr val="tx1"/>
                </a:solidFill>
                <a:latin typeface="Proxima Nova" panose="020B0604020202020204" charset="0"/>
              </a:endParaRPr>
            </a:p>
          </p:txBody>
        </p:sp>
        <p:sp>
          <p:nvSpPr>
            <p:cNvPr id="21" name="Retângulo 20">
              <a:extLst>
                <a:ext uri="{FF2B5EF4-FFF2-40B4-BE49-F238E27FC236}">
                  <a16:creationId xmlns:a16="http://schemas.microsoft.com/office/drawing/2014/main" xmlns="" id="{236E36BD-76F5-4FD5-95CC-E5D5F6493E85}"/>
                </a:ext>
              </a:extLst>
            </p:cNvPr>
            <p:cNvSpPr/>
            <p:nvPr/>
          </p:nvSpPr>
          <p:spPr>
            <a:xfrm>
              <a:off x="7131897" y="2787374"/>
              <a:ext cx="732360" cy="2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Proxima Nova" panose="020B0604020202020204" charset="0"/>
                </a:rPr>
                <a:t>Rain</a:t>
              </a:r>
              <a:endParaRPr lang="pt-BR" sz="1200" dirty="0">
                <a:solidFill>
                  <a:schemeClr val="tx1"/>
                </a:solidFill>
                <a:latin typeface="Proxima Nova" panose="020B0604020202020204" charset="0"/>
              </a:endParaRPr>
            </a:p>
          </p:txBody>
        </p:sp>
        <p:sp>
          <p:nvSpPr>
            <p:cNvPr id="22" name="Retângulo 21">
              <a:extLst>
                <a:ext uri="{FF2B5EF4-FFF2-40B4-BE49-F238E27FC236}">
                  <a16:creationId xmlns:a16="http://schemas.microsoft.com/office/drawing/2014/main" xmlns="" id="{48BC319C-DFEB-4BF8-AB00-34CFD22CC67F}"/>
                </a:ext>
              </a:extLst>
            </p:cNvPr>
            <p:cNvSpPr/>
            <p:nvPr/>
          </p:nvSpPr>
          <p:spPr>
            <a:xfrm>
              <a:off x="7910762" y="3548549"/>
              <a:ext cx="732360" cy="2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Proxima Nova" panose="020B0604020202020204" charset="0"/>
                </a:rPr>
                <a:t>Strong</a:t>
              </a:r>
            </a:p>
          </p:txBody>
        </p:sp>
        <p:sp>
          <p:nvSpPr>
            <p:cNvPr id="23" name="Retângulo 22">
              <a:extLst>
                <a:ext uri="{FF2B5EF4-FFF2-40B4-BE49-F238E27FC236}">
                  <a16:creationId xmlns:a16="http://schemas.microsoft.com/office/drawing/2014/main" xmlns="" id="{F9C0F979-BAFB-4DEA-9CB9-A5E0514C8A6B}"/>
                </a:ext>
              </a:extLst>
            </p:cNvPr>
            <p:cNvSpPr/>
            <p:nvPr/>
          </p:nvSpPr>
          <p:spPr>
            <a:xfrm>
              <a:off x="6260801" y="3542238"/>
              <a:ext cx="732360" cy="2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Proxima Nova" panose="020B0604020202020204" charset="0"/>
                </a:rPr>
                <a:t>Weak</a:t>
              </a:r>
              <a:endParaRPr lang="pt-BR" sz="1200" dirty="0">
                <a:solidFill>
                  <a:schemeClr val="tx1"/>
                </a:solidFill>
                <a:latin typeface="Proxima Nova" panose="020B0604020202020204" charset="0"/>
              </a:endParaRPr>
            </a:p>
          </p:txBody>
        </p:sp>
      </p:grpSp>
      <p:sp>
        <p:nvSpPr>
          <p:cNvPr id="41"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smtClean="0">
                <a:solidFill>
                  <a:schemeClr val="accent3"/>
                </a:solidFill>
              </a:rPr>
              <a:t>Bias and Variance</a:t>
            </a:r>
            <a:endParaRPr b="1" dirty="0"/>
          </a:p>
        </p:txBody>
      </p:sp>
    </p:spTree>
    <p:extLst>
      <p:ext uri="{BB962C8B-B14F-4D97-AF65-F5344CB8AC3E}">
        <p14:creationId xmlns:p14="http://schemas.microsoft.com/office/powerpoint/2010/main" val="370747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a:solidFill>
                  <a:schemeClr val="accent3"/>
                </a:solidFill>
              </a:rPr>
              <a:t>Stable and Unstable Classifiers </a:t>
            </a:r>
            <a:endParaRPr b="1" dirty="0"/>
          </a:p>
        </p:txBody>
      </p:sp>
      <p:sp>
        <p:nvSpPr>
          <p:cNvPr id="13"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nSpc>
                <a:spcPct val="150000"/>
              </a:lnSpc>
              <a:buNone/>
            </a:pPr>
            <a:r>
              <a:rPr lang="en-US" b="1" dirty="0"/>
              <a:t>Stable classifiers</a:t>
            </a:r>
          </a:p>
          <a:p>
            <a:pPr marL="114300" lvl="0" indent="0">
              <a:lnSpc>
                <a:spcPct val="150000"/>
              </a:lnSpc>
              <a:buNone/>
            </a:pPr>
            <a:r>
              <a:rPr lang="en-US" dirty="0"/>
              <a:t>Low variance and High bias</a:t>
            </a:r>
          </a:p>
          <a:p>
            <a:pPr marL="114300" lvl="0" indent="0">
              <a:lnSpc>
                <a:spcPct val="150000"/>
              </a:lnSpc>
              <a:buNone/>
            </a:pPr>
            <a:r>
              <a:rPr lang="en-US" dirty="0"/>
              <a:t>Ex: Linear regression and Naive Bayes</a:t>
            </a:r>
          </a:p>
          <a:p>
            <a:pPr marL="114300" lvl="0" indent="0">
              <a:lnSpc>
                <a:spcPct val="150000"/>
              </a:lnSpc>
              <a:buNone/>
            </a:pPr>
            <a:endParaRPr lang="en-US" dirty="0"/>
          </a:p>
          <a:p>
            <a:pPr marL="114300" lvl="0" indent="0">
              <a:lnSpc>
                <a:spcPct val="150000"/>
              </a:lnSpc>
              <a:buNone/>
            </a:pPr>
            <a:r>
              <a:rPr lang="en-US" b="1" dirty="0"/>
              <a:t>Unstable classifiers</a:t>
            </a:r>
          </a:p>
          <a:p>
            <a:pPr marL="114300" lvl="0" indent="0">
              <a:lnSpc>
                <a:spcPct val="150000"/>
              </a:lnSpc>
              <a:buNone/>
            </a:pPr>
            <a:r>
              <a:rPr lang="en-US" dirty="0"/>
              <a:t>Low bias and High variance</a:t>
            </a:r>
          </a:p>
          <a:p>
            <a:pPr marL="114300" lvl="0" indent="0">
              <a:lnSpc>
                <a:spcPct val="150000"/>
              </a:lnSpc>
              <a:buNone/>
            </a:pPr>
            <a:r>
              <a:rPr lang="en-US" dirty="0"/>
              <a:t>Ex: Decision Trees and NN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311700" y="1399063"/>
            <a:ext cx="4067175" cy="3057525"/>
          </a:xfrm>
          <a:prstGeom prst="rect">
            <a:avLst/>
          </a:prstGeom>
          <a:noFill/>
          <a:ln>
            <a:noFill/>
          </a:ln>
        </p:spPr>
      </p:pic>
      <p:pic>
        <p:nvPicPr>
          <p:cNvPr id="107" name="Google Shape;107;p19"/>
          <p:cNvPicPr preferRelativeResize="0"/>
          <p:nvPr/>
        </p:nvPicPr>
        <p:blipFill>
          <a:blip r:embed="rId4">
            <a:alphaModFix/>
          </a:blip>
          <a:stretch>
            <a:fillRect/>
          </a:stretch>
        </p:blipFill>
        <p:spPr>
          <a:xfrm>
            <a:off x="4765125" y="1394300"/>
            <a:ext cx="4067175" cy="3067050"/>
          </a:xfrm>
          <a:prstGeom prst="rect">
            <a:avLst/>
          </a:prstGeom>
          <a:noFill/>
          <a:ln>
            <a:noFill/>
          </a:ln>
        </p:spPr>
      </p:pic>
      <p:sp>
        <p:nvSpPr>
          <p:cNvPr id="6"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a:solidFill>
                  <a:schemeClr val="accent3"/>
                </a:solidFill>
              </a:rPr>
              <a:t>Stable and Unstable Classifiers </a:t>
            </a: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2687051" y="2311400"/>
            <a:ext cx="6145249" cy="2501100"/>
          </a:xfrm>
          <a:prstGeom prst="rect">
            <a:avLst/>
          </a:prstGeom>
          <a:noFill/>
          <a:ln>
            <a:noFill/>
          </a:ln>
        </p:spPr>
      </p:pic>
      <p:pic>
        <p:nvPicPr>
          <p:cNvPr id="114" name="Google Shape;114;p20"/>
          <p:cNvPicPr preferRelativeResize="0"/>
          <p:nvPr/>
        </p:nvPicPr>
        <p:blipFill>
          <a:blip r:embed="rId4">
            <a:alphaModFix/>
          </a:blip>
          <a:stretch>
            <a:fillRect/>
          </a:stretch>
        </p:blipFill>
        <p:spPr>
          <a:xfrm>
            <a:off x="443074" y="1308100"/>
            <a:ext cx="3849421" cy="1627932"/>
          </a:xfrm>
          <a:prstGeom prst="rect">
            <a:avLst/>
          </a:prstGeom>
          <a:noFill/>
          <a:ln>
            <a:noFill/>
          </a:ln>
        </p:spPr>
      </p:pic>
      <p:sp>
        <p:nvSpPr>
          <p:cNvPr id="6" name="Google Shape;86;p16">
            <a:extLst>
              <a:ext uri="{FF2B5EF4-FFF2-40B4-BE49-F238E27FC236}">
                <a16:creationId xmlns:a16="http://schemas.microsoft.com/office/drawing/2014/main" xmlns="" id="{AF02AD52-6AC7-4431-BC66-A928AEB75D4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fr-FR" sz="2000" b="1" dirty="0">
                <a:solidFill>
                  <a:schemeClr val="accent3"/>
                </a:solidFill>
              </a:rPr>
              <a:t>Stable and Unstable Classifiers </a:t>
            </a:r>
            <a:endParaRPr b="1"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799</Words>
  <Application>Microsoft Office PowerPoint</Application>
  <PresentationFormat>Apresentação na tela (16:9)</PresentationFormat>
  <Paragraphs>390</Paragraphs>
  <Slides>40</Slides>
  <Notes>40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40</vt:i4>
      </vt:variant>
    </vt:vector>
  </HeadingPairs>
  <TitlesOfParts>
    <vt:vector size="47" baseType="lpstr">
      <vt:lpstr>Arial</vt:lpstr>
      <vt:lpstr>medium-content-serif-font</vt:lpstr>
      <vt:lpstr>Open Sans</vt:lpstr>
      <vt:lpstr>Cambria Math</vt:lpstr>
      <vt:lpstr>Courier New</vt:lpstr>
      <vt:lpstr>Proxima Nova</vt:lpstr>
      <vt:lpstr>Spearmint</vt:lpstr>
      <vt:lpstr>Combinação de classificadores homogêneos (Homogeneous ensembles classifiers)</vt:lpstr>
      <vt:lpstr>Agenda</vt:lpstr>
      <vt:lpstr>Introduction</vt:lpstr>
      <vt:lpstr>Single classifier vs Ensemble classifier </vt:lpstr>
      <vt:lpstr>Bias and Variance</vt:lpstr>
      <vt:lpstr>Bias and Variance</vt:lpstr>
      <vt:lpstr>Stable and Unstable Classifiers </vt:lpstr>
      <vt:lpstr>Stable and Unstable Classifiers </vt:lpstr>
      <vt:lpstr>Stable and Unstable Classifiers </vt:lpstr>
      <vt:lpstr>2. Homogeneous ensembles methods</vt:lpstr>
      <vt:lpstr>Boosting</vt:lpstr>
      <vt:lpstr>Boosting</vt:lpstr>
      <vt:lpstr>Bagging</vt:lpstr>
      <vt:lpstr>Bagging</vt:lpstr>
      <vt:lpstr>Random Forest</vt:lpstr>
      <vt:lpstr>Random Forest</vt:lpstr>
      <vt:lpstr>Random Forest</vt:lpstr>
      <vt:lpstr>Random Forest</vt:lpstr>
      <vt:lpstr>Random Forest</vt:lpstr>
      <vt:lpstr>Random Forest</vt:lpstr>
      <vt:lpstr>Random Forest</vt:lpstr>
      <vt:lpstr>Random Forest</vt:lpstr>
      <vt:lpstr>Random Forest</vt:lpstr>
      <vt:lpstr>Random Forest</vt:lpstr>
      <vt:lpstr>Random Forest</vt:lpstr>
      <vt:lpstr>Other methods of ensemble</vt:lpstr>
      <vt:lpstr>3. Application</vt:lpstr>
      <vt:lpstr>Data overview</vt:lpstr>
      <vt:lpstr>Pre-processing</vt:lpstr>
      <vt:lpstr>Pre-processing</vt:lpstr>
      <vt:lpstr>Code</vt:lpstr>
      <vt:lpstr>Results</vt:lpstr>
      <vt:lpstr>Results</vt:lpstr>
      <vt:lpstr>Results</vt:lpstr>
      <vt:lpstr>Titanic data set</vt:lpstr>
      <vt:lpstr>Titanic dataset</vt:lpstr>
      <vt:lpstr>Titanic dataset</vt:lpstr>
      <vt:lpstr>4. Conclusions</vt:lpstr>
      <vt:lpstr>Apresentação do PowerPoint</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Combinação de classificadores homogêneos (Homogeneous ensembles classifiers)</dc:title>
  <dc:creator>Vandeyberg Nogueira</dc:creator>
  <cp:lastModifiedBy>Joao Oliveira</cp:lastModifiedBy>
  <cp:revision>81</cp:revision>
  <dcterms:modified xsi:type="dcterms:W3CDTF">2020-08-21T11:40:59Z</dcterms:modified>
</cp:coreProperties>
</file>