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59"/>
  </p:notesMasterIdLst>
  <p:handoutMasterIdLst>
    <p:handoutMasterId r:id="rId60"/>
  </p:handoutMasterIdLst>
  <p:sldIdLst>
    <p:sldId id="323" r:id="rId5"/>
    <p:sldId id="320" r:id="rId6"/>
    <p:sldId id="328" r:id="rId7"/>
    <p:sldId id="329" r:id="rId8"/>
    <p:sldId id="330" r:id="rId9"/>
    <p:sldId id="326" r:id="rId10"/>
    <p:sldId id="343" r:id="rId11"/>
    <p:sldId id="344" r:id="rId12"/>
    <p:sldId id="327" r:id="rId13"/>
    <p:sldId id="322" r:id="rId14"/>
    <p:sldId id="321" r:id="rId15"/>
    <p:sldId id="347" r:id="rId16"/>
    <p:sldId id="349" r:id="rId17"/>
    <p:sldId id="348" r:id="rId18"/>
    <p:sldId id="350" r:id="rId19"/>
    <p:sldId id="351" r:id="rId20"/>
    <p:sldId id="301" r:id="rId21"/>
    <p:sldId id="303" r:id="rId22"/>
    <p:sldId id="302" r:id="rId23"/>
    <p:sldId id="304" r:id="rId24"/>
    <p:sldId id="282" r:id="rId25"/>
    <p:sldId id="345" r:id="rId26"/>
    <p:sldId id="283" r:id="rId27"/>
    <p:sldId id="285" r:id="rId28"/>
    <p:sldId id="346" r:id="rId29"/>
    <p:sldId id="279" r:id="rId30"/>
    <p:sldId id="286" r:id="rId31"/>
    <p:sldId id="287" r:id="rId32"/>
    <p:sldId id="293" r:id="rId33"/>
    <p:sldId id="296" r:id="rId34"/>
    <p:sldId id="297" r:id="rId35"/>
    <p:sldId id="289" r:id="rId36"/>
    <p:sldId id="324" r:id="rId37"/>
    <p:sldId id="331" r:id="rId38"/>
    <p:sldId id="332" r:id="rId39"/>
    <p:sldId id="338" r:id="rId40"/>
    <p:sldId id="352" r:id="rId41"/>
    <p:sldId id="353" r:id="rId42"/>
    <p:sldId id="354" r:id="rId43"/>
    <p:sldId id="355" r:id="rId44"/>
    <p:sldId id="357" r:id="rId45"/>
    <p:sldId id="358" r:id="rId46"/>
    <p:sldId id="359" r:id="rId47"/>
    <p:sldId id="360" r:id="rId48"/>
    <p:sldId id="335" r:id="rId49"/>
    <p:sldId id="342" r:id="rId50"/>
    <p:sldId id="334" r:id="rId51"/>
    <p:sldId id="336" r:id="rId52"/>
    <p:sldId id="340" r:id="rId53"/>
    <p:sldId id="341" r:id="rId54"/>
    <p:sldId id="333" r:id="rId55"/>
    <p:sldId id="337" r:id="rId56"/>
    <p:sldId id="325" r:id="rId57"/>
    <p:sldId id="339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4189B-07E2-405C-91BC-1FB45D027B3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58ABB88A-7D55-4C55-96E4-8B3E44D74DDA}">
      <dgm:prSet phldrT="[Texto]" custT="1"/>
      <dgm:spPr/>
      <dgm:t>
        <a:bodyPr/>
        <a:lstStyle/>
        <a:p>
          <a:r>
            <a:rPr lang="pt-BR" sz="2500" dirty="0">
              <a:solidFill>
                <a:schemeClr val="tx1">
                  <a:lumMod val="95000"/>
                  <a:lumOff val="5000"/>
                </a:schemeClr>
              </a:solidFill>
            </a:rPr>
            <a:t>1- FUNDAMENTOS DA PESQUISA CIENTÍFICA E ELABORAÇÃO DO PROJETO (10/02) </a:t>
          </a:r>
        </a:p>
      </dgm:t>
    </dgm:pt>
    <dgm:pt modelId="{42289E77-B136-4366-9A18-912AE2E5C4F1}" type="parTrans" cxnId="{83532521-73AE-4268-8724-783159DF7B16}">
      <dgm:prSet/>
      <dgm:spPr/>
      <dgm:t>
        <a:bodyPr/>
        <a:lstStyle/>
        <a:p>
          <a:endParaRPr lang="pt-BR" sz="1700">
            <a:solidFill>
              <a:schemeClr val="bg1"/>
            </a:solidFill>
          </a:endParaRPr>
        </a:p>
      </dgm:t>
    </dgm:pt>
    <dgm:pt modelId="{19594B48-2248-4249-9618-BB2FDFC679B6}" type="sibTrans" cxnId="{83532521-73AE-4268-8724-783159DF7B16}">
      <dgm:prSet/>
      <dgm:spPr/>
      <dgm:t>
        <a:bodyPr/>
        <a:lstStyle/>
        <a:p>
          <a:endParaRPr lang="pt-BR" sz="1700">
            <a:solidFill>
              <a:schemeClr val="bg1"/>
            </a:solidFill>
          </a:endParaRPr>
        </a:p>
      </dgm:t>
    </dgm:pt>
    <dgm:pt modelId="{A36C49A0-FBE7-4113-B85E-927D43558275}">
      <dgm:prSet phldrT="[Texto]" custT="1"/>
      <dgm:spPr/>
      <dgm:t>
        <a:bodyPr/>
        <a:lstStyle/>
        <a:p>
          <a:r>
            <a:rPr lang="pt-BR" sz="2500" dirty="0">
              <a:solidFill>
                <a:schemeClr val="bg1"/>
              </a:solidFill>
            </a:rPr>
            <a:t>2- ENTREGA DE ATIVIDADE: DIAGRAMA DE PROBLEMA (25/05)</a:t>
          </a:r>
        </a:p>
      </dgm:t>
    </dgm:pt>
    <dgm:pt modelId="{599AF315-5BB2-415E-9313-6756EF7BDC36}" type="parTrans" cxnId="{AEDD2498-95D1-4EF9-A29F-FD1B52DD3B65}">
      <dgm:prSet/>
      <dgm:spPr/>
      <dgm:t>
        <a:bodyPr/>
        <a:lstStyle/>
        <a:p>
          <a:endParaRPr lang="pt-BR" sz="1700">
            <a:solidFill>
              <a:schemeClr val="bg1"/>
            </a:solidFill>
          </a:endParaRPr>
        </a:p>
      </dgm:t>
    </dgm:pt>
    <dgm:pt modelId="{035D169C-DCBF-425D-A42C-A1BEB9C5DDC7}" type="sibTrans" cxnId="{AEDD2498-95D1-4EF9-A29F-FD1B52DD3B65}">
      <dgm:prSet/>
      <dgm:spPr/>
      <dgm:t>
        <a:bodyPr/>
        <a:lstStyle/>
        <a:p>
          <a:endParaRPr lang="pt-BR" sz="1700">
            <a:solidFill>
              <a:schemeClr val="bg1"/>
            </a:solidFill>
          </a:endParaRPr>
        </a:p>
      </dgm:t>
    </dgm:pt>
    <dgm:pt modelId="{8794D119-CB38-4243-94A9-171EA433BCB2}">
      <dgm:prSet phldrT="[Texto]" custT="1"/>
      <dgm:spPr/>
      <dgm:t>
        <a:bodyPr/>
        <a:lstStyle/>
        <a:p>
          <a:r>
            <a:rPr lang="pt-BR" sz="2500" dirty="0">
              <a:solidFill>
                <a:schemeClr val="bg1"/>
              </a:solidFill>
            </a:rPr>
            <a:t>3- ENTREGA DE ATIVIDADE: DIAGRAMA DE OBJETIVOS (30/05)</a:t>
          </a:r>
        </a:p>
      </dgm:t>
    </dgm:pt>
    <dgm:pt modelId="{9186C3DE-13FE-45BB-8584-AFF693267DFF}" type="parTrans" cxnId="{3FED4767-50F7-4775-BA47-A5F3E848029A}">
      <dgm:prSet/>
      <dgm:spPr/>
      <dgm:t>
        <a:bodyPr/>
        <a:lstStyle/>
        <a:p>
          <a:endParaRPr lang="pt-BR" sz="1700">
            <a:solidFill>
              <a:schemeClr val="bg1"/>
            </a:solidFill>
          </a:endParaRPr>
        </a:p>
      </dgm:t>
    </dgm:pt>
    <dgm:pt modelId="{B544FE94-C688-492E-B189-5AC57024E757}" type="sibTrans" cxnId="{3FED4767-50F7-4775-BA47-A5F3E848029A}">
      <dgm:prSet/>
      <dgm:spPr/>
      <dgm:t>
        <a:bodyPr/>
        <a:lstStyle/>
        <a:p>
          <a:endParaRPr lang="pt-BR" sz="1700">
            <a:solidFill>
              <a:schemeClr val="bg1"/>
            </a:solidFill>
          </a:endParaRPr>
        </a:p>
      </dgm:t>
    </dgm:pt>
    <dgm:pt modelId="{F5FE198B-031F-4847-B866-B5C12DC938E7}">
      <dgm:prSet phldrT="[Texto]" custT="1"/>
      <dgm:spPr/>
      <dgm:t>
        <a:bodyPr/>
        <a:lstStyle/>
        <a:p>
          <a:r>
            <a:rPr lang="pt-BR" sz="2500" dirty="0">
              <a:solidFill>
                <a:schemeClr val="tx1">
                  <a:lumMod val="95000"/>
                  <a:lumOff val="5000"/>
                </a:schemeClr>
              </a:solidFill>
            </a:rPr>
            <a:t>9- RODA DE PRÉ-PROJETOS (05/12)</a:t>
          </a:r>
        </a:p>
      </dgm:t>
    </dgm:pt>
    <dgm:pt modelId="{2BC527CD-8562-4837-8D84-023962EE13F6}" type="parTrans" cxnId="{E1A39803-28CE-4C52-B1DA-03C450C5CB78}">
      <dgm:prSet/>
      <dgm:spPr/>
      <dgm:t>
        <a:bodyPr/>
        <a:lstStyle/>
        <a:p>
          <a:endParaRPr lang="pt-BR" sz="1700">
            <a:solidFill>
              <a:schemeClr val="bg1"/>
            </a:solidFill>
          </a:endParaRPr>
        </a:p>
      </dgm:t>
    </dgm:pt>
    <dgm:pt modelId="{55E566B5-BC56-4037-A133-C447B8838156}" type="sibTrans" cxnId="{E1A39803-28CE-4C52-B1DA-03C450C5CB78}">
      <dgm:prSet/>
      <dgm:spPr/>
      <dgm:t>
        <a:bodyPr/>
        <a:lstStyle/>
        <a:p>
          <a:endParaRPr lang="pt-BR" sz="1700">
            <a:solidFill>
              <a:schemeClr val="bg1"/>
            </a:solidFill>
          </a:endParaRPr>
        </a:p>
      </dgm:t>
    </dgm:pt>
    <dgm:pt modelId="{ACC29EA6-673E-429C-A46A-34702D173276}">
      <dgm:prSet phldrT="[Texto]" custT="1"/>
      <dgm:spPr/>
      <dgm:t>
        <a:bodyPr/>
        <a:lstStyle/>
        <a:p>
          <a:r>
            <a:rPr lang="pt-BR" sz="2500" dirty="0">
              <a:solidFill>
                <a:schemeClr val="bg1"/>
              </a:solidFill>
            </a:rPr>
            <a:t>4- ENTREGA DE ATIVIDADE: MAPA CONCEITUAL (29/08)</a:t>
          </a:r>
        </a:p>
      </dgm:t>
    </dgm:pt>
    <dgm:pt modelId="{BD632F7F-83BE-46B2-8161-798FE312BFA4}" type="parTrans" cxnId="{1E1174F7-0A70-437E-BE9C-0B7B579E2B93}">
      <dgm:prSet/>
      <dgm:spPr/>
      <dgm:t>
        <a:bodyPr/>
        <a:lstStyle/>
        <a:p>
          <a:endParaRPr lang="pt-BR" sz="1700">
            <a:solidFill>
              <a:schemeClr val="bg1"/>
            </a:solidFill>
          </a:endParaRPr>
        </a:p>
      </dgm:t>
    </dgm:pt>
    <dgm:pt modelId="{4EFDD8A5-D419-487D-A39B-2FA0BD0A9D93}" type="sibTrans" cxnId="{1E1174F7-0A70-437E-BE9C-0B7B579E2B93}">
      <dgm:prSet/>
      <dgm:spPr/>
      <dgm:t>
        <a:bodyPr/>
        <a:lstStyle/>
        <a:p>
          <a:endParaRPr lang="pt-BR" sz="1700">
            <a:solidFill>
              <a:schemeClr val="bg1"/>
            </a:solidFill>
          </a:endParaRPr>
        </a:p>
      </dgm:t>
    </dgm:pt>
    <dgm:pt modelId="{2F507CEA-853F-4BFB-AD0C-2F01DF35D33C}">
      <dgm:prSet phldrT="[Texto]" custT="1"/>
      <dgm:spPr/>
      <dgm:t>
        <a:bodyPr/>
        <a:lstStyle/>
        <a:p>
          <a:r>
            <a:rPr lang="pt-BR" sz="2500" dirty="0">
              <a:solidFill>
                <a:schemeClr val="tx1">
                  <a:lumMod val="95000"/>
                  <a:lumOff val="5000"/>
                </a:schemeClr>
              </a:solidFill>
            </a:rPr>
            <a:t>5- METODOLOGIAS DE PESQUISA E BOAS PRÁTICAS COM IA NA PESQUISA (24/09)</a:t>
          </a:r>
        </a:p>
      </dgm:t>
    </dgm:pt>
    <dgm:pt modelId="{F1A0D899-8548-4935-8BD4-8C672878C726}" type="parTrans" cxnId="{2EB325AA-3228-4785-94A0-5010B9CA8350}">
      <dgm:prSet/>
      <dgm:spPr/>
      <dgm:t>
        <a:bodyPr/>
        <a:lstStyle/>
        <a:p>
          <a:endParaRPr lang="pt-BR" sz="1700">
            <a:solidFill>
              <a:schemeClr val="bg1"/>
            </a:solidFill>
          </a:endParaRPr>
        </a:p>
      </dgm:t>
    </dgm:pt>
    <dgm:pt modelId="{116AA2B0-0CCB-48CE-9CAD-C1167D557C0B}" type="sibTrans" cxnId="{2EB325AA-3228-4785-94A0-5010B9CA8350}">
      <dgm:prSet/>
      <dgm:spPr/>
      <dgm:t>
        <a:bodyPr/>
        <a:lstStyle/>
        <a:p>
          <a:endParaRPr lang="pt-BR" sz="1700">
            <a:solidFill>
              <a:schemeClr val="bg1"/>
            </a:solidFill>
          </a:endParaRPr>
        </a:p>
      </dgm:t>
    </dgm:pt>
    <dgm:pt modelId="{72B7A901-67DA-4E11-991F-8D309D7B6FF7}">
      <dgm:prSet phldrT="[Texto]" custT="1"/>
      <dgm:spPr/>
      <dgm:t>
        <a:bodyPr/>
        <a:lstStyle/>
        <a:p>
          <a:r>
            <a:rPr lang="pt-BR" sz="2500" dirty="0">
              <a:solidFill>
                <a:schemeClr val="bg1"/>
              </a:solidFill>
            </a:rPr>
            <a:t>6- ENTREGA DE ATIVIDADE: DIAGRAMA DE MÉTODOS E TÉCNICAS (24/10)</a:t>
          </a:r>
        </a:p>
      </dgm:t>
    </dgm:pt>
    <dgm:pt modelId="{76C0CAA1-779F-4094-B08D-CE86DBC377FE}" type="parTrans" cxnId="{E32A7DBC-C679-4EDC-9ACE-3E526A6727CE}">
      <dgm:prSet/>
      <dgm:spPr/>
      <dgm:t>
        <a:bodyPr/>
        <a:lstStyle/>
        <a:p>
          <a:endParaRPr lang="pt-BR" sz="1700">
            <a:solidFill>
              <a:schemeClr val="bg1"/>
            </a:solidFill>
          </a:endParaRPr>
        </a:p>
      </dgm:t>
    </dgm:pt>
    <dgm:pt modelId="{9A13CDE9-4524-4950-A850-E952D2DFB9F0}" type="sibTrans" cxnId="{E32A7DBC-C679-4EDC-9ACE-3E526A6727CE}">
      <dgm:prSet/>
      <dgm:spPr/>
      <dgm:t>
        <a:bodyPr/>
        <a:lstStyle/>
        <a:p>
          <a:endParaRPr lang="pt-BR" sz="1700">
            <a:solidFill>
              <a:schemeClr val="bg1"/>
            </a:solidFill>
          </a:endParaRPr>
        </a:p>
      </dgm:t>
    </dgm:pt>
    <dgm:pt modelId="{9EDFDE6C-9DD2-4D59-999B-4D703159844E}">
      <dgm:prSet phldrT="[Texto]" custT="1"/>
      <dgm:spPr/>
      <dgm:t>
        <a:bodyPr/>
        <a:lstStyle/>
        <a:p>
          <a:r>
            <a:rPr lang="pt-BR" sz="2500" dirty="0">
              <a:solidFill>
                <a:schemeClr val="bg1"/>
              </a:solidFill>
            </a:rPr>
            <a:t>7- ENTREGA DE ATIVIDADE: PRÉ-PROJETO (14/11)</a:t>
          </a:r>
        </a:p>
      </dgm:t>
    </dgm:pt>
    <dgm:pt modelId="{AC39815C-BEA5-4FAF-8363-E26B986C62AD}" type="parTrans" cxnId="{1072067B-EEAA-456A-B7CF-092419A328C6}">
      <dgm:prSet/>
      <dgm:spPr/>
      <dgm:t>
        <a:bodyPr/>
        <a:lstStyle/>
        <a:p>
          <a:endParaRPr lang="pt-BR" sz="1700">
            <a:solidFill>
              <a:schemeClr val="bg1"/>
            </a:solidFill>
          </a:endParaRPr>
        </a:p>
      </dgm:t>
    </dgm:pt>
    <dgm:pt modelId="{EE2328E5-981A-49F2-A8DE-BA3199423FB3}" type="sibTrans" cxnId="{1072067B-EEAA-456A-B7CF-092419A328C6}">
      <dgm:prSet/>
      <dgm:spPr/>
      <dgm:t>
        <a:bodyPr/>
        <a:lstStyle/>
        <a:p>
          <a:endParaRPr lang="pt-BR" sz="1700">
            <a:solidFill>
              <a:schemeClr val="bg1"/>
            </a:solidFill>
          </a:endParaRPr>
        </a:p>
      </dgm:t>
    </dgm:pt>
    <dgm:pt modelId="{564DADA3-1138-420D-BC1C-4ED7A4AE16AD}">
      <dgm:prSet phldrT="[Texto]" custT="1"/>
      <dgm:spPr/>
      <dgm:t>
        <a:bodyPr/>
        <a:lstStyle/>
        <a:p>
          <a:r>
            <a:rPr lang="pt-BR" sz="2500" dirty="0">
              <a:solidFill>
                <a:schemeClr val="tx1">
                  <a:lumMod val="95000"/>
                  <a:lumOff val="5000"/>
                </a:schemeClr>
              </a:solidFill>
            </a:rPr>
            <a:t>8- RODA DE PRÉ-PROJETOS (03/12)</a:t>
          </a:r>
        </a:p>
      </dgm:t>
    </dgm:pt>
    <dgm:pt modelId="{4446D534-2AF2-4F92-9DA0-10B3DD277240}" type="parTrans" cxnId="{2CE43244-7A66-4E76-9CD1-9732CC6367AE}">
      <dgm:prSet/>
      <dgm:spPr/>
      <dgm:t>
        <a:bodyPr/>
        <a:lstStyle/>
        <a:p>
          <a:endParaRPr lang="pt-BR" sz="1700">
            <a:solidFill>
              <a:schemeClr val="bg1"/>
            </a:solidFill>
          </a:endParaRPr>
        </a:p>
      </dgm:t>
    </dgm:pt>
    <dgm:pt modelId="{1AE586AD-99AB-49EA-9D78-80F825A67547}" type="sibTrans" cxnId="{2CE43244-7A66-4E76-9CD1-9732CC6367AE}">
      <dgm:prSet/>
      <dgm:spPr/>
      <dgm:t>
        <a:bodyPr/>
        <a:lstStyle/>
        <a:p>
          <a:endParaRPr lang="pt-BR" sz="1700">
            <a:solidFill>
              <a:schemeClr val="bg1"/>
            </a:solidFill>
          </a:endParaRPr>
        </a:p>
      </dgm:t>
    </dgm:pt>
    <dgm:pt modelId="{E740D0D3-8643-4E75-B8A3-053397CC1E5E}" type="pres">
      <dgm:prSet presAssocID="{F2B4189B-07E2-405C-91BC-1FB45D027B3C}" presName="linear" presStyleCnt="0">
        <dgm:presLayoutVars>
          <dgm:animLvl val="lvl"/>
          <dgm:resizeHandles val="exact"/>
        </dgm:presLayoutVars>
      </dgm:prSet>
      <dgm:spPr/>
    </dgm:pt>
    <dgm:pt modelId="{848EE148-3462-4141-BC47-01760ECBE0EA}" type="pres">
      <dgm:prSet presAssocID="{58ABB88A-7D55-4C55-96E4-8B3E44D74DD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F9473528-5A33-4BE9-828C-0AB97132B174}" type="pres">
      <dgm:prSet presAssocID="{19594B48-2248-4249-9618-BB2FDFC679B6}" presName="spacer" presStyleCnt="0"/>
      <dgm:spPr/>
    </dgm:pt>
    <dgm:pt modelId="{9538FFAA-1DCF-4510-ABA8-A84C1E7345A3}" type="pres">
      <dgm:prSet presAssocID="{A36C49A0-FBE7-4113-B85E-927D4355827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5F85C37A-8D7F-49E0-BCC7-0092082B08D5}" type="pres">
      <dgm:prSet presAssocID="{035D169C-DCBF-425D-A42C-A1BEB9C5DDC7}" presName="spacer" presStyleCnt="0"/>
      <dgm:spPr/>
    </dgm:pt>
    <dgm:pt modelId="{3E255316-42F4-447E-B3D2-B61BBE7E89C8}" type="pres">
      <dgm:prSet presAssocID="{8794D119-CB38-4243-94A9-171EA433BCB2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1B2D31C-91E9-48AA-8040-E9366E5EB9D4}" type="pres">
      <dgm:prSet presAssocID="{B544FE94-C688-492E-B189-5AC57024E757}" presName="spacer" presStyleCnt="0"/>
      <dgm:spPr/>
    </dgm:pt>
    <dgm:pt modelId="{46DA8361-D91F-4824-877A-36F59144339C}" type="pres">
      <dgm:prSet presAssocID="{ACC29EA6-673E-429C-A46A-34702D173276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4D990D2C-26B6-4B9C-BEF1-DB7C8E23068A}" type="pres">
      <dgm:prSet presAssocID="{4EFDD8A5-D419-487D-A39B-2FA0BD0A9D93}" presName="spacer" presStyleCnt="0"/>
      <dgm:spPr/>
    </dgm:pt>
    <dgm:pt modelId="{77B6B8D5-D8B6-44AB-B01F-2DABB8236EDE}" type="pres">
      <dgm:prSet presAssocID="{2F507CEA-853F-4BFB-AD0C-2F01DF35D33C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97BBE33-30BD-4206-9989-2C650411728A}" type="pres">
      <dgm:prSet presAssocID="{116AA2B0-0CCB-48CE-9CAD-C1167D557C0B}" presName="spacer" presStyleCnt="0"/>
      <dgm:spPr/>
    </dgm:pt>
    <dgm:pt modelId="{50BD5F6D-E1B9-44C3-BB16-48F306F83E4F}" type="pres">
      <dgm:prSet presAssocID="{72B7A901-67DA-4E11-991F-8D309D7B6FF7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DD88AEAC-389D-484E-BD00-86E41B6420CF}" type="pres">
      <dgm:prSet presAssocID="{9A13CDE9-4524-4950-A850-E952D2DFB9F0}" presName="spacer" presStyleCnt="0"/>
      <dgm:spPr/>
    </dgm:pt>
    <dgm:pt modelId="{BCB4361B-5364-453F-BE4A-9A73DA817267}" type="pres">
      <dgm:prSet presAssocID="{9EDFDE6C-9DD2-4D59-999B-4D703159844E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6DC4727-9B2C-43A0-9882-4176164B1DF9}" type="pres">
      <dgm:prSet presAssocID="{EE2328E5-981A-49F2-A8DE-BA3199423FB3}" presName="spacer" presStyleCnt="0"/>
      <dgm:spPr/>
    </dgm:pt>
    <dgm:pt modelId="{621D9D81-404A-47F6-ACEE-4501168DFC77}" type="pres">
      <dgm:prSet presAssocID="{564DADA3-1138-420D-BC1C-4ED7A4AE16A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DF27113C-377B-49EB-AB38-7FB364F2A1FA}" type="pres">
      <dgm:prSet presAssocID="{1AE586AD-99AB-49EA-9D78-80F825A67547}" presName="spacer" presStyleCnt="0"/>
      <dgm:spPr/>
    </dgm:pt>
    <dgm:pt modelId="{E478DE36-F18A-4F49-BBBF-A9598E0E178B}" type="pres">
      <dgm:prSet presAssocID="{F5FE198B-031F-4847-B866-B5C12DC938E7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1A39803-28CE-4C52-B1DA-03C450C5CB78}" srcId="{F2B4189B-07E2-405C-91BC-1FB45D027B3C}" destId="{F5FE198B-031F-4847-B866-B5C12DC938E7}" srcOrd="8" destOrd="0" parTransId="{2BC527CD-8562-4837-8D84-023962EE13F6}" sibTransId="{55E566B5-BC56-4037-A133-C447B8838156}"/>
    <dgm:cxn modelId="{85373804-89CC-45A7-8C58-F97EAFC2C154}" type="presOf" srcId="{9EDFDE6C-9DD2-4D59-999B-4D703159844E}" destId="{BCB4361B-5364-453F-BE4A-9A73DA817267}" srcOrd="0" destOrd="0" presId="urn:microsoft.com/office/officeart/2005/8/layout/vList2"/>
    <dgm:cxn modelId="{A1F8F50B-1A8B-497A-92F0-E76C3C1733B1}" type="presOf" srcId="{2F507CEA-853F-4BFB-AD0C-2F01DF35D33C}" destId="{77B6B8D5-D8B6-44AB-B01F-2DABB8236EDE}" srcOrd="0" destOrd="0" presId="urn:microsoft.com/office/officeart/2005/8/layout/vList2"/>
    <dgm:cxn modelId="{83532521-73AE-4268-8724-783159DF7B16}" srcId="{F2B4189B-07E2-405C-91BC-1FB45D027B3C}" destId="{58ABB88A-7D55-4C55-96E4-8B3E44D74DDA}" srcOrd="0" destOrd="0" parTransId="{42289E77-B136-4366-9A18-912AE2E5C4F1}" sibTransId="{19594B48-2248-4249-9618-BB2FDFC679B6}"/>
    <dgm:cxn modelId="{2CE43244-7A66-4E76-9CD1-9732CC6367AE}" srcId="{F2B4189B-07E2-405C-91BC-1FB45D027B3C}" destId="{564DADA3-1138-420D-BC1C-4ED7A4AE16AD}" srcOrd="7" destOrd="0" parTransId="{4446D534-2AF2-4F92-9DA0-10B3DD277240}" sibTransId="{1AE586AD-99AB-49EA-9D78-80F825A67547}"/>
    <dgm:cxn modelId="{71DDA445-8DA8-4C9A-94AB-1D54604FF0D5}" type="presOf" srcId="{8794D119-CB38-4243-94A9-171EA433BCB2}" destId="{3E255316-42F4-447E-B3D2-B61BBE7E89C8}" srcOrd="0" destOrd="0" presId="urn:microsoft.com/office/officeart/2005/8/layout/vList2"/>
    <dgm:cxn modelId="{3FED4767-50F7-4775-BA47-A5F3E848029A}" srcId="{F2B4189B-07E2-405C-91BC-1FB45D027B3C}" destId="{8794D119-CB38-4243-94A9-171EA433BCB2}" srcOrd="2" destOrd="0" parTransId="{9186C3DE-13FE-45BB-8584-AFF693267DFF}" sibTransId="{B544FE94-C688-492E-B189-5AC57024E757}"/>
    <dgm:cxn modelId="{03AB6B4A-1E76-44CC-A855-A02D703A4B7D}" type="presOf" srcId="{72B7A901-67DA-4E11-991F-8D309D7B6FF7}" destId="{50BD5F6D-E1B9-44C3-BB16-48F306F83E4F}" srcOrd="0" destOrd="0" presId="urn:microsoft.com/office/officeart/2005/8/layout/vList2"/>
    <dgm:cxn modelId="{5926766E-5B48-46DC-876D-685A091392A7}" type="presOf" srcId="{ACC29EA6-673E-429C-A46A-34702D173276}" destId="{46DA8361-D91F-4824-877A-36F59144339C}" srcOrd="0" destOrd="0" presId="urn:microsoft.com/office/officeart/2005/8/layout/vList2"/>
    <dgm:cxn modelId="{61F5A671-C4BF-47C4-9784-F16BF20E1107}" type="presOf" srcId="{58ABB88A-7D55-4C55-96E4-8B3E44D74DDA}" destId="{848EE148-3462-4141-BC47-01760ECBE0EA}" srcOrd="0" destOrd="0" presId="urn:microsoft.com/office/officeart/2005/8/layout/vList2"/>
    <dgm:cxn modelId="{63793F73-43C7-4C3C-AF50-7F193B06214A}" type="presOf" srcId="{F2B4189B-07E2-405C-91BC-1FB45D027B3C}" destId="{E740D0D3-8643-4E75-B8A3-053397CC1E5E}" srcOrd="0" destOrd="0" presId="urn:microsoft.com/office/officeart/2005/8/layout/vList2"/>
    <dgm:cxn modelId="{1072067B-EEAA-456A-B7CF-092419A328C6}" srcId="{F2B4189B-07E2-405C-91BC-1FB45D027B3C}" destId="{9EDFDE6C-9DD2-4D59-999B-4D703159844E}" srcOrd="6" destOrd="0" parTransId="{AC39815C-BEA5-4FAF-8363-E26B986C62AD}" sibTransId="{EE2328E5-981A-49F2-A8DE-BA3199423FB3}"/>
    <dgm:cxn modelId="{AEDD2498-95D1-4EF9-A29F-FD1B52DD3B65}" srcId="{F2B4189B-07E2-405C-91BC-1FB45D027B3C}" destId="{A36C49A0-FBE7-4113-B85E-927D43558275}" srcOrd="1" destOrd="0" parTransId="{599AF315-5BB2-415E-9313-6756EF7BDC36}" sibTransId="{035D169C-DCBF-425D-A42C-A1BEB9C5DDC7}"/>
    <dgm:cxn modelId="{982541A6-9D60-4146-A8B7-32E6C1DC0CA0}" type="presOf" srcId="{F5FE198B-031F-4847-B866-B5C12DC938E7}" destId="{E478DE36-F18A-4F49-BBBF-A9598E0E178B}" srcOrd="0" destOrd="0" presId="urn:microsoft.com/office/officeart/2005/8/layout/vList2"/>
    <dgm:cxn modelId="{2EB325AA-3228-4785-94A0-5010B9CA8350}" srcId="{F2B4189B-07E2-405C-91BC-1FB45D027B3C}" destId="{2F507CEA-853F-4BFB-AD0C-2F01DF35D33C}" srcOrd="4" destOrd="0" parTransId="{F1A0D899-8548-4935-8BD4-8C672878C726}" sibTransId="{116AA2B0-0CCB-48CE-9CAD-C1167D557C0B}"/>
    <dgm:cxn modelId="{32990CB7-1516-4048-B032-46AFBA2391AD}" type="presOf" srcId="{564DADA3-1138-420D-BC1C-4ED7A4AE16AD}" destId="{621D9D81-404A-47F6-ACEE-4501168DFC77}" srcOrd="0" destOrd="0" presId="urn:microsoft.com/office/officeart/2005/8/layout/vList2"/>
    <dgm:cxn modelId="{E32A7DBC-C679-4EDC-9ACE-3E526A6727CE}" srcId="{F2B4189B-07E2-405C-91BC-1FB45D027B3C}" destId="{72B7A901-67DA-4E11-991F-8D309D7B6FF7}" srcOrd="5" destOrd="0" parTransId="{76C0CAA1-779F-4094-B08D-CE86DBC377FE}" sibTransId="{9A13CDE9-4524-4950-A850-E952D2DFB9F0}"/>
    <dgm:cxn modelId="{6B59AAF3-F0D4-418E-B5C3-D2BFF974AD83}" type="presOf" srcId="{A36C49A0-FBE7-4113-B85E-927D43558275}" destId="{9538FFAA-1DCF-4510-ABA8-A84C1E7345A3}" srcOrd="0" destOrd="0" presId="urn:microsoft.com/office/officeart/2005/8/layout/vList2"/>
    <dgm:cxn modelId="{1E1174F7-0A70-437E-BE9C-0B7B579E2B93}" srcId="{F2B4189B-07E2-405C-91BC-1FB45D027B3C}" destId="{ACC29EA6-673E-429C-A46A-34702D173276}" srcOrd="3" destOrd="0" parTransId="{BD632F7F-83BE-46B2-8161-798FE312BFA4}" sibTransId="{4EFDD8A5-D419-487D-A39B-2FA0BD0A9D93}"/>
    <dgm:cxn modelId="{CE2487CC-BFC9-43FD-95BE-C1095E79A221}" type="presParOf" srcId="{E740D0D3-8643-4E75-B8A3-053397CC1E5E}" destId="{848EE148-3462-4141-BC47-01760ECBE0EA}" srcOrd="0" destOrd="0" presId="urn:microsoft.com/office/officeart/2005/8/layout/vList2"/>
    <dgm:cxn modelId="{745B0BDE-2F6F-4F7C-BC47-57AFF9F1187E}" type="presParOf" srcId="{E740D0D3-8643-4E75-B8A3-053397CC1E5E}" destId="{F9473528-5A33-4BE9-828C-0AB97132B174}" srcOrd="1" destOrd="0" presId="urn:microsoft.com/office/officeart/2005/8/layout/vList2"/>
    <dgm:cxn modelId="{6DA41CE0-4AEF-44CD-8BF0-6B8CF9B14D44}" type="presParOf" srcId="{E740D0D3-8643-4E75-B8A3-053397CC1E5E}" destId="{9538FFAA-1DCF-4510-ABA8-A84C1E7345A3}" srcOrd="2" destOrd="0" presId="urn:microsoft.com/office/officeart/2005/8/layout/vList2"/>
    <dgm:cxn modelId="{DC757FA9-77E9-46D2-80D5-CCB13D086091}" type="presParOf" srcId="{E740D0D3-8643-4E75-B8A3-053397CC1E5E}" destId="{5F85C37A-8D7F-49E0-BCC7-0092082B08D5}" srcOrd="3" destOrd="0" presId="urn:microsoft.com/office/officeart/2005/8/layout/vList2"/>
    <dgm:cxn modelId="{B3BCBE6F-C697-432F-8CF3-ED22436F39D7}" type="presParOf" srcId="{E740D0D3-8643-4E75-B8A3-053397CC1E5E}" destId="{3E255316-42F4-447E-B3D2-B61BBE7E89C8}" srcOrd="4" destOrd="0" presId="urn:microsoft.com/office/officeart/2005/8/layout/vList2"/>
    <dgm:cxn modelId="{4DADAC48-28FD-400E-9BB5-FAE266A6D358}" type="presParOf" srcId="{E740D0D3-8643-4E75-B8A3-053397CC1E5E}" destId="{F1B2D31C-91E9-48AA-8040-E9366E5EB9D4}" srcOrd="5" destOrd="0" presId="urn:microsoft.com/office/officeart/2005/8/layout/vList2"/>
    <dgm:cxn modelId="{78E55119-46EF-46E1-A34F-48416DCA2077}" type="presParOf" srcId="{E740D0D3-8643-4E75-B8A3-053397CC1E5E}" destId="{46DA8361-D91F-4824-877A-36F59144339C}" srcOrd="6" destOrd="0" presId="urn:microsoft.com/office/officeart/2005/8/layout/vList2"/>
    <dgm:cxn modelId="{F83B54BD-BEA3-4B4E-8770-244C2932CC3F}" type="presParOf" srcId="{E740D0D3-8643-4E75-B8A3-053397CC1E5E}" destId="{4D990D2C-26B6-4B9C-BEF1-DB7C8E23068A}" srcOrd="7" destOrd="0" presId="urn:microsoft.com/office/officeart/2005/8/layout/vList2"/>
    <dgm:cxn modelId="{35E0A545-8192-407C-B31B-DF3743564E7B}" type="presParOf" srcId="{E740D0D3-8643-4E75-B8A3-053397CC1E5E}" destId="{77B6B8D5-D8B6-44AB-B01F-2DABB8236EDE}" srcOrd="8" destOrd="0" presId="urn:microsoft.com/office/officeart/2005/8/layout/vList2"/>
    <dgm:cxn modelId="{8AB47C56-43EB-4D9D-AA59-A5F081EDCEB4}" type="presParOf" srcId="{E740D0D3-8643-4E75-B8A3-053397CC1E5E}" destId="{597BBE33-30BD-4206-9989-2C650411728A}" srcOrd="9" destOrd="0" presId="urn:microsoft.com/office/officeart/2005/8/layout/vList2"/>
    <dgm:cxn modelId="{3E77E5AD-26AA-419D-810D-C3DC63934C0F}" type="presParOf" srcId="{E740D0D3-8643-4E75-B8A3-053397CC1E5E}" destId="{50BD5F6D-E1B9-44C3-BB16-48F306F83E4F}" srcOrd="10" destOrd="0" presId="urn:microsoft.com/office/officeart/2005/8/layout/vList2"/>
    <dgm:cxn modelId="{90783943-E014-45CD-AA19-547899114A8D}" type="presParOf" srcId="{E740D0D3-8643-4E75-B8A3-053397CC1E5E}" destId="{DD88AEAC-389D-484E-BD00-86E41B6420CF}" srcOrd="11" destOrd="0" presId="urn:microsoft.com/office/officeart/2005/8/layout/vList2"/>
    <dgm:cxn modelId="{77CF79DB-5329-4DB8-B807-D5A2782BBE89}" type="presParOf" srcId="{E740D0D3-8643-4E75-B8A3-053397CC1E5E}" destId="{BCB4361B-5364-453F-BE4A-9A73DA817267}" srcOrd="12" destOrd="0" presId="urn:microsoft.com/office/officeart/2005/8/layout/vList2"/>
    <dgm:cxn modelId="{59DEE382-3CB9-49B3-9024-7FC270C18553}" type="presParOf" srcId="{E740D0D3-8643-4E75-B8A3-053397CC1E5E}" destId="{66DC4727-9B2C-43A0-9882-4176164B1DF9}" srcOrd="13" destOrd="0" presId="urn:microsoft.com/office/officeart/2005/8/layout/vList2"/>
    <dgm:cxn modelId="{B3316318-4BFC-43D6-8BF9-3D2533DE042C}" type="presParOf" srcId="{E740D0D3-8643-4E75-B8A3-053397CC1E5E}" destId="{621D9D81-404A-47F6-ACEE-4501168DFC77}" srcOrd="14" destOrd="0" presId="urn:microsoft.com/office/officeart/2005/8/layout/vList2"/>
    <dgm:cxn modelId="{CA85CECB-EC64-49D2-8394-AC6F702AB40D}" type="presParOf" srcId="{E740D0D3-8643-4E75-B8A3-053397CC1E5E}" destId="{DF27113C-377B-49EB-AB38-7FB364F2A1FA}" srcOrd="15" destOrd="0" presId="urn:microsoft.com/office/officeart/2005/8/layout/vList2"/>
    <dgm:cxn modelId="{AB9038FB-BF17-4997-842E-26351A7A5BE3}" type="presParOf" srcId="{E740D0D3-8643-4E75-B8A3-053397CC1E5E}" destId="{E478DE36-F18A-4F49-BBBF-A9598E0E178B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3367F0-C221-4113-89E9-C42AF35A167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732D275-F62D-4DC0-928B-61D0EC644B20}">
      <dgm:prSet phldrT="[Texto]" custT="1"/>
      <dgm:spPr/>
      <dgm:t>
        <a:bodyPr/>
        <a:lstStyle/>
        <a:p>
          <a:pPr algn="just"/>
          <a:r>
            <a:rPr lang="pt-BR" sz="2200" b="0" dirty="0"/>
            <a:t>Filosófico: reflexão profunda e crítica sobre a realidade, as questões éticas, lógicas e existenciais. Razão e argumentação lógica.</a:t>
          </a:r>
        </a:p>
      </dgm:t>
    </dgm:pt>
    <dgm:pt modelId="{47B2FAEC-C661-4DF1-87F1-DF6B1504FBBF}" type="parTrans" cxnId="{26BCA215-295A-4F2F-8D03-932AF744AB6C}">
      <dgm:prSet/>
      <dgm:spPr/>
      <dgm:t>
        <a:bodyPr/>
        <a:lstStyle/>
        <a:p>
          <a:endParaRPr lang="pt-BR"/>
        </a:p>
      </dgm:t>
    </dgm:pt>
    <dgm:pt modelId="{E4BCD0D0-3A2C-4890-A526-B4B921B20D86}" type="sibTrans" cxnId="{26BCA215-295A-4F2F-8D03-932AF744AB6C}">
      <dgm:prSet/>
      <dgm:spPr/>
      <dgm:t>
        <a:bodyPr/>
        <a:lstStyle/>
        <a:p>
          <a:endParaRPr lang="pt-BR"/>
        </a:p>
      </dgm:t>
    </dgm:pt>
    <dgm:pt modelId="{5CFF438D-EE85-4BED-844A-708F6E808553}">
      <dgm:prSet phldrT="[Texto]" custT="1"/>
      <dgm:spPr/>
      <dgm:t>
        <a:bodyPr/>
        <a:lstStyle/>
        <a:p>
          <a:pPr algn="just"/>
          <a:r>
            <a:rPr lang="pt-BR" sz="2200" dirty="0"/>
            <a:t>Conhecimento Científico: gerado por meio de um método sistemático e objetivo, com base evidências. Busca explicar, racionalmente, e prever fenômenos no mundo real (factual)</a:t>
          </a:r>
        </a:p>
      </dgm:t>
    </dgm:pt>
    <dgm:pt modelId="{CAAEF622-6074-4BE2-9FA0-ECFD095D8A4B}" type="parTrans" cxnId="{D123891C-3639-4D42-B9D3-A1EAA2988F08}">
      <dgm:prSet/>
      <dgm:spPr/>
      <dgm:t>
        <a:bodyPr/>
        <a:lstStyle/>
        <a:p>
          <a:endParaRPr lang="pt-BR"/>
        </a:p>
      </dgm:t>
    </dgm:pt>
    <dgm:pt modelId="{596F1071-3EC5-41D0-88CC-332F1EB9D0D5}" type="sibTrans" cxnId="{D123891C-3639-4D42-B9D3-A1EAA2988F08}">
      <dgm:prSet/>
      <dgm:spPr/>
      <dgm:t>
        <a:bodyPr/>
        <a:lstStyle/>
        <a:p>
          <a:endParaRPr lang="pt-BR"/>
        </a:p>
      </dgm:t>
    </dgm:pt>
    <dgm:pt modelId="{255EC117-C473-4B19-B0C4-FF0C1E77E199}">
      <dgm:prSet phldrT="[Texto]" custT="1"/>
      <dgm:spPr/>
      <dgm:t>
        <a:bodyPr/>
        <a:lstStyle/>
        <a:p>
          <a:pPr algn="just"/>
          <a:r>
            <a:rPr lang="pt-BR" sz="2200" dirty="0"/>
            <a:t>Senso Comum: relacionado com a experiência cotidiana e observação prática. Passado através da cultura e da convivência social</a:t>
          </a:r>
          <a:r>
            <a:rPr lang="pt-BR" sz="1100" dirty="0"/>
            <a:t>.</a:t>
          </a:r>
        </a:p>
      </dgm:t>
    </dgm:pt>
    <dgm:pt modelId="{0E8955EF-7630-49BA-85D0-7ADD2F61000C}" type="parTrans" cxnId="{51886AF4-F3B7-43B0-B802-F8269BB6FB54}">
      <dgm:prSet/>
      <dgm:spPr/>
      <dgm:t>
        <a:bodyPr/>
        <a:lstStyle/>
        <a:p>
          <a:endParaRPr lang="pt-BR"/>
        </a:p>
      </dgm:t>
    </dgm:pt>
    <dgm:pt modelId="{A4FEC962-7AAA-4BCA-B0D3-0A09D0735D7A}" type="sibTrans" cxnId="{51886AF4-F3B7-43B0-B802-F8269BB6FB54}">
      <dgm:prSet/>
      <dgm:spPr/>
      <dgm:t>
        <a:bodyPr/>
        <a:lstStyle/>
        <a:p>
          <a:endParaRPr lang="pt-BR"/>
        </a:p>
      </dgm:t>
    </dgm:pt>
    <dgm:pt modelId="{0FD788FA-C6B7-4EC3-9424-D15802D23C41}">
      <dgm:prSet phldrT="[Texto]" custT="1"/>
      <dgm:spPr/>
      <dgm:t>
        <a:bodyPr/>
        <a:lstStyle/>
        <a:p>
          <a:pPr algn="just"/>
          <a:r>
            <a:rPr lang="pt-BR" sz="2200" dirty="0"/>
            <a:t>Religioso:  baseia-se em textos sagrados, revelações divinas e tradições espirituais.</a:t>
          </a:r>
        </a:p>
      </dgm:t>
    </dgm:pt>
    <dgm:pt modelId="{058362B2-D53F-4BDF-A8A0-6EA52A18CF2B}" type="parTrans" cxnId="{D71E11E8-C654-49CB-8A1D-F4AF554EB409}">
      <dgm:prSet/>
      <dgm:spPr/>
    </dgm:pt>
    <dgm:pt modelId="{EC86043E-4299-4314-88F4-36BE8A2B79D3}" type="sibTrans" cxnId="{D71E11E8-C654-49CB-8A1D-F4AF554EB409}">
      <dgm:prSet/>
      <dgm:spPr/>
    </dgm:pt>
    <dgm:pt modelId="{082FB734-E008-4BE8-B195-2D03CC973806}" type="pres">
      <dgm:prSet presAssocID="{153367F0-C221-4113-89E9-C42AF35A1674}" presName="linear" presStyleCnt="0">
        <dgm:presLayoutVars>
          <dgm:dir/>
          <dgm:animLvl val="lvl"/>
          <dgm:resizeHandles val="exact"/>
        </dgm:presLayoutVars>
      </dgm:prSet>
      <dgm:spPr/>
    </dgm:pt>
    <dgm:pt modelId="{8C1755CB-9A21-4D48-BA88-6EFB291C38CA}" type="pres">
      <dgm:prSet presAssocID="{E732D275-F62D-4DC0-928B-61D0EC644B20}" presName="parentLin" presStyleCnt="0"/>
      <dgm:spPr/>
    </dgm:pt>
    <dgm:pt modelId="{3AF2FFED-3B6D-416A-A195-3875407210D6}" type="pres">
      <dgm:prSet presAssocID="{E732D275-F62D-4DC0-928B-61D0EC644B20}" presName="parentLeftMargin" presStyleLbl="node1" presStyleIdx="0" presStyleCnt="4"/>
      <dgm:spPr/>
    </dgm:pt>
    <dgm:pt modelId="{78363A19-7DED-4C98-BE8D-0F16961BDFF6}" type="pres">
      <dgm:prSet presAssocID="{E732D275-F62D-4DC0-928B-61D0EC644B20}" presName="parentText" presStyleLbl="node1" presStyleIdx="0" presStyleCnt="4" custScaleX="142857" custScaleY="168927">
        <dgm:presLayoutVars>
          <dgm:chMax val="0"/>
          <dgm:bulletEnabled val="1"/>
        </dgm:presLayoutVars>
      </dgm:prSet>
      <dgm:spPr/>
    </dgm:pt>
    <dgm:pt modelId="{D4B35AAF-E5A8-4FE4-AD02-62451184BAAC}" type="pres">
      <dgm:prSet presAssocID="{E732D275-F62D-4DC0-928B-61D0EC644B20}" presName="negativeSpace" presStyleCnt="0"/>
      <dgm:spPr/>
    </dgm:pt>
    <dgm:pt modelId="{4F555A6F-AA9B-4FDE-ADE3-7D18093196FC}" type="pres">
      <dgm:prSet presAssocID="{E732D275-F62D-4DC0-928B-61D0EC644B20}" presName="childText" presStyleLbl="conFgAcc1" presStyleIdx="0" presStyleCnt="4">
        <dgm:presLayoutVars>
          <dgm:bulletEnabled val="1"/>
        </dgm:presLayoutVars>
      </dgm:prSet>
      <dgm:spPr/>
    </dgm:pt>
    <dgm:pt modelId="{11E77CD8-A336-43A1-B7C1-45E20D1DFE28}" type="pres">
      <dgm:prSet presAssocID="{E4BCD0D0-3A2C-4890-A526-B4B921B20D86}" presName="spaceBetweenRectangles" presStyleCnt="0"/>
      <dgm:spPr/>
    </dgm:pt>
    <dgm:pt modelId="{75DF815E-5452-471D-A3A3-8EF16D2EE648}" type="pres">
      <dgm:prSet presAssocID="{5CFF438D-EE85-4BED-844A-708F6E808553}" presName="parentLin" presStyleCnt="0"/>
      <dgm:spPr/>
    </dgm:pt>
    <dgm:pt modelId="{22102986-D1C9-49E7-8355-0ECBBF51C77F}" type="pres">
      <dgm:prSet presAssocID="{5CFF438D-EE85-4BED-844A-708F6E808553}" presName="parentLeftMargin" presStyleLbl="node1" presStyleIdx="0" presStyleCnt="4"/>
      <dgm:spPr/>
    </dgm:pt>
    <dgm:pt modelId="{8AE1F9F1-EFAA-4F87-8273-B890B0E4F814}" type="pres">
      <dgm:prSet presAssocID="{5CFF438D-EE85-4BED-844A-708F6E808553}" presName="parentText" presStyleLbl="node1" presStyleIdx="1" presStyleCnt="4" custScaleX="142857" custScaleY="201954">
        <dgm:presLayoutVars>
          <dgm:chMax val="0"/>
          <dgm:bulletEnabled val="1"/>
        </dgm:presLayoutVars>
      </dgm:prSet>
      <dgm:spPr/>
    </dgm:pt>
    <dgm:pt modelId="{FBC9227F-9500-41CA-8C39-7497561CBCA8}" type="pres">
      <dgm:prSet presAssocID="{5CFF438D-EE85-4BED-844A-708F6E808553}" presName="negativeSpace" presStyleCnt="0"/>
      <dgm:spPr/>
    </dgm:pt>
    <dgm:pt modelId="{1A25C54A-4C75-4C0A-B02E-568AE4D62A9C}" type="pres">
      <dgm:prSet presAssocID="{5CFF438D-EE85-4BED-844A-708F6E808553}" presName="childText" presStyleLbl="conFgAcc1" presStyleIdx="1" presStyleCnt="4">
        <dgm:presLayoutVars>
          <dgm:bulletEnabled val="1"/>
        </dgm:presLayoutVars>
      </dgm:prSet>
      <dgm:spPr/>
    </dgm:pt>
    <dgm:pt modelId="{4791E8E4-3810-4726-8B89-50439461EDBE}" type="pres">
      <dgm:prSet presAssocID="{596F1071-3EC5-41D0-88CC-332F1EB9D0D5}" presName="spaceBetweenRectangles" presStyleCnt="0"/>
      <dgm:spPr/>
    </dgm:pt>
    <dgm:pt modelId="{362CA991-741B-4C6B-9A16-FD3CB0852B73}" type="pres">
      <dgm:prSet presAssocID="{255EC117-C473-4B19-B0C4-FF0C1E77E199}" presName="parentLin" presStyleCnt="0"/>
      <dgm:spPr/>
    </dgm:pt>
    <dgm:pt modelId="{E6FC86CA-8208-4F1B-B17E-C4AD9D1B7211}" type="pres">
      <dgm:prSet presAssocID="{255EC117-C473-4B19-B0C4-FF0C1E77E199}" presName="parentLeftMargin" presStyleLbl="node1" presStyleIdx="1" presStyleCnt="4"/>
      <dgm:spPr/>
    </dgm:pt>
    <dgm:pt modelId="{C6F7FBF4-797A-4DD3-A5B7-4976C32DB838}" type="pres">
      <dgm:prSet presAssocID="{255EC117-C473-4B19-B0C4-FF0C1E77E199}" presName="parentText" presStyleLbl="node1" presStyleIdx="2" presStyleCnt="4" custScaleX="142997" custScaleY="165000">
        <dgm:presLayoutVars>
          <dgm:chMax val="0"/>
          <dgm:bulletEnabled val="1"/>
        </dgm:presLayoutVars>
      </dgm:prSet>
      <dgm:spPr/>
    </dgm:pt>
    <dgm:pt modelId="{1C4774A6-98B0-4860-98E3-006AE0BDAC44}" type="pres">
      <dgm:prSet presAssocID="{255EC117-C473-4B19-B0C4-FF0C1E77E199}" presName="negativeSpace" presStyleCnt="0"/>
      <dgm:spPr/>
    </dgm:pt>
    <dgm:pt modelId="{D896F165-91B7-469A-8F30-504CE52E407D}" type="pres">
      <dgm:prSet presAssocID="{255EC117-C473-4B19-B0C4-FF0C1E77E199}" presName="childText" presStyleLbl="conFgAcc1" presStyleIdx="2" presStyleCnt="4">
        <dgm:presLayoutVars>
          <dgm:bulletEnabled val="1"/>
        </dgm:presLayoutVars>
      </dgm:prSet>
      <dgm:spPr/>
    </dgm:pt>
    <dgm:pt modelId="{69D899D3-D8AD-4AFE-9AEE-E48A7F6E6EEA}" type="pres">
      <dgm:prSet presAssocID="{A4FEC962-7AAA-4BCA-B0D3-0A09D0735D7A}" presName="spaceBetweenRectangles" presStyleCnt="0"/>
      <dgm:spPr/>
    </dgm:pt>
    <dgm:pt modelId="{9994E0F8-38D2-48F9-90B2-6E06DF9257E2}" type="pres">
      <dgm:prSet presAssocID="{0FD788FA-C6B7-4EC3-9424-D15802D23C41}" presName="parentLin" presStyleCnt="0"/>
      <dgm:spPr/>
    </dgm:pt>
    <dgm:pt modelId="{A35AF6FA-6621-46A6-A6E2-C13983C90FF3}" type="pres">
      <dgm:prSet presAssocID="{0FD788FA-C6B7-4EC3-9424-D15802D23C41}" presName="parentLeftMargin" presStyleLbl="node1" presStyleIdx="2" presStyleCnt="4"/>
      <dgm:spPr/>
    </dgm:pt>
    <dgm:pt modelId="{BCC6CB17-6AA2-4A60-BE91-D814BEE02681}" type="pres">
      <dgm:prSet presAssocID="{0FD788FA-C6B7-4EC3-9424-D15802D23C41}" presName="parentText" presStyleLbl="node1" presStyleIdx="3" presStyleCnt="4" custScaleX="142857" custScaleY="135048">
        <dgm:presLayoutVars>
          <dgm:chMax val="0"/>
          <dgm:bulletEnabled val="1"/>
        </dgm:presLayoutVars>
      </dgm:prSet>
      <dgm:spPr/>
    </dgm:pt>
    <dgm:pt modelId="{D5A9104F-A17E-4FBA-A6E2-C93FDEFC9AE8}" type="pres">
      <dgm:prSet presAssocID="{0FD788FA-C6B7-4EC3-9424-D15802D23C41}" presName="negativeSpace" presStyleCnt="0"/>
      <dgm:spPr/>
    </dgm:pt>
    <dgm:pt modelId="{B5CDDB0D-4F77-438D-BBCA-C7EBE5A770E4}" type="pres">
      <dgm:prSet presAssocID="{0FD788FA-C6B7-4EC3-9424-D15802D23C4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6BCA215-295A-4F2F-8D03-932AF744AB6C}" srcId="{153367F0-C221-4113-89E9-C42AF35A1674}" destId="{E732D275-F62D-4DC0-928B-61D0EC644B20}" srcOrd="0" destOrd="0" parTransId="{47B2FAEC-C661-4DF1-87F1-DF6B1504FBBF}" sibTransId="{E4BCD0D0-3A2C-4890-A526-B4B921B20D86}"/>
    <dgm:cxn modelId="{D123891C-3639-4D42-B9D3-A1EAA2988F08}" srcId="{153367F0-C221-4113-89E9-C42AF35A1674}" destId="{5CFF438D-EE85-4BED-844A-708F6E808553}" srcOrd="1" destOrd="0" parTransId="{CAAEF622-6074-4BE2-9FA0-ECFD095D8A4B}" sibTransId="{596F1071-3EC5-41D0-88CC-332F1EB9D0D5}"/>
    <dgm:cxn modelId="{45C5142F-E742-436C-9CDE-1920FFCFFD2C}" type="presOf" srcId="{E732D275-F62D-4DC0-928B-61D0EC644B20}" destId="{78363A19-7DED-4C98-BE8D-0F16961BDFF6}" srcOrd="1" destOrd="0" presId="urn:microsoft.com/office/officeart/2005/8/layout/list1"/>
    <dgm:cxn modelId="{CB07E239-25AB-486E-BB40-AD567AEF5DE2}" type="presOf" srcId="{255EC117-C473-4B19-B0C4-FF0C1E77E199}" destId="{E6FC86CA-8208-4F1B-B17E-C4AD9D1B7211}" srcOrd="0" destOrd="0" presId="urn:microsoft.com/office/officeart/2005/8/layout/list1"/>
    <dgm:cxn modelId="{E042603C-E23F-46DC-A7C4-CA62CDB16BF9}" type="presOf" srcId="{0FD788FA-C6B7-4EC3-9424-D15802D23C41}" destId="{A35AF6FA-6621-46A6-A6E2-C13983C90FF3}" srcOrd="0" destOrd="0" presId="urn:microsoft.com/office/officeart/2005/8/layout/list1"/>
    <dgm:cxn modelId="{9E582248-9720-4751-8D46-4B0956956A8B}" type="presOf" srcId="{E732D275-F62D-4DC0-928B-61D0EC644B20}" destId="{3AF2FFED-3B6D-416A-A195-3875407210D6}" srcOrd="0" destOrd="0" presId="urn:microsoft.com/office/officeart/2005/8/layout/list1"/>
    <dgm:cxn modelId="{3A0E1776-F399-4FF8-A8CD-DEB90F401A0B}" type="presOf" srcId="{153367F0-C221-4113-89E9-C42AF35A1674}" destId="{082FB734-E008-4BE8-B195-2D03CC973806}" srcOrd="0" destOrd="0" presId="urn:microsoft.com/office/officeart/2005/8/layout/list1"/>
    <dgm:cxn modelId="{9DFD9180-F1EC-43B4-AD14-A3EA2AAC5897}" type="presOf" srcId="{5CFF438D-EE85-4BED-844A-708F6E808553}" destId="{22102986-D1C9-49E7-8355-0ECBBF51C77F}" srcOrd="0" destOrd="0" presId="urn:microsoft.com/office/officeart/2005/8/layout/list1"/>
    <dgm:cxn modelId="{D529E4A5-6FF6-480F-857C-4D23799E563F}" type="presOf" srcId="{255EC117-C473-4B19-B0C4-FF0C1E77E199}" destId="{C6F7FBF4-797A-4DD3-A5B7-4976C32DB838}" srcOrd="1" destOrd="0" presId="urn:microsoft.com/office/officeart/2005/8/layout/list1"/>
    <dgm:cxn modelId="{500CC5AE-AD13-45C8-ADFF-8F132D9A3C13}" type="presOf" srcId="{0FD788FA-C6B7-4EC3-9424-D15802D23C41}" destId="{BCC6CB17-6AA2-4A60-BE91-D814BEE02681}" srcOrd="1" destOrd="0" presId="urn:microsoft.com/office/officeart/2005/8/layout/list1"/>
    <dgm:cxn modelId="{F4376ED3-3D9D-423B-AA48-BB5310A4FABC}" type="presOf" srcId="{5CFF438D-EE85-4BED-844A-708F6E808553}" destId="{8AE1F9F1-EFAA-4F87-8273-B890B0E4F814}" srcOrd="1" destOrd="0" presId="urn:microsoft.com/office/officeart/2005/8/layout/list1"/>
    <dgm:cxn modelId="{D71E11E8-C654-49CB-8A1D-F4AF554EB409}" srcId="{153367F0-C221-4113-89E9-C42AF35A1674}" destId="{0FD788FA-C6B7-4EC3-9424-D15802D23C41}" srcOrd="3" destOrd="0" parTransId="{058362B2-D53F-4BDF-A8A0-6EA52A18CF2B}" sibTransId="{EC86043E-4299-4314-88F4-36BE8A2B79D3}"/>
    <dgm:cxn modelId="{51886AF4-F3B7-43B0-B802-F8269BB6FB54}" srcId="{153367F0-C221-4113-89E9-C42AF35A1674}" destId="{255EC117-C473-4B19-B0C4-FF0C1E77E199}" srcOrd="2" destOrd="0" parTransId="{0E8955EF-7630-49BA-85D0-7ADD2F61000C}" sibTransId="{A4FEC962-7AAA-4BCA-B0D3-0A09D0735D7A}"/>
    <dgm:cxn modelId="{E1645A02-7B32-487C-BB46-B6B3481F8076}" type="presParOf" srcId="{082FB734-E008-4BE8-B195-2D03CC973806}" destId="{8C1755CB-9A21-4D48-BA88-6EFB291C38CA}" srcOrd="0" destOrd="0" presId="urn:microsoft.com/office/officeart/2005/8/layout/list1"/>
    <dgm:cxn modelId="{BC538688-FDFA-4EFD-948E-92F160E29C41}" type="presParOf" srcId="{8C1755CB-9A21-4D48-BA88-6EFB291C38CA}" destId="{3AF2FFED-3B6D-416A-A195-3875407210D6}" srcOrd="0" destOrd="0" presId="urn:microsoft.com/office/officeart/2005/8/layout/list1"/>
    <dgm:cxn modelId="{453BF465-3083-42ED-A808-B4370E68E004}" type="presParOf" srcId="{8C1755CB-9A21-4D48-BA88-6EFB291C38CA}" destId="{78363A19-7DED-4C98-BE8D-0F16961BDFF6}" srcOrd="1" destOrd="0" presId="urn:microsoft.com/office/officeart/2005/8/layout/list1"/>
    <dgm:cxn modelId="{C654B1FF-7BDC-467E-8C5D-218F8E5E51A5}" type="presParOf" srcId="{082FB734-E008-4BE8-B195-2D03CC973806}" destId="{D4B35AAF-E5A8-4FE4-AD02-62451184BAAC}" srcOrd="1" destOrd="0" presId="urn:microsoft.com/office/officeart/2005/8/layout/list1"/>
    <dgm:cxn modelId="{5D246448-0B9C-4EB2-AF66-AFEC63E57AD9}" type="presParOf" srcId="{082FB734-E008-4BE8-B195-2D03CC973806}" destId="{4F555A6F-AA9B-4FDE-ADE3-7D18093196FC}" srcOrd="2" destOrd="0" presId="urn:microsoft.com/office/officeart/2005/8/layout/list1"/>
    <dgm:cxn modelId="{496DC4E6-F266-45B8-84C1-6EC5CAB67D13}" type="presParOf" srcId="{082FB734-E008-4BE8-B195-2D03CC973806}" destId="{11E77CD8-A336-43A1-B7C1-45E20D1DFE28}" srcOrd="3" destOrd="0" presId="urn:microsoft.com/office/officeart/2005/8/layout/list1"/>
    <dgm:cxn modelId="{7A867B56-94D0-49B8-BC42-47307817D318}" type="presParOf" srcId="{082FB734-E008-4BE8-B195-2D03CC973806}" destId="{75DF815E-5452-471D-A3A3-8EF16D2EE648}" srcOrd="4" destOrd="0" presId="urn:microsoft.com/office/officeart/2005/8/layout/list1"/>
    <dgm:cxn modelId="{EEC797B2-605D-4ABB-85A5-F5EED98B151D}" type="presParOf" srcId="{75DF815E-5452-471D-A3A3-8EF16D2EE648}" destId="{22102986-D1C9-49E7-8355-0ECBBF51C77F}" srcOrd="0" destOrd="0" presId="urn:microsoft.com/office/officeart/2005/8/layout/list1"/>
    <dgm:cxn modelId="{334442D7-59FE-49B1-A6F9-B4FB225CB1B6}" type="presParOf" srcId="{75DF815E-5452-471D-A3A3-8EF16D2EE648}" destId="{8AE1F9F1-EFAA-4F87-8273-B890B0E4F814}" srcOrd="1" destOrd="0" presId="urn:microsoft.com/office/officeart/2005/8/layout/list1"/>
    <dgm:cxn modelId="{C5D9CBA8-5160-4E09-9C72-BED92C5650BC}" type="presParOf" srcId="{082FB734-E008-4BE8-B195-2D03CC973806}" destId="{FBC9227F-9500-41CA-8C39-7497561CBCA8}" srcOrd="5" destOrd="0" presId="urn:microsoft.com/office/officeart/2005/8/layout/list1"/>
    <dgm:cxn modelId="{6DBE07ED-73BE-4BC4-B11C-A775E9DE1495}" type="presParOf" srcId="{082FB734-E008-4BE8-B195-2D03CC973806}" destId="{1A25C54A-4C75-4C0A-B02E-568AE4D62A9C}" srcOrd="6" destOrd="0" presId="urn:microsoft.com/office/officeart/2005/8/layout/list1"/>
    <dgm:cxn modelId="{1EE49127-ED43-4CFC-87CA-11D2D4B9D60E}" type="presParOf" srcId="{082FB734-E008-4BE8-B195-2D03CC973806}" destId="{4791E8E4-3810-4726-8B89-50439461EDBE}" srcOrd="7" destOrd="0" presId="urn:microsoft.com/office/officeart/2005/8/layout/list1"/>
    <dgm:cxn modelId="{A026ABC4-D049-41D3-BC7D-9D5162C1D140}" type="presParOf" srcId="{082FB734-E008-4BE8-B195-2D03CC973806}" destId="{362CA991-741B-4C6B-9A16-FD3CB0852B73}" srcOrd="8" destOrd="0" presId="urn:microsoft.com/office/officeart/2005/8/layout/list1"/>
    <dgm:cxn modelId="{270FDB91-A8DA-4ACD-86B5-5B78379994B5}" type="presParOf" srcId="{362CA991-741B-4C6B-9A16-FD3CB0852B73}" destId="{E6FC86CA-8208-4F1B-B17E-C4AD9D1B7211}" srcOrd="0" destOrd="0" presId="urn:microsoft.com/office/officeart/2005/8/layout/list1"/>
    <dgm:cxn modelId="{D5E6BC9C-030D-4B09-855D-E718E039E028}" type="presParOf" srcId="{362CA991-741B-4C6B-9A16-FD3CB0852B73}" destId="{C6F7FBF4-797A-4DD3-A5B7-4976C32DB838}" srcOrd="1" destOrd="0" presId="urn:microsoft.com/office/officeart/2005/8/layout/list1"/>
    <dgm:cxn modelId="{CA944817-161C-453A-899F-D46070925217}" type="presParOf" srcId="{082FB734-E008-4BE8-B195-2D03CC973806}" destId="{1C4774A6-98B0-4860-98E3-006AE0BDAC44}" srcOrd="9" destOrd="0" presId="urn:microsoft.com/office/officeart/2005/8/layout/list1"/>
    <dgm:cxn modelId="{AA005696-9272-4AEC-B8F0-E080B75B0BFE}" type="presParOf" srcId="{082FB734-E008-4BE8-B195-2D03CC973806}" destId="{D896F165-91B7-469A-8F30-504CE52E407D}" srcOrd="10" destOrd="0" presId="urn:microsoft.com/office/officeart/2005/8/layout/list1"/>
    <dgm:cxn modelId="{E9DE1B5A-2D49-4C3D-8C42-3D936E343D1B}" type="presParOf" srcId="{082FB734-E008-4BE8-B195-2D03CC973806}" destId="{69D899D3-D8AD-4AFE-9AEE-E48A7F6E6EEA}" srcOrd="11" destOrd="0" presId="urn:microsoft.com/office/officeart/2005/8/layout/list1"/>
    <dgm:cxn modelId="{187E7405-F308-4F86-95A5-D9EEB4FBFE97}" type="presParOf" srcId="{082FB734-E008-4BE8-B195-2D03CC973806}" destId="{9994E0F8-38D2-48F9-90B2-6E06DF9257E2}" srcOrd="12" destOrd="0" presId="urn:microsoft.com/office/officeart/2005/8/layout/list1"/>
    <dgm:cxn modelId="{5083CF36-C557-4867-9255-C7982A2E952B}" type="presParOf" srcId="{9994E0F8-38D2-48F9-90B2-6E06DF9257E2}" destId="{A35AF6FA-6621-46A6-A6E2-C13983C90FF3}" srcOrd="0" destOrd="0" presId="urn:microsoft.com/office/officeart/2005/8/layout/list1"/>
    <dgm:cxn modelId="{BFB5C02B-07FE-4AC2-B907-B335B3DB4EE4}" type="presParOf" srcId="{9994E0F8-38D2-48F9-90B2-6E06DF9257E2}" destId="{BCC6CB17-6AA2-4A60-BE91-D814BEE02681}" srcOrd="1" destOrd="0" presId="urn:microsoft.com/office/officeart/2005/8/layout/list1"/>
    <dgm:cxn modelId="{77C57A3B-8006-4B3C-8E10-B3B2C5482946}" type="presParOf" srcId="{082FB734-E008-4BE8-B195-2D03CC973806}" destId="{D5A9104F-A17E-4FBA-A6E2-C93FDEFC9AE8}" srcOrd="13" destOrd="0" presId="urn:microsoft.com/office/officeart/2005/8/layout/list1"/>
    <dgm:cxn modelId="{CB7446E9-7BC9-46FC-A276-F506F6EE62B5}" type="presParOf" srcId="{082FB734-E008-4BE8-B195-2D03CC973806}" destId="{B5CDDB0D-4F77-438D-BBCA-C7EBE5A770E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868413-738F-4162-B1B8-6A25B16181BD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380BB3-56AF-4249-8504-A46410A4A427}">
      <dgm:prSet custT="1"/>
      <dgm:spPr/>
      <dgm:t>
        <a:bodyPr/>
        <a:lstStyle/>
        <a:p>
          <a:r>
            <a:rPr lang="en-US" sz="1800" dirty="0" err="1"/>
            <a:t>Conhecimento</a:t>
          </a:r>
          <a:r>
            <a:rPr lang="en-US" sz="1800" dirty="0"/>
            <a:t> </a:t>
          </a:r>
          <a:r>
            <a:rPr lang="en-US" sz="1800" dirty="0" err="1"/>
            <a:t>Científico</a:t>
          </a:r>
          <a:endParaRPr lang="en-US" sz="1800" dirty="0"/>
        </a:p>
      </dgm:t>
    </dgm:pt>
    <dgm:pt modelId="{5CE0BFE1-19F5-4CBE-B312-0CBCF1BBFB04}" type="parTrans" cxnId="{45512526-B285-4479-BD74-9EB48DA555A4}">
      <dgm:prSet/>
      <dgm:spPr/>
      <dgm:t>
        <a:bodyPr/>
        <a:lstStyle/>
        <a:p>
          <a:endParaRPr lang="en-US" sz="2200"/>
        </a:p>
      </dgm:t>
    </dgm:pt>
    <dgm:pt modelId="{05ECED18-32AA-4807-BD02-4662662A57EE}" type="sibTrans" cxnId="{45512526-B285-4479-BD74-9EB48DA555A4}">
      <dgm:prSet/>
      <dgm:spPr/>
      <dgm:t>
        <a:bodyPr/>
        <a:lstStyle/>
        <a:p>
          <a:endParaRPr lang="en-US" sz="2200"/>
        </a:p>
      </dgm:t>
    </dgm:pt>
    <dgm:pt modelId="{24E73D4F-6F4C-4187-B83D-B845161C8C59}">
      <dgm:prSet custT="1"/>
      <dgm:spPr/>
      <dgm:t>
        <a:bodyPr/>
        <a:lstStyle/>
        <a:p>
          <a:r>
            <a:rPr lang="pt-BR" sz="2000" dirty="0"/>
            <a:t>Dados</a:t>
          </a:r>
          <a:endParaRPr lang="en-US" sz="2000" dirty="0"/>
        </a:p>
      </dgm:t>
    </dgm:pt>
    <dgm:pt modelId="{18F7557B-91A0-4B65-94ED-4425F3576CC8}" type="parTrans" cxnId="{2CEEC81C-D575-4883-9509-A96E80D31515}">
      <dgm:prSet/>
      <dgm:spPr/>
      <dgm:t>
        <a:bodyPr/>
        <a:lstStyle/>
        <a:p>
          <a:endParaRPr lang="en-US" sz="2200"/>
        </a:p>
      </dgm:t>
    </dgm:pt>
    <dgm:pt modelId="{494A1986-7486-41CD-8443-DD03FD3B1444}" type="sibTrans" cxnId="{2CEEC81C-D575-4883-9509-A96E80D31515}">
      <dgm:prSet/>
      <dgm:spPr/>
      <dgm:t>
        <a:bodyPr/>
        <a:lstStyle/>
        <a:p>
          <a:endParaRPr lang="en-US" sz="2200"/>
        </a:p>
      </dgm:t>
    </dgm:pt>
    <dgm:pt modelId="{37B6306B-3B7E-4A5A-AFBE-C5D049DAFC05}">
      <dgm:prSet custT="1"/>
      <dgm:spPr/>
      <dgm:t>
        <a:bodyPr/>
        <a:lstStyle/>
        <a:p>
          <a:r>
            <a:rPr lang="pt-BR" sz="2000" dirty="0" err="1"/>
            <a:t>Operacionali-zação</a:t>
          </a:r>
          <a:endParaRPr lang="en-US" sz="2000" dirty="0"/>
        </a:p>
      </dgm:t>
    </dgm:pt>
    <dgm:pt modelId="{62EDDD1C-88D4-4286-A771-8683A16FAA53}" type="parTrans" cxnId="{CFEF533E-A48B-4E26-A0B9-8392E27CA9DB}">
      <dgm:prSet/>
      <dgm:spPr/>
      <dgm:t>
        <a:bodyPr/>
        <a:lstStyle/>
        <a:p>
          <a:endParaRPr lang="en-US" sz="2200"/>
        </a:p>
      </dgm:t>
    </dgm:pt>
    <dgm:pt modelId="{1FA4DA5D-B773-45D3-97EC-E98650A65244}" type="sibTrans" cxnId="{CFEF533E-A48B-4E26-A0B9-8392E27CA9DB}">
      <dgm:prSet/>
      <dgm:spPr/>
      <dgm:t>
        <a:bodyPr/>
        <a:lstStyle/>
        <a:p>
          <a:endParaRPr lang="en-US" sz="2200"/>
        </a:p>
      </dgm:t>
    </dgm:pt>
    <dgm:pt modelId="{837252D6-E545-4DEE-9361-0BCD31A4DD39}">
      <dgm:prSet custT="1"/>
      <dgm:spPr/>
      <dgm:t>
        <a:bodyPr/>
        <a:lstStyle/>
        <a:p>
          <a:r>
            <a:rPr lang="pt-BR" sz="2000"/>
            <a:t>Hipótese</a:t>
          </a:r>
          <a:endParaRPr lang="en-US" sz="2000"/>
        </a:p>
      </dgm:t>
    </dgm:pt>
    <dgm:pt modelId="{D11E6E47-8AD9-459E-808D-4A4128DECCE1}" type="parTrans" cxnId="{8F614CF9-5065-4DCA-8020-79806515B43D}">
      <dgm:prSet/>
      <dgm:spPr/>
      <dgm:t>
        <a:bodyPr/>
        <a:lstStyle/>
        <a:p>
          <a:endParaRPr lang="en-US" sz="2200"/>
        </a:p>
      </dgm:t>
    </dgm:pt>
    <dgm:pt modelId="{DBD1F32D-B109-4456-9785-A62B4976D484}" type="sibTrans" cxnId="{8F614CF9-5065-4DCA-8020-79806515B43D}">
      <dgm:prSet/>
      <dgm:spPr/>
      <dgm:t>
        <a:bodyPr/>
        <a:lstStyle/>
        <a:p>
          <a:endParaRPr lang="en-US" sz="2200"/>
        </a:p>
      </dgm:t>
    </dgm:pt>
    <dgm:pt modelId="{531111F2-D78F-4690-AA08-89F589B6D453}">
      <dgm:prSet custT="1"/>
      <dgm:spPr/>
      <dgm:t>
        <a:bodyPr/>
        <a:lstStyle/>
        <a:p>
          <a:r>
            <a:rPr lang="pt-BR" sz="2000"/>
            <a:t>Variável</a:t>
          </a:r>
          <a:endParaRPr lang="en-US" sz="2000"/>
        </a:p>
      </dgm:t>
    </dgm:pt>
    <dgm:pt modelId="{D29739DA-E6DF-4272-AA29-860349BB11F6}" type="parTrans" cxnId="{7B13CF3D-2972-4895-B805-6B74D04944BD}">
      <dgm:prSet/>
      <dgm:spPr/>
      <dgm:t>
        <a:bodyPr/>
        <a:lstStyle/>
        <a:p>
          <a:endParaRPr lang="en-US" sz="2200"/>
        </a:p>
      </dgm:t>
    </dgm:pt>
    <dgm:pt modelId="{27C584EF-2D56-4142-B779-DAACA9415597}" type="sibTrans" cxnId="{7B13CF3D-2972-4895-B805-6B74D04944BD}">
      <dgm:prSet/>
      <dgm:spPr/>
      <dgm:t>
        <a:bodyPr/>
        <a:lstStyle/>
        <a:p>
          <a:endParaRPr lang="en-US" sz="2200"/>
        </a:p>
      </dgm:t>
    </dgm:pt>
    <dgm:pt modelId="{A71AB6D8-BB3C-4B13-8657-610F86227766}">
      <dgm:prSet custT="1"/>
      <dgm:spPr/>
      <dgm:t>
        <a:bodyPr/>
        <a:lstStyle/>
        <a:p>
          <a:r>
            <a:rPr lang="pt-BR" sz="2000"/>
            <a:t>Variável dependente</a:t>
          </a:r>
          <a:endParaRPr lang="en-US" sz="2000"/>
        </a:p>
      </dgm:t>
    </dgm:pt>
    <dgm:pt modelId="{3ED70704-12FB-40AF-8293-6DDE489DD14D}" type="parTrans" cxnId="{F8124D52-C77C-4428-A708-123086AF263C}">
      <dgm:prSet/>
      <dgm:spPr/>
      <dgm:t>
        <a:bodyPr/>
        <a:lstStyle/>
        <a:p>
          <a:endParaRPr lang="en-US" sz="2200"/>
        </a:p>
      </dgm:t>
    </dgm:pt>
    <dgm:pt modelId="{F6AC54B2-1C48-4888-BEC2-103EC6895294}" type="sibTrans" cxnId="{F8124D52-C77C-4428-A708-123086AF263C}">
      <dgm:prSet/>
      <dgm:spPr/>
      <dgm:t>
        <a:bodyPr/>
        <a:lstStyle/>
        <a:p>
          <a:endParaRPr lang="en-US" sz="2200"/>
        </a:p>
      </dgm:t>
    </dgm:pt>
    <dgm:pt modelId="{D9AB5DC2-FB10-43F1-8D6F-FFA4AAE9A0D5}">
      <dgm:prSet custT="1"/>
      <dgm:spPr/>
      <dgm:t>
        <a:bodyPr/>
        <a:lstStyle/>
        <a:p>
          <a:r>
            <a:rPr lang="pt-BR" sz="2000" dirty="0"/>
            <a:t>Variável independente</a:t>
          </a:r>
          <a:endParaRPr lang="en-US" sz="2000" dirty="0"/>
        </a:p>
      </dgm:t>
    </dgm:pt>
    <dgm:pt modelId="{47DF652F-6FE0-4E08-AB75-64DB45304A57}" type="parTrans" cxnId="{4AAABAF6-69CE-4112-955F-58C7DD66B309}">
      <dgm:prSet/>
      <dgm:spPr/>
      <dgm:t>
        <a:bodyPr/>
        <a:lstStyle/>
        <a:p>
          <a:endParaRPr lang="en-US" sz="2200"/>
        </a:p>
      </dgm:t>
    </dgm:pt>
    <dgm:pt modelId="{3E06547F-A2FB-49E7-8035-2FA4E5942D3F}" type="sibTrans" cxnId="{4AAABAF6-69CE-4112-955F-58C7DD66B309}">
      <dgm:prSet/>
      <dgm:spPr/>
      <dgm:t>
        <a:bodyPr/>
        <a:lstStyle/>
        <a:p>
          <a:endParaRPr lang="en-US" sz="2200"/>
        </a:p>
      </dgm:t>
    </dgm:pt>
    <dgm:pt modelId="{0917CF9A-0E4A-487D-80AB-3AAE0971F35D}">
      <dgm:prSet custT="1"/>
      <dgm:spPr/>
      <dgm:t>
        <a:bodyPr/>
        <a:lstStyle/>
        <a:p>
          <a:pPr>
            <a:buNone/>
          </a:pPr>
          <a:r>
            <a:rPr lang="pt-BR" sz="2000"/>
            <a:t>Afirmação normativa</a:t>
          </a:r>
          <a:endParaRPr lang="en-US" sz="2000" dirty="0"/>
        </a:p>
      </dgm:t>
    </dgm:pt>
    <dgm:pt modelId="{7B2A6949-4A89-4FA1-A463-D326C766F142}" type="parTrans" cxnId="{51EF7A5C-525F-4C99-AA5C-6DCDA90C479A}">
      <dgm:prSet/>
      <dgm:spPr/>
      <dgm:t>
        <a:bodyPr/>
        <a:lstStyle/>
        <a:p>
          <a:endParaRPr lang="pt-BR" sz="2200"/>
        </a:p>
      </dgm:t>
    </dgm:pt>
    <dgm:pt modelId="{18305F1B-C9A8-4A4F-918F-905563126C48}" type="sibTrans" cxnId="{51EF7A5C-525F-4C99-AA5C-6DCDA90C479A}">
      <dgm:prSet/>
      <dgm:spPr/>
      <dgm:t>
        <a:bodyPr/>
        <a:lstStyle/>
        <a:p>
          <a:endParaRPr lang="pt-BR" sz="2200"/>
        </a:p>
      </dgm:t>
    </dgm:pt>
    <dgm:pt modelId="{760AB2AA-BA2E-44A2-94F5-05FB6AD5A5C3}">
      <dgm:prSet custT="1"/>
      <dgm:spPr/>
      <dgm:t>
        <a:bodyPr/>
        <a:lstStyle/>
        <a:p>
          <a:r>
            <a:rPr lang="pt-BR" sz="2000" dirty="0"/>
            <a:t>Causalidade</a:t>
          </a:r>
        </a:p>
      </dgm:t>
    </dgm:pt>
    <dgm:pt modelId="{56B3C126-6EFD-4E4A-B30F-EDDBC61BE760}" type="parTrans" cxnId="{886DCE3D-A0E6-4738-9A5E-DDB4DA388493}">
      <dgm:prSet/>
      <dgm:spPr/>
      <dgm:t>
        <a:bodyPr/>
        <a:lstStyle/>
        <a:p>
          <a:endParaRPr lang="pt-BR" sz="2200"/>
        </a:p>
      </dgm:t>
    </dgm:pt>
    <dgm:pt modelId="{38EABCE2-30C1-4E8B-9006-B48A46AAB0D8}" type="sibTrans" cxnId="{886DCE3D-A0E6-4738-9A5E-DDB4DA388493}">
      <dgm:prSet/>
      <dgm:spPr/>
      <dgm:t>
        <a:bodyPr/>
        <a:lstStyle/>
        <a:p>
          <a:endParaRPr lang="pt-BR" sz="2200"/>
        </a:p>
      </dgm:t>
    </dgm:pt>
    <dgm:pt modelId="{18AF58FC-2427-4C58-9B9B-558370AA63AD}">
      <dgm:prSet custT="1"/>
      <dgm:spPr/>
      <dgm:t>
        <a:bodyPr/>
        <a:lstStyle/>
        <a:p>
          <a:r>
            <a:rPr lang="pt-BR" sz="2000" dirty="0"/>
            <a:t>Correlação</a:t>
          </a:r>
        </a:p>
      </dgm:t>
    </dgm:pt>
    <dgm:pt modelId="{F7D73071-F5EE-4985-827A-814B7FCCB556}" type="parTrans" cxnId="{C51FD930-129D-40A0-9660-5827A40742C8}">
      <dgm:prSet/>
      <dgm:spPr/>
      <dgm:t>
        <a:bodyPr/>
        <a:lstStyle/>
        <a:p>
          <a:endParaRPr lang="pt-BR" sz="2200"/>
        </a:p>
      </dgm:t>
    </dgm:pt>
    <dgm:pt modelId="{B70954A3-02B2-47E7-9019-435ED7CAD1CB}" type="sibTrans" cxnId="{C51FD930-129D-40A0-9660-5827A40742C8}">
      <dgm:prSet/>
      <dgm:spPr/>
      <dgm:t>
        <a:bodyPr/>
        <a:lstStyle/>
        <a:p>
          <a:endParaRPr lang="pt-BR" sz="2200"/>
        </a:p>
      </dgm:t>
    </dgm:pt>
    <dgm:pt modelId="{B0DC8362-0EFE-4BAC-B936-7E2C07A3F8EC}">
      <dgm:prSet custT="1"/>
      <dgm:spPr/>
      <dgm:t>
        <a:bodyPr/>
        <a:lstStyle/>
        <a:p>
          <a:r>
            <a:rPr lang="pt-BR" sz="2000" dirty="0"/>
            <a:t>Empírico</a:t>
          </a:r>
        </a:p>
      </dgm:t>
    </dgm:pt>
    <dgm:pt modelId="{1E54FC41-7A77-4246-B938-5F5BB7AA82C0}" type="parTrans" cxnId="{AA37366F-D55F-4CE5-96C3-1FE6EB57A640}">
      <dgm:prSet/>
      <dgm:spPr/>
      <dgm:t>
        <a:bodyPr/>
        <a:lstStyle/>
        <a:p>
          <a:endParaRPr lang="pt-BR" sz="2200"/>
        </a:p>
      </dgm:t>
    </dgm:pt>
    <dgm:pt modelId="{178F8ABB-2ABD-4566-B404-2BAEDA681CE0}" type="sibTrans" cxnId="{AA37366F-D55F-4CE5-96C3-1FE6EB57A640}">
      <dgm:prSet/>
      <dgm:spPr/>
      <dgm:t>
        <a:bodyPr/>
        <a:lstStyle/>
        <a:p>
          <a:endParaRPr lang="pt-BR" sz="2200"/>
        </a:p>
      </dgm:t>
    </dgm:pt>
    <dgm:pt modelId="{66A5608B-F791-43CC-9A77-04409EA49CBE}">
      <dgm:prSet custT="1"/>
      <dgm:spPr/>
      <dgm:t>
        <a:bodyPr/>
        <a:lstStyle/>
        <a:p>
          <a:r>
            <a:rPr lang="pt-BR" sz="2000"/>
            <a:t>Paradigma</a:t>
          </a:r>
          <a:endParaRPr lang="pt-BR" sz="2000" dirty="0"/>
        </a:p>
      </dgm:t>
    </dgm:pt>
    <dgm:pt modelId="{221B41C3-A711-47CC-B7AE-B17A8FACB503}" type="parTrans" cxnId="{CA3EAD7C-B583-45B0-AC98-6956EE09B22D}">
      <dgm:prSet/>
      <dgm:spPr/>
      <dgm:t>
        <a:bodyPr/>
        <a:lstStyle/>
        <a:p>
          <a:endParaRPr lang="pt-BR" sz="2200"/>
        </a:p>
      </dgm:t>
    </dgm:pt>
    <dgm:pt modelId="{88EB60D5-AFDC-43D7-A3FB-3C0F6C9DFD8C}" type="sibTrans" cxnId="{CA3EAD7C-B583-45B0-AC98-6956EE09B22D}">
      <dgm:prSet/>
      <dgm:spPr/>
      <dgm:t>
        <a:bodyPr/>
        <a:lstStyle/>
        <a:p>
          <a:endParaRPr lang="pt-BR" sz="2200"/>
        </a:p>
      </dgm:t>
    </dgm:pt>
    <dgm:pt modelId="{22409DA7-077F-4537-82AF-12CA0176BA01}">
      <dgm:prSet custT="1"/>
      <dgm:spPr/>
      <dgm:t>
        <a:bodyPr/>
        <a:lstStyle/>
        <a:p>
          <a:r>
            <a:rPr lang="pt-BR" sz="1800" dirty="0"/>
            <a:t>Relação positiva/negativa</a:t>
          </a:r>
        </a:p>
      </dgm:t>
    </dgm:pt>
    <dgm:pt modelId="{4B23A4E4-E8ED-40DB-94DF-7E947EEF236A}" type="parTrans" cxnId="{A43C7473-B904-44ED-BE36-3B511A54536F}">
      <dgm:prSet/>
      <dgm:spPr/>
      <dgm:t>
        <a:bodyPr/>
        <a:lstStyle/>
        <a:p>
          <a:endParaRPr lang="pt-BR" sz="2200"/>
        </a:p>
      </dgm:t>
    </dgm:pt>
    <dgm:pt modelId="{E0298E3F-7A30-4487-BCF2-1466ED34D6F6}" type="sibTrans" cxnId="{A43C7473-B904-44ED-BE36-3B511A54536F}">
      <dgm:prSet/>
      <dgm:spPr/>
      <dgm:t>
        <a:bodyPr/>
        <a:lstStyle/>
        <a:p>
          <a:endParaRPr lang="pt-BR" sz="2200"/>
        </a:p>
      </dgm:t>
    </dgm:pt>
    <dgm:pt modelId="{581CDAEE-2D01-4BBC-A355-8FEB8D8A004C}">
      <dgm:prSet custT="1"/>
      <dgm:spPr/>
      <dgm:t>
        <a:bodyPr/>
        <a:lstStyle/>
        <a:p>
          <a:r>
            <a:rPr lang="pt-BR" sz="2000" dirty="0"/>
            <a:t>Covariação</a:t>
          </a:r>
        </a:p>
      </dgm:t>
    </dgm:pt>
    <dgm:pt modelId="{02F14494-2EF3-4C06-B838-EF480F6ED2BA}" type="parTrans" cxnId="{FEB2D8B1-B16B-4EE0-82A0-0E9CE5E59940}">
      <dgm:prSet/>
      <dgm:spPr/>
      <dgm:t>
        <a:bodyPr/>
        <a:lstStyle/>
        <a:p>
          <a:endParaRPr lang="pt-BR"/>
        </a:p>
      </dgm:t>
    </dgm:pt>
    <dgm:pt modelId="{CAE42187-EDC7-4BB9-9AD7-5A1615C046D0}" type="sibTrans" cxnId="{FEB2D8B1-B16B-4EE0-82A0-0E9CE5E59940}">
      <dgm:prSet/>
      <dgm:spPr/>
      <dgm:t>
        <a:bodyPr/>
        <a:lstStyle/>
        <a:p>
          <a:endParaRPr lang="pt-BR"/>
        </a:p>
      </dgm:t>
    </dgm:pt>
    <dgm:pt modelId="{28E5710C-A49A-4F4D-A8FB-0A5E39BBF0A4}">
      <dgm:prSet custT="1"/>
      <dgm:spPr/>
      <dgm:t>
        <a:bodyPr/>
        <a:lstStyle/>
        <a:p>
          <a:r>
            <a:rPr lang="pt-BR" sz="2000" dirty="0"/>
            <a:t>Teoria</a:t>
          </a:r>
          <a:endParaRPr lang="en-US" sz="2000" dirty="0"/>
        </a:p>
      </dgm:t>
    </dgm:pt>
    <dgm:pt modelId="{4A747D05-43AF-4381-8423-80F5AAAAD129}" type="parTrans" cxnId="{1CAADCF9-9215-402D-BA9A-C69D5D9F4F53}">
      <dgm:prSet/>
      <dgm:spPr/>
      <dgm:t>
        <a:bodyPr/>
        <a:lstStyle/>
        <a:p>
          <a:endParaRPr lang="pt-BR"/>
        </a:p>
      </dgm:t>
    </dgm:pt>
    <dgm:pt modelId="{AF26B437-2A90-4C92-86E1-E532553BBD9A}" type="sibTrans" cxnId="{1CAADCF9-9215-402D-BA9A-C69D5D9F4F53}">
      <dgm:prSet/>
      <dgm:spPr/>
      <dgm:t>
        <a:bodyPr/>
        <a:lstStyle/>
        <a:p>
          <a:endParaRPr lang="pt-BR"/>
        </a:p>
      </dgm:t>
    </dgm:pt>
    <dgm:pt modelId="{FD3996C9-0359-4DBD-A850-D74C787C3E69}" type="pres">
      <dgm:prSet presAssocID="{C1868413-738F-4162-B1B8-6A25B16181BD}" presName="diagram" presStyleCnt="0">
        <dgm:presLayoutVars>
          <dgm:dir/>
          <dgm:resizeHandles val="exact"/>
        </dgm:presLayoutVars>
      </dgm:prSet>
      <dgm:spPr/>
    </dgm:pt>
    <dgm:pt modelId="{EB280796-CF33-45B0-924F-9A72E195B917}" type="pres">
      <dgm:prSet presAssocID="{FA380BB3-56AF-4249-8504-A46410A4A427}" presName="node" presStyleLbl="node1" presStyleIdx="0" presStyleCnt="15">
        <dgm:presLayoutVars>
          <dgm:bulletEnabled val="1"/>
        </dgm:presLayoutVars>
      </dgm:prSet>
      <dgm:spPr/>
    </dgm:pt>
    <dgm:pt modelId="{B7424CEC-EC1F-488C-B270-E7C59A8B6BE6}" type="pres">
      <dgm:prSet presAssocID="{05ECED18-32AA-4807-BD02-4662662A57EE}" presName="sibTrans" presStyleCnt="0"/>
      <dgm:spPr/>
    </dgm:pt>
    <dgm:pt modelId="{41860D00-3F00-42AA-B032-132E61894179}" type="pres">
      <dgm:prSet presAssocID="{28E5710C-A49A-4F4D-A8FB-0A5E39BBF0A4}" presName="node" presStyleLbl="node1" presStyleIdx="1" presStyleCnt="15">
        <dgm:presLayoutVars>
          <dgm:bulletEnabled val="1"/>
        </dgm:presLayoutVars>
      </dgm:prSet>
      <dgm:spPr/>
    </dgm:pt>
    <dgm:pt modelId="{69EE9AB5-134B-4617-92D5-C34A844D4111}" type="pres">
      <dgm:prSet presAssocID="{AF26B437-2A90-4C92-86E1-E532553BBD9A}" presName="sibTrans" presStyleCnt="0"/>
      <dgm:spPr/>
    </dgm:pt>
    <dgm:pt modelId="{E63209AB-B1FB-4C6D-9B33-F8AFF53B5B59}" type="pres">
      <dgm:prSet presAssocID="{24E73D4F-6F4C-4187-B83D-B845161C8C59}" presName="node" presStyleLbl="node1" presStyleIdx="2" presStyleCnt="15">
        <dgm:presLayoutVars>
          <dgm:bulletEnabled val="1"/>
        </dgm:presLayoutVars>
      </dgm:prSet>
      <dgm:spPr/>
    </dgm:pt>
    <dgm:pt modelId="{43D37CD8-BB6A-4D66-BC8C-B5DCD3CB3996}" type="pres">
      <dgm:prSet presAssocID="{494A1986-7486-41CD-8443-DD03FD3B1444}" presName="sibTrans" presStyleCnt="0"/>
      <dgm:spPr/>
    </dgm:pt>
    <dgm:pt modelId="{09152BD8-EA7D-48F3-9CEB-9998860C84DE}" type="pres">
      <dgm:prSet presAssocID="{37B6306B-3B7E-4A5A-AFBE-C5D049DAFC05}" presName="node" presStyleLbl="node1" presStyleIdx="3" presStyleCnt="15">
        <dgm:presLayoutVars>
          <dgm:bulletEnabled val="1"/>
        </dgm:presLayoutVars>
      </dgm:prSet>
      <dgm:spPr/>
    </dgm:pt>
    <dgm:pt modelId="{220F2798-63FD-4905-A407-EDAD602D86D3}" type="pres">
      <dgm:prSet presAssocID="{1FA4DA5D-B773-45D3-97EC-E98650A65244}" presName="sibTrans" presStyleCnt="0"/>
      <dgm:spPr/>
    </dgm:pt>
    <dgm:pt modelId="{6DFC0DA6-BD14-4C59-B028-B80C97D7B3F9}" type="pres">
      <dgm:prSet presAssocID="{837252D6-E545-4DEE-9361-0BCD31A4DD39}" presName="node" presStyleLbl="node1" presStyleIdx="4" presStyleCnt="15">
        <dgm:presLayoutVars>
          <dgm:bulletEnabled val="1"/>
        </dgm:presLayoutVars>
      </dgm:prSet>
      <dgm:spPr/>
    </dgm:pt>
    <dgm:pt modelId="{8A670898-D403-41B6-93A9-6C970A243997}" type="pres">
      <dgm:prSet presAssocID="{DBD1F32D-B109-4456-9785-A62B4976D484}" presName="sibTrans" presStyleCnt="0"/>
      <dgm:spPr/>
    </dgm:pt>
    <dgm:pt modelId="{96918481-2601-4B7D-9B85-EC915D659924}" type="pres">
      <dgm:prSet presAssocID="{531111F2-D78F-4690-AA08-89F589B6D453}" presName="node" presStyleLbl="node1" presStyleIdx="5" presStyleCnt="15">
        <dgm:presLayoutVars>
          <dgm:bulletEnabled val="1"/>
        </dgm:presLayoutVars>
      </dgm:prSet>
      <dgm:spPr/>
    </dgm:pt>
    <dgm:pt modelId="{800B6A99-DD5B-474A-9111-22A0C62887E9}" type="pres">
      <dgm:prSet presAssocID="{27C584EF-2D56-4142-B779-DAACA9415597}" presName="sibTrans" presStyleCnt="0"/>
      <dgm:spPr/>
    </dgm:pt>
    <dgm:pt modelId="{C77467D6-B420-423C-A98D-4F2A16B56336}" type="pres">
      <dgm:prSet presAssocID="{A71AB6D8-BB3C-4B13-8657-610F86227766}" presName="node" presStyleLbl="node1" presStyleIdx="6" presStyleCnt="15">
        <dgm:presLayoutVars>
          <dgm:bulletEnabled val="1"/>
        </dgm:presLayoutVars>
      </dgm:prSet>
      <dgm:spPr/>
    </dgm:pt>
    <dgm:pt modelId="{DBFA07B0-1CFC-4F18-B1FB-A7B00474BCCC}" type="pres">
      <dgm:prSet presAssocID="{F6AC54B2-1C48-4888-BEC2-103EC6895294}" presName="sibTrans" presStyleCnt="0"/>
      <dgm:spPr/>
    </dgm:pt>
    <dgm:pt modelId="{2D58B3E5-9614-4097-8D58-DA2477D55F8D}" type="pres">
      <dgm:prSet presAssocID="{D9AB5DC2-FB10-43F1-8D6F-FFA4AAE9A0D5}" presName="node" presStyleLbl="node1" presStyleIdx="7" presStyleCnt="15">
        <dgm:presLayoutVars>
          <dgm:bulletEnabled val="1"/>
        </dgm:presLayoutVars>
      </dgm:prSet>
      <dgm:spPr/>
    </dgm:pt>
    <dgm:pt modelId="{4FE127FB-34FD-4678-862B-B248ABEA6239}" type="pres">
      <dgm:prSet presAssocID="{3E06547F-A2FB-49E7-8035-2FA4E5942D3F}" presName="sibTrans" presStyleCnt="0"/>
      <dgm:spPr/>
    </dgm:pt>
    <dgm:pt modelId="{BBCD91C8-3EC9-4BB5-A689-18BB8CE479E3}" type="pres">
      <dgm:prSet presAssocID="{0917CF9A-0E4A-487D-80AB-3AAE0971F35D}" presName="node" presStyleLbl="node1" presStyleIdx="8" presStyleCnt="15">
        <dgm:presLayoutVars>
          <dgm:bulletEnabled val="1"/>
        </dgm:presLayoutVars>
      </dgm:prSet>
      <dgm:spPr/>
    </dgm:pt>
    <dgm:pt modelId="{3DD8DDA0-C17A-4BED-9777-F21E42B53345}" type="pres">
      <dgm:prSet presAssocID="{18305F1B-C9A8-4A4F-918F-905563126C48}" presName="sibTrans" presStyleCnt="0"/>
      <dgm:spPr/>
    </dgm:pt>
    <dgm:pt modelId="{5535C501-8B19-4B70-AED0-1E9D53960962}" type="pres">
      <dgm:prSet presAssocID="{760AB2AA-BA2E-44A2-94F5-05FB6AD5A5C3}" presName="node" presStyleLbl="node1" presStyleIdx="9" presStyleCnt="15">
        <dgm:presLayoutVars>
          <dgm:bulletEnabled val="1"/>
        </dgm:presLayoutVars>
      </dgm:prSet>
      <dgm:spPr/>
    </dgm:pt>
    <dgm:pt modelId="{4A078027-86F0-4982-A42B-EE3831F44CB3}" type="pres">
      <dgm:prSet presAssocID="{38EABCE2-30C1-4E8B-9006-B48A46AAB0D8}" presName="sibTrans" presStyleCnt="0"/>
      <dgm:spPr/>
    </dgm:pt>
    <dgm:pt modelId="{8B7DE7AA-5C94-40DA-9DFA-5480B1615167}" type="pres">
      <dgm:prSet presAssocID="{18AF58FC-2427-4C58-9B9B-558370AA63AD}" presName="node" presStyleLbl="node1" presStyleIdx="10" presStyleCnt="15">
        <dgm:presLayoutVars>
          <dgm:bulletEnabled val="1"/>
        </dgm:presLayoutVars>
      </dgm:prSet>
      <dgm:spPr/>
    </dgm:pt>
    <dgm:pt modelId="{4E7C8E86-992C-4FA7-B8CA-B286F0F89816}" type="pres">
      <dgm:prSet presAssocID="{B70954A3-02B2-47E7-9019-435ED7CAD1CB}" presName="sibTrans" presStyleCnt="0"/>
      <dgm:spPr/>
    </dgm:pt>
    <dgm:pt modelId="{00AC39EA-A478-429B-9DAD-AF9C0B3C1CE4}" type="pres">
      <dgm:prSet presAssocID="{581CDAEE-2D01-4BBC-A355-8FEB8D8A004C}" presName="node" presStyleLbl="node1" presStyleIdx="11" presStyleCnt="15">
        <dgm:presLayoutVars>
          <dgm:bulletEnabled val="1"/>
        </dgm:presLayoutVars>
      </dgm:prSet>
      <dgm:spPr/>
    </dgm:pt>
    <dgm:pt modelId="{387E31A3-343D-44AD-AA2F-D779E7DF9B35}" type="pres">
      <dgm:prSet presAssocID="{CAE42187-EDC7-4BB9-9AD7-5A1615C046D0}" presName="sibTrans" presStyleCnt="0"/>
      <dgm:spPr/>
    </dgm:pt>
    <dgm:pt modelId="{759903F4-F400-409E-83EB-0782E93BB1EC}" type="pres">
      <dgm:prSet presAssocID="{B0DC8362-0EFE-4BAC-B936-7E2C07A3F8EC}" presName="node" presStyleLbl="node1" presStyleIdx="12" presStyleCnt="15">
        <dgm:presLayoutVars>
          <dgm:bulletEnabled val="1"/>
        </dgm:presLayoutVars>
      </dgm:prSet>
      <dgm:spPr/>
    </dgm:pt>
    <dgm:pt modelId="{D3EECA37-621B-42C7-8091-C858012F51AF}" type="pres">
      <dgm:prSet presAssocID="{178F8ABB-2ABD-4566-B404-2BAEDA681CE0}" presName="sibTrans" presStyleCnt="0"/>
      <dgm:spPr/>
    </dgm:pt>
    <dgm:pt modelId="{EE35FA40-19E1-48CB-BE22-F979AE07731C}" type="pres">
      <dgm:prSet presAssocID="{66A5608B-F791-43CC-9A77-04409EA49CBE}" presName="node" presStyleLbl="node1" presStyleIdx="13" presStyleCnt="15">
        <dgm:presLayoutVars>
          <dgm:bulletEnabled val="1"/>
        </dgm:presLayoutVars>
      </dgm:prSet>
      <dgm:spPr/>
    </dgm:pt>
    <dgm:pt modelId="{44AAB4C8-1891-4B65-8891-B74C330CA647}" type="pres">
      <dgm:prSet presAssocID="{88EB60D5-AFDC-43D7-A3FB-3C0F6C9DFD8C}" presName="sibTrans" presStyleCnt="0"/>
      <dgm:spPr/>
    </dgm:pt>
    <dgm:pt modelId="{405315E3-B012-47D3-B239-707F7264C4B9}" type="pres">
      <dgm:prSet presAssocID="{22409DA7-077F-4537-82AF-12CA0176BA01}" presName="node" presStyleLbl="node1" presStyleIdx="14" presStyleCnt="15">
        <dgm:presLayoutVars>
          <dgm:bulletEnabled val="1"/>
        </dgm:presLayoutVars>
      </dgm:prSet>
      <dgm:spPr/>
    </dgm:pt>
  </dgm:ptLst>
  <dgm:cxnLst>
    <dgm:cxn modelId="{11B95E15-AAB7-41EC-BDB7-158765E143C8}" type="presOf" srcId="{581CDAEE-2D01-4BBC-A355-8FEB8D8A004C}" destId="{00AC39EA-A478-429B-9DAD-AF9C0B3C1CE4}" srcOrd="0" destOrd="0" presId="urn:microsoft.com/office/officeart/2005/8/layout/default"/>
    <dgm:cxn modelId="{2CEEC81C-D575-4883-9509-A96E80D31515}" srcId="{C1868413-738F-4162-B1B8-6A25B16181BD}" destId="{24E73D4F-6F4C-4187-B83D-B845161C8C59}" srcOrd="2" destOrd="0" parTransId="{18F7557B-91A0-4B65-94ED-4425F3576CC8}" sibTransId="{494A1986-7486-41CD-8443-DD03FD3B1444}"/>
    <dgm:cxn modelId="{70782D1E-319D-4B38-BF36-F8C21BE5D028}" type="presOf" srcId="{837252D6-E545-4DEE-9361-0BCD31A4DD39}" destId="{6DFC0DA6-BD14-4C59-B028-B80C97D7B3F9}" srcOrd="0" destOrd="0" presId="urn:microsoft.com/office/officeart/2005/8/layout/default"/>
    <dgm:cxn modelId="{CAC76D25-D9E4-4798-89E3-C750DC6E10AF}" type="presOf" srcId="{531111F2-D78F-4690-AA08-89F589B6D453}" destId="{96918481-2601-4B7D-9B85-EC915D659924}" srcOrd="0" destOrd="0" presId="urn:microsoft.com/office/officeart/2005/8/layout/default"/>
    <dgm:cxn modelId="{45512526-B285-4479-BD74-9EB48DA555A4}" srcId="{C1868413-738F-4162-B1B8-6A25B16181BD}" destId="{FA380BB3-56AF-4249-8504-A46410A4A427}" srcOrd="0" destOrd="0" parTransId="{5CE0BFE1-19F5-4CBE-B312-0CBCF1BBFB04}" sibTransId="{05ECED18-32AA-4807-BD02-4662662A57EE}"/>
    <dgm:cxn modelId="{C51FD930-129D-40A0-9660-5827A40742C8}" srcId="{C1868413-738F-4162-B1B8-6A25B16181BD}" destId="{18AF58FC-2427-4C58-9B9B-558370AA63AD}" srcOrd="10" destOrd="0" parTransId="{F7D73071-F5EE-4985-827A-814B7FCCB556}" sibTransId="{B70954A3-02B2-47E7-9019-435ED7CAD1CB}"/>
    <dgm:cxn modelId="{886DCE3D-A0E6-4738-9A5E-DDB4DA388493}" srcId="{C1868413-738F-4162-B1B8-6A25B16181BD}" destId="{760AB2AA-BA2E-44A2-94F5-05FB6AD5A5C3}" srcOrd="9" destOrd="0" parTransId="{56B3C126-6EFD-4E4A-B30F-EDDBC61BE760}" sibTransId="{38EABCE2-30C1-4E8B-9006-B48A46AAB0D8}"/>
    <dgm:cxn modelId="{7B13CF3D-2972-4895-B805-6B74D04944BD}" srcId="{C1868413-738F-4162-B1B8-6A25B16181BD}" destId="{531111F2-D78F-4690-AA08-89F589B6D453}" srcOrd="5" destOrd="0" parTransId="{D29739DA-E6DF-4272-AA29-860349BB11F6}" sibTransId="{27C584EF-2D56-4142-B779-DAACA9415597}"/>
    <dgm:cxn modelId="{CFEF533E-A48B-4E26-A0B9-8392E27CA9DB}" srcId="{C1868413-738F-4162-B1B8-6A25B16181BD}" destId="{37B6306B-3B7E-4A5A-AFBE-C5D049DAFC05}" srcOrd="3" destOrd="0" parTransId="{62EDDD1C-88D4-4286-A771-8683A16FAA53}" sibTransId="{1FA4DA5D-B773-45D3-97EC-E98650A65244}"/>
    <dgm:cxn modelId="{51EF7A5C-525F-4C99-AA5C-6DCDA90C479A}" srcId="{C1868413-738F-4162-B1B8-6A25B16181BD}" destId="{0917CF9A-0E4A-487D-80AB-3AAE0971F35D}" srcOrd="8" destOrd="0" parTransId="{7B2A6949-4A89-4FA1-A463-D326C766F142}" sibTransId="{18305F1B-C9A8-4A4F-918F-905563126C48}"/>
    <dgm:cxn modelId="{B9DE214A-4D39-448A-AD7C-8CFD77CCF10E}" type="presOf" srcId="{22409DA7-077F-4537-82AF-12CA0176BA01}" destId="{405315E3-B012-47D3-B239-707F7264C4B9}" srcOrd="0" destOrd="0" presId="urn:microsoft.com/office/officeart/2005/8/layout/default"/>
    <dgm:cxn modelId="{13AF224B-3CB7-4573-9196-3CAD053ED55D}" type="presOf" srcId="{A71AB6D8-BB3C-4B13-8657-610F86227766}" destId="{C77467D6-B420-423C-A98D-4F2A16B56336}" srcOrd="0" destOrd="0" presId="urn:microsoft.com/office/officeart/2005/8/layout/default"/>
    <dgm:cxn modelId="{0D6DE94D-8590-4151-BCE2-F92BB96F617D}" type="presOf" srcId="{C1868413-738F-4162-B1B8-6A25B16181BD}" destId="{FD3996C9-0359-4DBD-A850-D74C787C3E69}" srcOrd="0" destOrd="0" presId="urn:microsoft.com/office/officeart/2005/8/layout/default"/>
    <dgm:cxn modelId="{AA37366F-D55F-4CE5-96C3-1FE6EB57A640}" srcId="{C1868413-738F-4162-B1B8-6A25B16181BD}" destId="{B0DC8362-0EFE-4BAC-B936-7E2C07A3F8EC}" srcOrd="12" destOrd="0" parTransId="{1E54FC41-7A77-4246-B938-5F5BB7AA82C0}" sibTransId="{178F8ABB-2ABD-4566-B404-2BAEDA681CE0}"/>
    <dgm:cxn modelId="{F8124D52-C77C-4428-A708-123086AF263C}" srcId="{C1868413-738F-4162-B1B8-6A25B16181BD}" destId="{A71AB6D8-BB3C-4B13-8657-610F86227766}" srcOrd="6" destOrd="0" parTransId="{3ED70704-12FB-40AF-8293-6DDE489DD14D}" sibTransId="{F6AC54B2-1C48-4888-BEC2-103EC6895294}"/>
    <dgm:cxn modelId="{A43C7473-B904-44ED-BE36-3B511A54536F}" srcId="{C1868413-738F-4162-B1B8-6A25B16181BD}" destId="{22409DA7-077F-4537-82AF-12CA0176BA01}" srcOrd="14" destOrd="0" parTransId="{4B23A4E4-E8ED-40DB-94DF-7E947EEF236A}" sibTransId="{E0298E3F-7A30-4487-BCF2-1466ED34D6F6}"/>
    <dgm:cxn modelId="{A3975855-997A-4263-AB57-A1D35BACC019}" type="presOf" srcId="{24E73D4F-6F4C-4187-B83D-B845161C8C59}" destId="{E63209AB-B1FB-4C6D-9B33-F8AFF53B5B59}" srcOrd="0" destOrd="0" presId="urn:microsoft.com/office/officeart/2005/8/layout/default"/>
    <dgm:cxn modelId="{CA3EAD7C-B583-45B0-AC98-6956EE09B22D}" srcId="{C1868413-738F-4162-B1B8-6A25B16181BD}" destId="{66A5608B-F791-43CC-9A77-04409EA49CBE}" srcOrd="13" destOrd="0" parTransId="{221B41C3-A711-47CC-B7AE-B17A8FACB503}" sibTransId="{88EB60D5-AFDC-43D7-A3FB-3C0F6C9DFD8C}"/>
    <dgm:cxn modelId="{745DC584-41E6-418F-A956-8B87ED202103}" type="presOf" srcId="{37B6306B-3B7E-4A5A-AFBE-C5D049DAFC05}" destId="{09152BD8-EA7D-48F3-9CEB-9998860C84DE}" srcOrd="0" destOrd="0" presId="urn:microsoft.com/office/officeart/2005/8/layout/default"/>
    <dgm:cxn modelId="{2CD9529A-3314-4A21-BD15-0A3A51B3D62A}" type="presOf" srcId="{760AB2AA-BA2E-44A2-94F5-05FB6AD5A5C3}" destId="{5535C501-8B19-4B70-AED0-1E9D53960962}" srcOrd="0" destOrd="0" presId="urn:microsoft.com/office/officeart/2005/8/layout/default"/>
    <dgm:cxn modelId="{A4B21B9F-BB75-4A92-8191-DB9D1AE0F09C}" type="presOf" srcId="{0917CF9A-0E4A-487D-80AB-3AAE0971F35D}" destId="{BBCD91C8-3EC9-4BB5-A689-18BB8CE479E3}" srcOrd="0" destOrd="0" presId="urn:microsoft.com/office/officeart/2005/8/layout/default"/>
    <dgm:cxn modelId="{FEB2D8B1-B16B-4EE0-82A0-0E9CE5E59940}" srcId="{C1868413-738F-4162-B1B8-6A25B16181BD}" destId="{581CDAEE-2D01-4BBC-A355-8FEB8D8A004C}" srcOrd="11" destOrd="0" parTransId="{02F14494-2EF3-4C06-B838-EF480F6ED2BA}" sibTransId="{CAE42187-EDC7-4BB9-9AD7-5A1615C046D0}"/>
    <dgm:cxn modelId="{9A8B46B5-4DBB-4703-936A-C4237E87D37E}" type="presOf" srcId="{28E5710C-A49A-4F4D-A8FB-0A5E39BBF0A4}" destId="{41860D00-3F00-42AA-B032-132E61894179}" srcOrd="0" destOrd="0" presId="urn:microsoft.com/office/officeart/2005/8/layout/default"/>
    <dgm:cxn modelId="{3E2B03CA-25F6-4381-AB4D-7EC1B3C4A868}" type="presOf" srcId="{66A5608B-F791-43CC-9A77-04409EA49CBE}" destId="{EE35FA40-19E1-48CB-BE22-F979AE07731C}" srcOrd="0" destOrd="0" presId="urn:microsoft.com/office/officeart/2005/8/layout/default"/>
    <dgm:cxn modelId="{6B22DCDC-7FFC-4008-B95B-83905E41BD9D}" type="presOf" srcId="{18AF58FC-2427-4C58-9B9B-558370AA63AD}" destId="{8B7DE7AA-5C94-40DA-9DFA-5480B1615167}" srcOrd="0" destOrd="0" presId="urn:microsoft.com/office/officeart/2005/8/layout/default"/>
    <dgm:cxn modelId="{4AAABAF6-69CE-4112-955F-58C7DD66B309}" srcId="{C1868413-738F-4162-B1B8-6A25B16181BD}" destId="{D9AB5DC2-FB10-43F1-8D6F-FFA4AAE9A0D5}" srcOrd="7" destOrd="0" parTransId="{47DF652F-6FE0-4E08-AB75-64DB45304A57}" sibTransId="{3E06547F-A2FB-49E7-8035-2FA4E5942D3F}"/>
    <dgm:cxn modelId="{8F614CF9-5065-4DCA-8020-79806515B43D}" srcId="{C1868413-738F-4162-B1B8-6A25B16181BD}" destId="{837252D6-E545-4DEE-9361-0BCD31A4DD39}" srcOrd="4" destOrd="0" parTransId="{D11E6E47-8AD9-459E-808D-4A4128DECCE1}" sibTransId="{DBD1F32D-B109-4456-9785-A62B4976D484}"/>
    <dgm:cxn modelId="{E1CC87F9-F420-4760-8AB0-3B0909FAF945}" type="presOf" srcId="{B0DC8362-0EFE-4BAC-B936-7E2C07A3F8EC}" destId="{759903F4-F400-409E-83EB-0782E93BB1EC}" srcOrd="0" destOrd="0" presId="urn:microsoft.com/office/officeart/2005/8/layout/default"/>
    <dgm:cxn modelId="{6BCA93F9-94BA-4BE6-A88C-E1385FC6CF92}" type="presOf" srcId="{FA380BB3-56AF-4249-8504-A46410A4A427}" destId="{EB280796-CF33-45B0-924F-9A72E195B917}" srcOrd="0" destOrd="0" presId="urn:microsoft.com/office/officeart/2005/8/layout/default"/>
    <dgm:cxn modelId="{1CAADCF9-9215-402D-BA9A-C69D5D9F4F53}" srcId="{C1868413-738F-4162-B1B8-6A25B16181BD}" destId="{28E5710C-A49A-4F4D-A8FB-0A5E39BBF0A4}" srcOrd="1" destOrd="0" parTransId="{4A747D05-43AF-4381-8423-80F5AAAAD129}" sibTransId="{AF26B437-2A90-4C92-86E1-E532553BBD9A}"/>
    <dgm:cxn modelId="{A900ECFA-7F9A-4C39-91FB-7422CCEE5954}" type="presOf" srcId="{D9AB5DC2-FB10-43F1-8D6F-FFA4AAE9A0D5}" destId="{2D58B3E5-9614-4097-8D58-DA2477D55F8D}" srcOrd="0" destOrd="0" presId="urn:microsoft.com/office/officeart/2005/8/layout/default"/>
    <dgm:cxn modelId="{E5EE68BD-419F-436F-B616-8D00F0C8D30D}" type="presParOf" srcId="{FD3996C9-0359-4DBD-A850-D74C787C3E69}" destId="{EB280796-CF33-45B0-924F-9A72E195B917}" srcOrd="0" destOrd="0" presId="urn:microsoft.com/office/officeart/2005/8/layout/default"/>
    <dgm:cxn modelId="{2CA340EF-1239-4D37-8939-57A30A2286DA}" type="presParOf" srcId="{FD3996C9-0359-4DBD-A850-D74C787C3E69}" destId="{B7424CEC-EC1F-488C-B270-E7C59A8B6BE6}" srcOrd="1" destOrd="0" presId="urn:microsoft.com/office/officeart/2005/8/layout/default"/>
    <dgm:cxn modelId="{3EB69F00-1EC8-4823-BAFB-7A1B666F4D4D}" type="presParOf" srcId="{FD3996C9-0359-4DBD-A850-D74C787C3E69}" destId="{41860D00-3F00-42AA-B032-132E61894179}" srcOrd="2" destOrd="0" presId="urn:microsoft.com/office/officeart/2005/8/layout/default"/>
    <dgm:cxn modelId="{D63E18FF-8F36-4F47-BFB2-ECB6B006175C}" type="presParOf" srcId="{FD3996C9-0359-4DBD-A850-D74C787C3E69}" destId="{69EE9AB5-134B-4617-92D5-C34A844D4111}" srcOrd="3" destOrd="0" presId="urn:microsoft.com/office/officeart/2005/8/layout/default"/>
    <dgm:cxn modelId="{D582F465-7CA7-4549-AE8B-7CAC8C2900F5}" type="presParOf" srcId="{FD3996C9-0359-4DBD-A850-D74C787C3E69}" destId="{E63209AB-B1FB-4C6D-9B33-F8AFF53B5B59}" srcOrd="4" destOrd="0" presId="urn:microsoft.com/office/officeart/2005/8/layout/default"/>
    <dgm:cxn modelId="{47D1E885-40E1-4118-A5E7-98B3720D31FA}" type="presParOf" srcId="{FD3996C9-0359-4DBD-A850-D74C787C3E69}" destId="{43D37CD8-BB6A-4D66-BC8C-B5DCD3CB3996}" srcOrd="5" destOrd="0" presId="urn:microsoft.com/office/officeart/2005/8/layout/default"/>
    <dgm:cxn modelId="{FFE30D20-6206-48F7-A3EF-E04239FD9C0A}" type="presParOf" srcId="{FD3996C9-0359-4DBD-A850-D74C787C3E69}" destId="{09152BD8-EA7D-48F3-9CEB-9998860C84DE}" srcOrd="6" destOrd="0" presId="urn:microsoft.com/office/officeart/2005/8/layout/default"/>
    <dgm:cxn modelId="{E85A35E4-8F7C-4AB1-89B1-4730A3DD1DB3}" type="presParOf" srcId="{FD3996C9-0359-4DBD-A850-D74C787C3E69}" destId="{220F2798-63FD-4905-A407-EDAD602D86D3}" srcOrd="7" destOrd="0" presId="urn:microsoft.com/office/officeart/2005/8/layout/default"/>
    <dgm:cxn modelId="{73E0BA7D-3788-4EE8-A445-5E6CED5A7640}" type="presParOf" srcId="{FD3996C9-0359-4DBD-A850-D74C787C3E69}" destId="{6DFC0DA6-BD14-4C59-B028-B80C97D7B3F9}" srcOrd="8" destOrd="0" presId="urn:microsoft.com/office/officeart/2005/8/layout/default"/>
    <dgm:cxn modelId="{A6858F5D-E87B-4176-B971-D229774F1848}" type="presParOf" srcId="{FD3996C9-0359-4DBD-A850-D74C787C3E69}" destId="{8A670898-D403-41B6-93A9-6C970A243997}" srcOrd="9" destOrd="0" presId="urn:microsoft.com/office/officeart/2005/8/layout/default"/>
    <dgm:cxn modelId="{6AE4A38D-F54A-4B10-9203-E0DD6C325AE8}" type="presParOf" srcId="{FD3996C9-0359-4DBD-A850-D74C787C3E69}" destId="{96918481-2601-4B7D-9B85-EC915D659924}" srcOrd="10" destOrd="0" presId="urn:microsoft.com/office/officeart/2005/8/layout/default"/>
    <dgm:cxn modelId="{7A50E3D5-8366-4E2B-B6AE-04B94551D231}" type="presParOf" srcId="{FD3996C9-0359-4DBD-A850-D74C787C3E69}" destId="{800B6A99-DD5B-474A-9111-22A0C62887E9}" srcOrd="11" destOrd="0" presId="urn:microsoft.com/office/officeart/2005/8/layout/default"/>
    <dgm:cxn modelId="{454069D2-B08C-48AA-A6B2-7710007F5342}" type="presParOf" srcId="{FD3996C9-0359-4DBD-A850-D74C787C3E69}" destId="{C77467D6-B420-423C-A98D-4F2A16B56336}" srcOrd="12" destOrd="0" presId="urn:microsoft.com/office/officeart/2005/8/layout/default"/>
    <dgm:cxn modelId="{86922E8F-A385-44E7-92C3-A2DD05BADFFA}" type="presParOf" srcId="{FD3996C9-0359-4DBD-A850-D74C787C3E69}" destId="{DBFA07B0-1CFC-4F18-B1FB-A7B00474BCCC}" srcOrd="13" destOrd="0" presId="urn:microsoft.com/office/officeart/2005/8/layout/default"/>
    <dgm:cxn modelId="{79057112-D230-4495-AE4B-7E4BE6B4D9A8}" type="presParOf" srcId="{FD3996C9-0359-4DBD-A850-D74C787C3E69}" destId="{2D58B3E5-9614-4097-8D58-DA2477D55F8D}" srcOrd="14" destOrd="0" presId="urn:microsoft.com/office/officeart/2005/8/layout/default"/>
    <dgm:cxn modelId="{03C35612-2853-4D22-9B37-D460BE9A5140}" type="presParOf" srcId="{FD3996C9-0359-4DBD-A850-D74C787C3E69}" destId="{4FE127FB-34FD-4678-862B-B248ABEA6239}" srcOrd="15" destOrd="0" presId="urn:microsoft.com/office/officeart/2005/8/layout/default"/>
    <dgm:cxn modelId="{1D9A3534-C167-4B25-83BC-B0559E50B715}" type="presParOf" srcId="{FD3996C9-0359-4DBD-A850-D74C787C3E69}" destId="{BBCD91C8-3EC9-4BB5-A689-18BB8CE479E3}" srcOrd="16" destOrd="0" presId="urn:microsoft.com/office/officeart/2005/8/layout/default"/>
    <dgm:cxn modelId="{431645B0-F322-4B77-89EC-B259A8FD7AA2}" type="presParOf" srcId="{FD3996C9-0359-4DBD-A850-D74C787C3E69}" destId="{3DD8DDA0-C17A-4BED-9777-F21E42B53345}" srcOrd="17" destOrd="0" presId="urn:microsoft.com/office/officeart/2005/8/layout/default"/>
    <dgm:cxn modelId="{EDEA09EC-2ED7-4B1F-959B-3B17CA856650}" type="presParOf" srcId="{FD3996C9-0359-4DBD-A850-D74C787C3E69}" destId="{5535C501-8B19-4B70-AED0-1E9D53960962}" srcOrd="18" destOrd="0" presId="urn:microsoft.com/office/officeart/2005/8/layout/default"/>
    <dgm:cxn modelId="{03DAE661-B694-407A-80C0-3D01A64B10CA}" type="presParOf" srcId="{FD3996C9-0359-4DBD-A850-D74C787C3E69}" destId="{4A078027-86F0-4982-A42B-EE3831F44CB3}" srcOrd="19" destOrd="0" presId="urn:microsoft.com/office/officeart/2005/8/layout/default"/>
    <dgm:cxn modelId="{DA054238-B8AE-4364-9B56-D0CFCE8D5C1C}" type="presParOf" srcId="{FD3996C9-0359-4DBD-A850-D74C787C3E69}" destId="{8B7DE7AA-5C94-40DA-9DFA-5480B1615167}" srcOrd="20" destOrd="0" presId="urn:microsoft.com/office/officeart/2005/8/layout/default"/>
    <dgm:cxn modelId="{9CC0934B-666A-44AE-9831-C70A22899DD3}" type="presParOf" srcId="{FD3996C9-0359-4DBD-A850-D74C787C3E69}" destId="{4E7C8E86-992C-4FA7-B8CA-B286F0F89816}" srcOrd="21" destOrd="0" presId="urn:microsoft.com/office/officeart/2005/8/layout/default"/>
    <dgm:cxn modelId="{2E602B88-350F-4FF3-BF69-7E8BBA869C92}" type="presParOf" srcId="{FD3996C9-0359-4DBD-A850-D74C787C3E69}" destId="{00AC39EA-A478-429B-9DAD-AF9C0B3C1CE4}" srcOrd="22" destOrd="0" presId="urn:microsoft.com/office/officeart/2005/8/layout/default"/>
    <dgm:cxn modelId="{1D9C9548-03CD-4E82-8583-CFB5E3DD66BE}" type="presParOf" srcId="{FD3996C9-0359-4DBD-A850-D74C787C3E69}" destId="{387E31A3-343D-44AD-AA2F-D779E7DF9B35}" srcOrd="23" destOrd="0" presId="urn:microsoft.com/office/officeart/2005/8/layout/default"/>
    <dgm:cxn modelId="{D0E775D6-03CD-40A2-9166-E568EAE952B3}" type="presParOf" srcId="{FD3996C9-0359-4DBD-A850-D74C787C3E69}" destId="{759903F4-F400-409E-83EB-0782E93BB1EC}" srcOrd="24" destOrd="0" presId="urn:microsoft.com/office/officeart/2005/8/layout/default"/>
    <dgm:cxn modelId="{1C3B8CF7-C9FF-4019-A179-216032230E22}" type="presParOf" srcId="{FD3996C9-0359-4DBD-A850-D74C787C3E69}" destId="{D3EECA37-621B-42C7-8091-C858012F51AF}" srcOrd="25" destOrd="0" presId="urn:microsoft.com/office/officeart/2005/8/layout/default"/>
    <dgm:cxn modelId="{7E4278BA-4EF0-4C1F-B1EF-4C6CAE90AA5B}" type="presParOf" srcId="{FD3996C9-0359-4DBD-A850-D74C787C3E69}" destId="{EE35FA40-19E1-48CB-BE22-F979AE07731C}" srcOrd="26" destOrd="0" presId="urn:microsoft.com/office/officeart/2005/8/layout/default"/>
    <dgm:cxn modelId="{2A0E51C5-9655-4B3E-959F-E42FB6CA94ED}" type="presParOf" srcId="{FD3996C9-0359-4DBD-A850-D74C787C3E69}" destId="{44AAB4C8-1891-4B65-8891-B74C330CA647}" srcOrd="27" destOrd="0" presId="urn:microsoft.com/office/officeart/2005/8/layout/default"/>
    <dgm:cxn modelId="{31D13E49-9C74-455C-8EFA-C958D5564BD3}" type="presParOf" srcId="{FD3996C9-0359-4DBD-A850-D74C787C3E69}" destId="{405315E3-B012-47D3-B239-707F7264C4B9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EE148-3462-4141-BC47-01760ECBE0EA}">
      <dsp:nvSpPr>
        <dsp:cNvPr id="0" name=""/>
        <dsp:cNvSpPr/>
      </dsp:nvSpPr>
      <dsp:spPr>
        <a:xfrm>
          <a:off x="0" y="21015"/>
          <a:ext cx="11753850" cy="60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solidFill>
                <a:schemeClr val="tx1">
                  <a:lumMod val="95000"/>
                  <a:lumOff val="5000"/>
                </a:schemeClr>
              </a:solidFill>
            </a:rPr>
            <a:t>1- FUNDAMENTOS DA PESQUISA CIENTÍFICA E ELABORAÇÃO DO PROJETO (10/02) </a:t>
          </a:r>
        </a:p>
      </dsp:txBody>
      <dsp:txXfrm>
        <a:off x="29585" y="50600"/>
        <a:ext cx="11694680" cy="546890"/>
      </dsp:txXfrm>
    </dsp:sp>
    <dsp:sp modelId="{9538FFAA-1DCF-4510-ABA8-A84C1E7345A3}">
      <dsp:nvSpPr>
        <dsp:cNvPr id="0" name=""/>
        <dsp:cNvSpPr/>
      </dsp:nvSpPr>
      <dsp:spPr>
        <a:xfrm>
          <a:off x="0" y="647235"/>
          <a:ext cx="11753850" cy="60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solidFill>
                <a:schemeClr val="bg1"/>
              </a:solidFill>
            </a:rPr>
            <a:t>2- ENTREGA DE ATIVIDADE: DIAGRAMA DE PROBLEMA (25/05)</a:t>
          </a:r>
        </a:p>
      </dsp:txBody>
      <dsp:txXfrm>
        <a:off x="29585" y="676820"/>
        <a:ext cx="11694680" cy="546890"/>
      </dsp:txXfrm>
    </dsp:sp>
    <dsp:sp modelId="{3E255316-42F4-447E-B3D2-B61BBE7E89C8}">
      <dsp:nvSpPr>
        <dsp:cNvPr id="0" name=""/>
        <dsp:cNvSpPr/>
      </dsp:nvSpPr>
      <dsp:spPr>
        <a:xfrm>
          <a:off x="0" y="1273455"/>
          <a:ext cx="11753850" cy="60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solidFill>
                <a:schemeClr val="bg1"/>
              </a:solidFill>
            </a:rPr>
            <a:t>3- ENTREGA DE ATIVIDADE: DIAGRAMA DE OBJETIVOS (30/05)</a:t>
          </a:r>
        </a:p>
      </dsp:txBody>
      <dsp:txXfrm>
        <a:off x="29585" y="1303040"/>
        <a:ext cx="11694680" cy="546890"/>
      </dsp:txXfrm>
    </dsp:sp>
    <dsp:sp modelId="{46DA8361-D91F-4824-877A-36F59144339C}">
      <dsp:nvSpPr>
        <dsp:cNvPr id="0" name=""/>
        <dsp:cNvSpPr/>
      </dsp:nvSpPr>
      <dsp:spPr>
        <a:xfrm>
          <a:off x="0" y="1899675"/>
          <a:ext cx="11753850" cy="60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solidFill>
                <a:schemeClr val="bg1"/>
              </a:solidFill>
            </a:rPr>
            <a:t>4- ENTREGA DE ATIVIDADE: MAPA CONCEITUAL (29/08)</a:t>
          </a:r>
        </a:p>
      </dsp:txBody>
      <dsp:txXfrm>
        <a:off x="29585" y="1929260"/>
        <a:ext cx="11694680" cy="546890"/>
      </dsp:txXfrm>
    </dsp:sp>
    <dsp:sp modelId="{77B6B8D5-D8B6-44AB-B01F-2DABB8236EDE}">
      <dsp:nvSpPr>
        <dsp:cNvPr id="0" name=""/>
        <dsp:cNvSpPr/>
      </dsp:nvSpPr>
      <dsp:spPr>
        <a:xfrm>
          <a:off x="0" y="2525895"/>
          <a:ext cx="11753850" cy="60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solidFill>
                <a:schemeClr val="tx1">
                  <a:lumMod val="95000"/>
                  <a:lumOff val="5000"/>
                </a:schemeClr>
              </a:solidFill>
            </a:rPr>
            <a:t>5- METODOLOGIAS DE PESQUISA E BOAS PRÁTICAS COM IA NA PESQUISA (24/09)</a:t>
          </a:r>
        </a:p>
      </dsp:txBody>
      <dsp:txXfrm>
        <a:off x="29585" y="2555480"/>
        <a:ext cx="11694680" cy="546890"/>
      </dsp:txXfrm>
    </dsp:sp>
    <dsp:sp modelId="{50BD5F6D-E1B9-44C3-BB16-48F306F83E4F}">
      <dsp:nvSpPr>
        <dsp:cNvPr id="0" name=""/>
        <dsp:cNvSpPr/>
      </dsp:nvSpPr>
      <dsp:spPr>
        <a:xfrm>
          <a:off x="0" y="3152115"/>
          <a:ext cx="11753850" cy="60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solidFill>
                <a:schemeClr val="bg1"/>
              </a:solidFill>
            </a:rPr>
            <a:t>6- ENTREGA DE ATIVIDADE: DIAGRAMA DE MÉTODOS E TÉCNICAS (24/10)</a:t>
          </a:r>
        </a:p>
      </dsp:txBody>
      <dsp:txXfrm>
        <a:off x="29585" y="3181700"/>
        <a:ext cx="11694680" cy="546890"/>
      </dsp:txXfrm>
    </dsp:sp>
    <dsp:sp modelId="{BCB4361B-5364-453F-BE4A-9A73DA817267}">
      <dsp:nvSpPr>
        <dsp:cNvPr id="0" name=""/>
        <dsp:cNvSpPr/>
      </dsp:nvSpPr>
      <dsp:spPr>
        <a:xfrm>
          <a:off x="0" y="3778335"/>
          <a:ext cx="11753850" cy="60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solidFill>
                <a:schemeClr val="bg1"/>
              </a:solidFill>
            </a:rPr>
            <a:t>7- ENTREGA DE ATIVIDADE: PRÉ-PROJETO (14/11)</a:t>
          </a:r>
        </a:p>
      </dsp:txBody>
      <dsp:txXfrm>
        <a:off x="29585" y="3807920"/>
        <a:ext cx="11694680" cy="546890"/>
      </dsp:txXfrm>
    </dsp:sp>
    <dsp:sp modelId="{621D9D81-404A-47F6-ACEE-4501168DFC77}">
      <dsp:nvSpPr>
        <dsp:cNvPr id="0" name=""/>
        <dsp:cNvSpPr/>
      </dsp:nvSpPr>
      <dsp:spPr>
        <a:xfrm>
          <a:off x="0" y="4404555"/>
          <a:ext cx="11753850" cy="60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solidFill>
                <a:schemeClr val="tx1">
                  <a:lumMod val="95000"/>
                  <a:lumOff val="5000"/>
                </a:schemeClr>
              </a:solidFill>
            </a:rPr>
            <a:t>8- RODA DE PRÉ-PROJETOS (03/12)</a:t>
          </a:r>
        </a:p>
      </dsp:txBody>
      <dsp:txXfrm>
        <a:off x="29585" y="4434140"/>
        <a:ext cx="11694680" cy="546890"/>
      </dsp:txXfrm>
    </dsp:sp>
    <dsp:sp modelId="{E478DE36-F18A-4F49-BBBF-A9598E0E178B}">
      <dsp:nvSpPr>
        <dsp:cNvPr id="0" name=""/>
        <dsp:cNvSpPr/>
      </dsp:nvSpPr>
      <dsp:spPr>
        <a:xfrm>
          <a:off x="0" y="5030775"/>
          <a:ext cx="11753850" cy="60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solidFill>
                <a:schemeClr val="tx1">
                  <a:lumMod val="95000"/>
                  <a:lumOff val="5000"/>
                </a:schemeClr>
              </a:solidFill>
            </a:rPr>
            <a:t>9- RODA DE PRÉ-PROJETOS (05/12)</a:t>
          </a:r>
        </a:p>
      </dsp:txBody>
      <dsp:txXfrm>
        <a:off x="29585" y="5060360"/>
        <a:ext cx="11694680" cy="546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55A6F-AA9B-4FDE-ADE3-7D18093196FC}">
      <dsp:nvSpPr>
        <dsp:cNvPr id="0" name=""/>
        <dsp:cNvSpPr/>
      </dsp:nvSpPr>
      <dsp:spPr>
        <a:xfrm>
          <a:off x="0" y="689239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63A19-7DED-4C98-BE8D-0F16961BDFF6}">
      <dsp:nvSpPr>
        <dsp:cNvPr id="0" name=""/>
        <dsp:cNvSpPr/>
      </dsp:nvSpPr>
      <dsp:spPr>
        <a:xfrm>
          <a:off x="500620" y="127523"/>
          <a:ext cx="10012402" cy="7978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kern="1200" dirty="0"/>
            <a:t>Filosófico: reflexão profunda e crítica sobre a realidade, as questões éticas, lógicas e existenciais. Razão e argumentação lógica.</a:t>
          </a:r>
        </a:p>
      </dsp:txBody>
      <dsp:txXfrm>
        <a:off x="539569" y="166472"/>
        <a:ext cx="9934504" cy="719978"/>
      </dsp:txXfrm>
    </dsp:sp>
    <dsp:sp modelId="{1A25C54A-4C75-4C0A-B02E-568AE4D62A9C}">
      <dsp:nvSpPr>
        <dsp:cNvPr id="0" name=""/>
        <dsp:cNvSpPr/>
      </dsp:nvSpPr>
      <dsp:spPr>
        <a:xfrm>
          <a:off x="0" y="1896548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1F9F1-EFAA-4F87-8273-B890B0E4F814}">
      <dsp:nvSpPr>
        <dsp:cNvPr id="0" name=""/>
        <dsp:cNvSpPr/>
      </dsp:nvSpPr>
      <dsp:spPr>
        <a:xfrm>
          <a:off x="500620" y="1178839"/>
          <a:ext cx="10012402" cy="9538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Conhecimento Científico: gerado por meio de um método sistemático e objetivo, com base evidências. Busca explicar, racionalmente, e prever fenômenos no mundo real (factual)</a:t>
          </a:r>
        </a:p>
      </dsp:txBody>
      <dsp:txXfrm>
        <a:off x="547184" y="1225403"/>
        <a:ext cx="9919274" cy="860741"/>
      </dsp:txXfrm>
    </dsp:sp>
    <dsp:sp modelId="{D896F165-91B7-469A-8F30-504CE52E407D}">
      <dsp:nvSpPr>
        <dsp:cNvPr id="0" name=""/>
        <dsp:cNvSpPr/>
      </dsp:nvSpPr>
      <dsp:spPr>
        <a:xfrm>
          <a:off x="0" y="2929316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7FBF4-797A-4DD3-A5B7-4976C32DB838}">
      <dsp:nvSpPr>
        <dsp:cNvPr id="0" name=""/>
        <dsp:cNvSpPr/>
      </dsp:nvSpPr>
      <dsp:spPr>
        <a:xfrm>
          <a:off x="500107" y="2386148"/>
          <a:ext cx="10011935" cy="7793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Senso Comum: relacionado com a experiência cotidiana e observação prática. Passado através da cultura e da convivência social</a:t>
          </a:r>
          <a:r>
            <a:rPr lang="pt-BR" sz="1100" kern="1200" dirty="0"/>
            <a:t>.</a:t>
          </a:r>
        </a:p>
      </dsp:txBody>
      <dsp:txXfrm>
        <a:off x="538151" y="2424192"/>
        <a:ext cx="9935847" cy="703240"/>
      </dsp:txXfrm>
    </dsp:sp>
    <dsp:sp modelId="{B5CDDB0D-4F77-438D-BBCA-C7EBE5A770E4}">
      <dsp:nvSpPr>
        <dsp:cNvPr id="0" name=""/>
        <dsp:cNvSpPr/>
      </dsp:nvSpPr>
      <dsp:spPr>
        <a:xfrm>
          <a:off x="0" y="3820614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6CB17-6AA2-4A60-BE91-D814BEE02681}">
      <dsp:nvSpPr>
        <dsp:cNvPr id="0" name=""/>
        <dsp:cNvSpPr/>
      </dsp:nvSpPr>
      <dsp:spPr>
        <a:xfrm>
          <a:off x="500620" y="3418916"/>
          <a:ext cx="10012402" cy="6378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Religioso:  baseia-se em textos sagrados, revelações divinas e tradições espirituais.</a:t>
          </a:r>
        </a:p>
      </dsp:txBody>
      <dsp:txXfrm>
        <a:off x="531758" y="3450054"/>
        <a:ext cx="9950126" cy="5755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280796-CF33-45B0-924F-9A72E195B917}">
      <dsp:nvSpPr>
        <dsp:cNvPr id="0" name=""/>
        <dsp:cNvSpPr/>
      </dsp:nvSpPr>
      <dsp:spPr>
        <a:xfrm>
          <a:off x="3530" y="346311"/>
          <a:ext cx="1911377" cy="1146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Conhecimento</a:t>
          </a:r>
          <a:r>
            <a:rPr lang="en-US" sz="1800" kern="1200" dirty="0"/>
            <a:t> </a:t>
          </a:r>
          <a:r>
            <a:rPr lang="en-US" sz="1800" kern="1200" dirty="0" err="1"/>
            <a:t>Científico</a:t>
          </a:r>
          <a:endParaRPr lang="en-US" sz="1800" kern="1200" dirty="0"/>
        </a:p>
      </dsp:txBody>
      <dsp:txXfrm>
        <a:off x="3530" y="346311"/>
        <a:ext cx="1911377" cy="1146826"/>
      </dsp:txXfrm>
    </dsp:sp>
    <dsp:sp modelId="{41860D00-3F00-42AA-B032-132E61894179}">
      <dsp:nvSpPr>
        <dsp:cNvPr id="0" name=""/>
        <dsp:cNvSpPr/>
      </dsp:nvSpPr>
      <dsp:spPr>
        <a:xfrm>
          <a:off x="2106045" y="346311"/>
          <a:ext cx="1911377" cy="1146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Teoria</a:t>
          </a:r>
          <a:endParaRPr lang="en-US" sz="2000" kern="1200" dirty="0"/>
        </a:p>
      </dsp:txBody>
      <dsp:txXfrm>
        <a:off x="2106045" y="346311"/>
        <a:ext cx="1911377" cy="1146826"/>
      </dsp:txXfrm>
    </dsp:sp>
    <dsp:sp modelId="{E63209AB-B1FB-4C6D-9B33-F8AFF53B5B59}">
      <dsp:nvSpPr>
        <dsp:cNvPr id="0" name=""/>
        <dsp:cNvSpPr/>
      </dsp:nvSpPr>
      <dsp:spPr>
        <a:xfrm>
          <a:off x="4208561" y="346311"/>
          <a:ext cx="1911377" cy="1146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Dados</a:t>
          </a:r>
          <a:endParaRPr lang="en-US" sz="2000" kern="1200" dirty="0"/>
        </a:p>
      </dsp:txBody>
      <dsp:txXfrm>
        <a:off x="4208561" y="346311"/>
        <a:ext cx="1911377" cy="1146826"/>
      </dsp:txXfrm>
    </dsp:sp>
    <dsp:sp modelId="{09152BD8-EA7D-48F3-9CEB-9998860C84DE}">
      <dsp:nvSpPr>
        <dsp:cNvPr id="0" name=""/>
        <dsp:cNvSpPr/>
      </dsp:nvSpPr>
      <dsp:spPr>
        <a:xfrm>
          <a:off x="6311076" y="346311"/>
          <a:ext cx="1911377" cy="1146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Operacionali-zação</a:t>
          </a:r>
          <a:endParaRPr lang="en-US" sz="2000" kern="1200" dirty="0"/>
        </a:p>
      </dsp:txBody>
      <dsp:txXfrm>
        <a:off x="6311076" y="346311"/>
        <a:ext cx="1911377" cy="1146826"/>
      </dsp:txXfrm>
    </dsp:sp>
    <dsp:sp modelId="{6DFC0DA6-BD14-4C59-B028-B80C97D7B3F9}">
      <dsp:nvSpPr>
        <dsp:cNvPr id="0" name=""/>
        <dsp:cNvSpPr/>
      </dsp:nvSpPr>
      <dsp:spPr>
        <a:xfrm>
          <a:off x="8413592" y="346311"/>
          <a:ext cx="1911377" cy="1146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Hipótese</a:t>
          </a:r>
          <a:endParaRPr lang="en-US" sz="2000" kern="1200"/>
        </a:p>
      </dsp:txBody>
      <dsp:txXfrm>
        <a:off x="8413592" y="346311"/>
        <a:ext cx="1911377" cy="1146826"/>
      </dsp:txXfrm>
    </dsp:sp>
    <dsp:sp modelId="{96918481-2601-4B7D-9B85-EC915D659924}">
      <dsp:nvSpPr>
        <dsp:cNvPr id="0" name=""/>
        <dsp:cNvSpPr/>
      </dsp:nvSpPr>
      <dsp:spPr>
        <a:xfrm>
          <a:off x="3530" y="1684275"/>
          <a:ext cx="1911377" cy="1146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Variável</a:t>
          </a:r>
          <a:endParaRPr lang="en-US" sz="2000" kern="1200"/>
        </a:p>
      </dsp:txBody>
      <dsp:txXfrm>
        <a:off x="3530" y="1684275"/>
        <a:ext cx="1911377" cy="1146826"/>
      </dsp:txXfrm>
    </dsp:sp>
    <dsp:sp modelId="{C77467D6-B420-423C-A98D-4F2A16B56336}">
      <dsp:nvSpPr>
        <dsp:cNvPr id="0" name=""/>
        <dsp:cNvSpPr/>
      </dsp:nvSpPr>
      <dsp:spPr>
        <a:xfrm>
          <a:off x="2106045" y="1684275"/>
          <a:ext cx="1911377" cy="1146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Variável dependente</a:t>
          </a:r>
          <a:endParaRPr lang="en-US" sz="2000" kern="1200"/>
        </a:p>
      </dsp:txBody>
      <dsp:txXfrm>
        <a:off x="2106045" y="1684275"/>
        <a:ext cx="1911377" cy="1146826"/>
      </dsp:txXfrm>
    </dsp:sp>
    <dsp:sp modelId="{2D58B3E5-9614-4097-8D58-DA2477D55F8D}">
      <dsp:nvSpPr>
        <dsp:cNvPr id="0" name=""/>
        <dsp:cNvSpPr/>
      </dsp:nvSpPr>
      <dsp:spPr>
        <a:xfrm>
          <a:off x="4208561" y="1684275"/>
          <a:ext cx="1911377" cy="1146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Variável independente</a:t>
          </a:r>
          <a:endParaRPr lang="en-US" sz="2000" kern="1200" dirty="0"/>
        </a:p>
      </dsp:txBody>
      <dsp:txXfrm>
        <a:off x="4208561" y="1684275"/>
        <a:ext cx="1911377" cy="1146826"/>
      </dsp:txXfrm>
    </dsp:sp>
    <dsp:sp modelId="{BBCD91C8-3EC9-4BB5-A689-18BB8CE479E3}">
      <dsp:nvSpPr>
        <dsp:cNvPr id="0" name=""/>
        <dsp:cNvSpPr/>
      </dsp:nvSpPr>
      <dsp:spPr>
        <a:xfrm>
          <a:off x="6311076" y="1684275"/>
          <a:ext cx="1911377" cy="1146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Afirmação normativa</a:t>
          </a:r>
          <a:endParaRPr lang="en-US" sz="2000" kern="1200" dirty="0"/>
        </a:p>
      </dsp:txBody>
      <dsp:txXfrm>
        <a:off x="6311076" y="1684275"/>
        <a:ext cx="1911377" cy="1146826"/>
      </dsp:txXfrm>
    </dsp:sp>
    <dsp:sp modelId="{5535C501-8B19-4B70-AED0-1E9D53960962}">
      <dsp:nvSpPr>
        <dsp:cNvPr id="0" name=""/>
        <dsp:cNvSpPr/>
      </dsp:nvSpPr>
      <dsp:spPr>
        <a:xfrm>
          <a:off x="8413592" y="1684275"/>
          <a:ext cx="1911377" cy="1146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Causalidade</a:t>
          </a:r>
        </a:p>
      </dsp:txBody>
      <dsp:txXfrm>
        <a:off x="8413592" y="1684275"/>
        <a:ext cx="1911377" cy="1146826"/>
      </dsp:txXfrm>
    </dsp:sp>
    <dsp:sp modelId="{8B7DE7AA-5C94-40DA-9DFA-5480B1615167}">
      <dsp:nvSpPr>
        <dsp:cNvPr id="0" name=""/>
        <dsp:cNvSpPr/>
      </dsp:nvSpPr>
      <dsp:spPr>
        <a:xfrm>
          <a:off x="3530" y="3022240"/>
          <a:ext cx="1911377" cy="1146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Correlação</a:t>
          </a:r>
        </a:p>
      </dsp:txBody>
      <dsp:txXfrm>
        <a:off x="3530" y="3022240"/>
        <a:ext cx="1911377" cy="1146826"/>
      </dsp:txXfrm>
    </dsp:sp>
    <dsp:sp modelId="{00AC39EA-A478-429B-9DAD-AF9C0B3C1CE4}">
      <dsp:nvSpPr>
        <dsp:cNvPr id="0" name=""/>
        <dsp:cNvSpPr/>
      </dsp:nvSpPr>
      <dsp:spPr>
        <a:xfrm>
          <a:off x="2106045" y="3022240"/>
          <a:ext cx="1911377" cy="1146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Covariação</a:t>
          </a:r>
        </a:p>
      </dsp:txBody>
      <dsp:txXfrm>
        <a:off x="2106045" y="3022240"/>
        <a:ext cx="1911377" cy="1146826"/>
      </dsp:txXfrm>
    </dsp:sp>
    <dsp:sp modelId="{759903F4-F400-409E-83EB-0782E93BB1EC}">
      <dsp:nvSpPr>
        <dsp:cNvPr id="0" name=""/>
        <dsp:cNvSpPr/>
      </dsp:nvSpPr>
      <dsp:spPr>
        <a:xfrm>
          <a:off x="4208561" y="3022240"/>
          <a:ext cx="1911377" cy="1146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Empírico</a:t>
          </a:r>
        </a:p>
      </dsp:txBody>
      <dsp:txXfrm>
        <a:off x="4208561" y="3022240"/>
        <a:ext cx="1911377" cy="1146826"/>
      </dsp:txXfrm>
    </dsp:sp>
    <dsp:sp modelId="{EE35FA40-19E1-48CB-BE22-F979AE07731C}">
      <dsp:nvSpPr>
        <dsp:cNvPr id="0" name=""/>
        <dsp:cNvSpPr/>
      </dsp:nvSpPr>
      <dsp:spPr>
        <a:xfrm>
          <a:off x="6311076" y="3022240"/>
          <a:ext cx="1911377" cy="1146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Paradigma</a:t>
          </a:r>
          <a:endParaRPr lang="pt-BR" sz="2000" kern="1200" dirty="0"/>
        </a:p>
      </dsp:txBody>
      <dsp:txXfrm>
        <a:off x="6311076" y="3022240"/>
        <a:ext cx="1911377" cy="1146826"/>
      </dsp:txXfrm>
    </dsp:sp>
    <dsp:sp modelId="{405315E3-B012-47D3-B239-707F7264C4B9}">
      <dsp:nvSpPr>
        <dsp:cNvPr id="0" name=""/>
        <dsp:cNvSpPr/>
      </dsp:nvSpPr>
      <dsp:spPr>
        <a:xfrm>
          <a:off x="8413592" y="3022240"/>
          <a:ext cx="1911377" cy="114682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Relação positiva/negativa</a:t>
          </a:r>
        </a:p>
      </dsp:txBody>
      <dsp:txXfrm>
        <a:off x="8413592" y="3022240"/>
        <a:ext cx="1911377" cy="11468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09/02/2025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09/02/2025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554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982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90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33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CAC5-EA0D-59D1-2034-459CB26F9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478BE74-4789-8E1C-FDBD-2349B26445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3A5ED2C-5BD7-6CD8-5421-BD702F926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DB25621-1638-288E-ABF7-30EB10158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0976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22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91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9A4D-CA2A-15BB-F9DA-F9C39F870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75211D4-8047-E5C5-4EEC-66FC62866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5F8EDF7-080A-E0A3-ACB5-16C343569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7DC6EFC-21BB-8973-05CB-1F488145D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72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611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23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20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09/02/2025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476552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09/02/2025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088887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09/02/2025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15400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1A070AB-0B0E-4B2D-804F-566417906A61}" type="datetime1">
              <a:rPr lang="pt-BR" noProof="0" smtClean="0"/>
              <a:t>09/02/2025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371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8BC9E8-30A4-4EE6-BB83-B04327D9020A}" type="datetime1">
              <a:rPr lang="pt-BR" noProof="0" smtClean="0"/>
              <a:t>09/02/2025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7343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09/02/2025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78987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655272F-B51B-4957-97B0-074D18FB99AD}" type="datetime1">
              <a:rPr lang="pt-BR" noProof="0" smtClean="0"/>
              <a:t>09/02/2025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7553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09/02/2025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37470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09/02/2025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901004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0C5BF86-AA12-49E0-AC44-8E2B1E4B1B72}" type="datetime1">
              <a:rPr lang="pt-BR" noProof="0" smtClean="0"/>
              <a:t>09/02/2025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7898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5EFD07-A8B9-401F-868B-7649A9F826C1}" type="datetime1">
              <a:rPr lang="pt-BR" noProof="0" smtClean="0"/>
              <a:t>09/02/2025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7929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09/02/2025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4132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rive.google.com/drive/folders/1B-zcI1_FTn-BObkCnxJJkstVMr2QFdvk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BBB8A237-655D-7B15-6A3E-97ADEDFD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471" y="1332444"/>
            <a:ext cx="2601592" cy="181941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179244-D73D-3564-4890-5A983931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pt-BR" sz="4100">
                <a:solidFill>
                  <a:schemeClr val="bg1"/>
                </a:solidFill>
              </a:rPr>
              <a:t>Diálogos Metodológicos</a:t>
            </a:r>
          </a:p>
        </p:txBody>
      </p:sp>
      <p:grpSp>
        <p:nvGrpSpPr>
          <p:cNvPr id="2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3C4170-7E62-0F81-7A42-3F8ED975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endParaRPr lang="pt-BR" sz="2600" dirty="0">
              <a:solidFill>
                <a:schemeClr val="bg1"/>
              </a:solidFill>
            </a:endParaRPr>
          </a:p>
          <a:p>
            <a:endParaRPr lang="pt-BR" sz="2600" dirty="0">
              <a:solidFill>
                <a:schemeClr val="bg1"/>
              </a:solidFill>
            </a:endParaRPr>
          </a:p>
          <a:p>
            <a:endParaRPr lang="pt-BR" sz="2600" dirty="0">
              <a:solidFill>
                <a:schemeClr val="bg1"/>
              </a:solidFill>
            </a:endParaRPr>
          </a:p>
          <a:p>
            <a:endParaRPr lang="pt-BR" sz="2600" dirty="0">
              <a:solidFill>
                <a:schemeClr val="bg1"/>
              </a:solidFill>
            </a:endParaRPr>
          </a:p>
          <a:p>
            <a:endParaRPr lang="pt-BR" sz="2600" dirty="0">
              <a:solidFill>
                <a:schemeClr val="bg1"/>
              </a:solidFill>
            </a:endParaRPr>
          </a:p>
          <a:p>
            <a:endParaRPr lang="pt-BR" sz="2600" dirty="0">
              <a:solidFill>
                <a:schemeClr val="bg1"/>
              </a:solidFill>
            </a:endParaRPr>
          </a:p>
          <a:p>
            <a:endParaRPr lang="pt-BR" sz="2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2600" dirty="0">
                <a:solidFill>
                  <a:schemeClr val="bg1"/>
                </a:solidFill>
              </a:rPr>
              <a:t>Roberta Carnelos Resende</a:t>
            </a:r>
          </a:p>
          <a:p>
            <a:pPr marL="0" indent="0">
              <a:buNone/>
            </a:pPr>
            <a:r>
              <a:rPr lang="pt-BR" sz="2600" dirty="0">
                <a:solidFill>
                  <a:schemeClr val="bg1"/>
                </a:solidFill>
              </a:rPr>
              <a:t>roberta_carnelos@yahoo.com.br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96E2EF-3106-3B00-BEBC-5B7B69FAC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725" y="6448425"/>
            <a:ext cx="18192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70411A-9950-46A7-F1C2-E9F54820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/>
              <a:t>Materiais da disciplina</a:t>
            </a:r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Rectangle 207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C79EF-E50A-56E4-42F8-A1C81B07E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2599509"/>
            <a:ext cx="7651163" cy="3639450"/>
          </a:xfrm>
        </p:spPr>
        <p:txBody>
          <a:bodyPr anchor="ctr">
            <a:normAutofit/>
          </a:bodyPr>
          <a:lstStyle/>
          <a:p>
            <a:pPr algn="ctr"/>
            <a:r>
              <a:rPr lang="pt-BR" sz="2600" dirty="0">
                <a:hlinkClick r:id="rId2"/>
              </a:rPr>
              <a:t>https://drive.google.com/drive/folders/1B-zcI1_FTn-BObkCnxJJkstVMr2QFdvk?usp=sharing</a:t>
            </a:r>
            <a:endParaRPr lang="pt-BR" sz="2600" dirty="0"/>
          </a:p>
          <a:p>
            <a:pPr marL="0" indent="0" algn="ctr">
              <a:buNone/>
            </a:pPr>
            <a:endParaRPr lang="pt-BR" sz="2600" dirty="0"/>
          </a:p>
        </p:txBody>
      </p:sp>
      <p:pic>
        <p:nvPicPr>
          <p:cNvPr id="2050" name="Picture 2" descr="Google Drive: o que é e para que serve?">
            <a:extLst>
              <a:ext uri="{FF2B5EF4-FFF2-40B4-BE49-F238E27FC236}">
                <a16:creationId xmlns:a16="http://schemas.microsoft.com/office/drawing/2014/main" id="{5E5A7463-8C66-3853-69B2-5B1270CF8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58200" y="3257550"/>
            <a:ext cx="2401584" cy="201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1" name="Rectangle 208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4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E70366-92A5-D286-585D-F05C60F33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AD1E9B-65D3-D86E-4655-DAD0DB3A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734" y="1013508"/>
            <a:ext cx="3624471" cy="33499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>
                <a:solidFill>
                  <a:schemeClr val="bg1"/>
                </a:solidFill>
              </a:rPr>
              <a:t>Parte 2 - Produção do conhecimento científico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CE13B848-F9EE-4456-8D73-C25390B65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67865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39" name="Oval 1038">
            <a:extLst>
              <a:ext uri="{FF2B5EF4-FFF2-40B4-BE49-F238E27FC236}">
                <a16:creationId xmlns:a16="http://schemas.microsoft.com/office/drawing/2014/main" id="{1D5AFED5-EFBA-4DCE-A2F2-3B1B73601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352" y="188432"/>
            <a:ext cx="2745268" cy="274526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BB06BF2F-5822-4F90-BF7D-7FDA65761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352" y="188432"/>
            <a:ext cx="2745268" cy="274526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AFBE702A-233C-4424-B0B6-5435E4A34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6059" y="107752"/>
            <a:ext cx="2745268" cy="274526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AE689860-A291-4B0F-AB65-421F8C20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541" y="2762219"/>
            <a:ext cx="3938846" cy="393884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C82BEF57-041E-4DE3-B65C-CBE71211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541" y="2762219"/>
            <a:ext cx="3938846" cy="393884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6039" y="303887"/>
            <a:ext cx="3055711" cy="30557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6039" y="303887"/>
            <a:ext cx="3055711" cy="305571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2143" y="214083"/>
            <a:ext cx="3055711" cy="305571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ço Reservado para Conteúdo 4" descr="Texto&#10;&#10;Descrição gerada automaticamente com confiança média">
            <a:extLst>
              <a:ext uri="{FF2B5EF4-FFF2-40B4-BE49-F238E27FC236}">
                <a16:creationId xmlns:a16="http://schemas.microsoft.com/office/drawing/2014/main" id="{7B44E6A5-2D40-4E63-07D9-30293827F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246" y="699636"/>
            <a:ext cx="1476497" cy="2104795"/>
          </a:xfrm>
          <a:prstGeom prst="rect">
            <a:avLst/>
          </a:prstGeom>
        </p:spPr>
      </p:pic>
      <p:grpSp>
        <p:nvGrpSpPr>
          <p:cNvPr id="105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51763" y="565659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62" name="Oval 1061">
            <a:extLst>
              <a:ext uri="{FF2B5EF4-FFF2-40B4-BE49-F238E27FC236}">
                <a16:creationId xmlns:a16="http://schemas.microsoft.com/office/drawing/2014/main" id="{87045360-A428-4E4B-989C-E4EF4D920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9223" y="2630229"/>
            <a:ext cx="3938846" cy="393884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F91AC7-0BE9-D7ED-3031-EA9EEA204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141" y="3269794"/>
            <a:ext cx="1990725" cy="25431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6D4E722-D079-80FA-571C-37A9A5E02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5069" y="431643"/>
            <a:ext cx="1546389" cy="21158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3565A9B-8856-B8F6-1532-BDBDD7E5A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48425"/>
            <a:ext cx="18192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2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4FDB7C-6D77-5A57-9F88-E924893E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660029"/>
          </a:xfrm>
        </p:spPr>
        <p:txBody>
          <a:bodyPr anchor="b">
            <a:normAutofit/>
          </a:bodyPr>
          <a:lstStyle/>
          <a:p>
            <a:r>
              <a:rPr lang="pt-BR" sz="4000" dirty="0"/>
              <a:t>Conhecimento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1C3D5F-BF3B-4341-A5C9-4D22D9E96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485900"/>
            <a:ext cx="10405593" cy="4386867"/>
          </a:xfrm>
        </p:spPr>
        <p:txBody>
          <a:bodyPr anchor="t">
            <a:normAutofit/>
          </a:bodyPr>
          <a:lstStyle/>
          <a:p>
            <a:pPr algn="just"/>
            <a:r>
              <a:rPr lang="pt-BR" sz="2400" dirty="0"/>
              <a:t>Informações, teorias e crenças que construímos sobre o mundo.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Produto das experiências que acumulamos em nossa vida cotidiana, dos relacionamentos interpessoais, das leituras de livros e artigos diversos, de experimentações.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Nosso repertório.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0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698B3D1-3781-E568-18C6-EAD51D79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conhecimento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5F30894-5DEE-5DC0-5D24-13474A62B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4210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9056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036E0-FB06-8225-089D-29C647FAC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041955"/>
            <a:ext cx="10915650" cy="5358417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A </a:t>
            </a:r>
            <a:r>
              <a:rPr lang="pt-BR" sz="2400" b="1" dirty="0"/>
              <a:t>epistemologia</a:t>
            </a:r>
            <a:r>
              <a:rPr lang="pt-BR" sz="2400" dirty="0"/>
              <a:t> é a área da filosofia que estuda o conhecimento e suas fontes. Como podemos conhecer a realidade?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Empirismo: O conhecimento vem da </a:t>
            </a:r>
            <a:r>
              <a:rPr lang="pt-BR" sz="2400" u="sng" dirty="0"/>
              <a:t>experiência </a:t>
            </a:r>
            <a:r>
              <a:rPr lang="pt-BR" sz="2400" dirty="0"/>
              <a:t>sensorial (visão, audição etc.) e da observação do mundo. A realidade pode ser observada diretamente através dos nossos sentidos, e esse processo nos dá acesso à verdade objetiva.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Racionalismo: O conhecimento vem principalmente </a:t>
            </a:r>
            <a:r>
              <a:rPr lang="pt-BR" sz="2400" u="sng" dirty="0"/>
              <a:t>da razão e da lógica</a:t>
            </a:r>
            <a:r>
              <a:rPr lang="pt-BR" sz="2400" dirty="0"/>
              <a:t>. Para os racionalistas, a mente humana tem capacidades inatas para entender e interpretar a realidade, independentemente da experiência sensorial.</a:t>
            </a:r>
          </a:p>
          <a:p>
            <a:pPr algn="just"/>
            <a:endParaRPr lang="pt-B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01039-54B8-3F54-3824-125EAD8FC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14C85-D604-8313-F04D-E53695E0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4450"/>
            <a:ext cx="11334750" cy="4558317"/>
          </a:xfrm>
        </p:spPr>
        <p:txBody>
          <a:bodyPr anchor="t">
            <a:normAutofit/>
          </a:bodyPr>
          <a:lstStyle/>
          <a:p>
            <a:pPr algn="just"/>
            <a:r>
              <a:rPr lang="pt-BR" sz="2400" dirty="0"/>
              <a:t>Construtivismo: O conhecimento não é simplesmente uma cópia da realidade, mas uma </a:t>
            </a:r>
            <a:r>
              <a:rPr lang="pt-BR" sz="2400" u="sng" dirty="0"/>
              <a:t>construção</a:t>
            </a:r>
            <a:r>
              <a:rPr lang="pt-BR" sz="2400" dirty="0"/>
              <a:t> ativa da mente humana. É moldado pela interação entre as pessoas e o mundo, sendo influenciado pela cultura, linguagem e contexto social.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Pragmatismo: O conhecimento deve ser avaliado pela sua </a:t>
            </a:r>
            <a:r>
              <a:rPr lang="pt-BR" sz="2400" u="sng" dirty="0"/>
              <a:t>utilidade prática</a:t>
            </a:r>
            <a:r>
              <a:rPr lang="pt-BR" sz="2400" dirty="0"/>
              <a:t>. O valor do conhecimento está em como ele pode ser aplicado para resolver problemas ou melhorar a vida. Não se preocupa tanto com a verdade absoluta do conhecimento, mas com a eficácia e as consequências de seu uso.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FAE160-3EE0-0D34-481B-9EC3722C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CB113-8A0F-D048-68ED-C6656C56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pt-BR" dirty="0"/>
              <a:t>Conhecimento científico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2B6432-DE69-F8A2-0E2B-ADB1DAB3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543050"/>
            <a:ext cx="10839450" cy="5086349"/>
          </a:xfrm>
        </p:spPr>
        <p:txBody>
          <a:bodyPr anchor="t">
            <a:normAutofit fontScale="92500" lnSpcReduction="20000"/>
          </a:bodyPr>
          <a:lstStyle/>
          <a:p>
            <a:pPr algn="just"/>
            <a:r>
              <a:rPr lang="pt-BR" sz="2600" dirty="0"/>
              <a:t>No campo da </a:t>
            </a:r>
            <a:r>
              <a:rPr lang="pt-BR" sz="2600" b="1" dirty="0"/>
              <a:t>ciência</a:t>
            </a:r>
            <a:r>
              <a:rPr lang="pt-BR" sz="2600" dirty="0"/>
              <a:t>, a relação entre conhecimento e realidade é tratada de maneira pragmática. 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A ciência busca explicar a realidade por meio de teorias e modelos testáveis, que podem ser verificados empiricamente.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Para os cientistas, o conhecimento sobre o mundo físico é adquirido através de observações, experimentos e formulações teóricas.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O </a:t>
            </a:r>
            <a:r>
              <a:rPr lang="pt-BR" sz="2600" b="1" dirty="0"/>
              <a:t>método científico </a:t>
            </a:r>
            <a:r>
              <a:rPr lang="pt-BR" sz="2600" dirty="0"/>
              <a:t>é uma ferramenta central para descobrir as leis da natureza, as quais são consideradas realidades objetivas.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O cientistas deve sempre </a:t>
            </a:r>
            <a:r>
              <a:rPr lang="pt-BR" sz="2600" u="sng" dirty="0"/>
              <a:t>estar disposto a considerar novas evidências</a:t>
            </a:r>
            <a:r>
              <a:rPr lang="pt-BR" sz="2600" dirty="0"/>
              <a:t>, e, com base nessa nova evidência, mudar o que você pensava que sabia ser verdade.</a:t>
            </a:r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2275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3C726-96B0-AA39-8948-2CCD02B5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628650"/>
            <a:ext cx="9795993" cy="5244117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2400" b="1" dirty="0"/>
              <a:t>Mas o que faz um cientista?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Desenvolvem e testam teorias.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Uma </a:t>
            </a:r>
            <a:r>
              <a:rPr lang="pt-BR" sz="2400" b="1" dirty="0"/>
              <a:t>teoria</a:t>
            </a:r>
            <a:r>
              <a:rPr lang="pt-BR" sz="2400" dirty="0"/>
              <a:t> é uma tentativa de conjeturar sobre as </a:t>
            </a:r>
            <a:r>
              <a:rPr lang="pt-BR" sz="2400" b="1" dirty="0"/>
              <a:t>causas</a:t>
            </a:r>
            <a:r>
              <a:rPr lang="pt-BR" sz="2400" dirty="0"/>
              <a:t> de um fenômeno de interesse.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 desenvolvimento de </a:t>
            </a:r>
            <a:r>
              <a:rPr lang="pt-BR" sz="2400" b="1" dirty="0"/>
              <a:t>teorias causais </a:t>
            </a:r>
            <a:r>
              <a:rPr lang="pt-BR" sz="2400" dirty="0"/>
              <a:t>sobre o mundo político, por exemplo, requer pensar em fenômenos familiares de modo novo.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construção de uma teoria é em parte arte e em parte ciência.</a:t>
            </a:r>
          </a:p>
          <a:p>
            <a:pPr algn="just"/>
            <a:endParaRPr lang="pt-BR" sz="24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  <a:p>
            <a:endParaRPr lang="pt-BR" sz="1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C3C726-96B0-AA39-8948-2CCD02B57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99" y="673784"/>
            <a:ext cx="7532206" cy="613351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t-BR" sz="2700" dirty="0"/>
              <a:t>1. Desenvolvimento da </a:t>
            </a:r>
            <a:r>
              <a:rPr lang="pt-BR" sz="2700" b="1" dirty="0"/>
              <a:t>teoria</a:t>
            </a:r>
            <a:r>
              <a:rPr lang="pt-BR" sz="2700" dirty="0"/>
              <a:t>;</a:t>
            </a:r>
          </a:p>
          <a:p>
            <a:pPr marL="0" indent="0" algn="just">
              <a:buNone/>
            </a:pPr>
            <a:endParaRPr lang="pt-BR" sz="2700" dirty="0"/>
          </a:p>
          <a:p>
            <a:pPr marL="0" indent="0" algn="just">
              <a:buNone/>
            </a:pPr>
            <a:r>
              <a:rPr lang="pt-BR" sz="2700" dirty="0"/>
              <a:t>2. </a:t>
            </a:r>
            <a:r>
              <a:rPr lang="pt-BR" sz="2700" b="1" dirty="0"/>
              <a:t>Teste da teoria</a:t>
            </a:r>
            <a:r>
              <a:rPr lang="pt-BR" sz="2700" dirty="0"/>
              <a:t>: recolocá-la como uma ou mais hipóteses testáveis;</a:t>
            </a:r>
          </a:p>
          <a:p>
            <a:pPr marL="0" indent="0" algn="just">
              <a:buNone/>
            </a:pPr>
            <a:r>
              <a:rPr lang="pt-BR" sz="2700" b="1" dirty="0"/>
              <a:t>Hipótese</a:t>
            </a:r>
            <a:r>
              <a:rPr lang="pt-BR" sz="2700" dirty="0"/>
              <a:t>: afirmação baseada em uma teoria sobre a relação que esperamos observar;</a:t>
            </a:r>
          </a:p>
          <a:p>
            <a:pPr marL="0" indent="0" algn="just">
              <a:buNone/>
            </a:pPr>
            <a:r>
              <a:rPr lang="pt-BR" sz="2700" b="1" dirty="0"/>
              <a:t>Hipótese nula</a:t>
            </a:r>
            <a:r>
              <a:rPr lang="pt-BR" sz="2700" dirty="0"/>
              <a:t>: afirmação baseada em uma teoria sobre o que deveríamos observar se não houvesse relação entre uma variável independente e a variável dependente;</a:t>
            </a:r>
          </a:p>
          <a:p>
            <a:pPr marL="0" indent="0" algn="just">
              <a:buNone/>
            </a:pPr>
            <a:endParaRPr lang="pt-BR" sz="2700" dirty="0"/>
          </a:p>
          <a:p>
            <a:pPr marL="0" indent="0" algn="just">
              <a:buNone/>
            </a:pPr>
            <a:r>
              <a:rPr lang="pt-BR" sz="2700" dirty="0"/>
              <a:t>3. </a:t>
            </a:r>
            <a:r>
              <a:rPr lang="pt-BR" sz="2700" b="1" dirty="0"/>
              <a:t>Teste de hipótese</a:t>
            </a:r>
            <a:r>
              <a:rPr lang="pt-BR" sz="2700" dirty="0"/>
              <a:t>: processo de avaliação sistemática das evidências coletadas para julgar se são favoráveis à sua hipótese ou à hipótese nula;</a:t>
            </a:r>
          </a:p>
          <a:p>
            <a:pPr marL="0" indent="0" algn="just">
              <a:buNone/>
            </a:pPr>
            <a:r>
              <a:rPr lang="pt-BR" sz="2700" dirty="0"/>
              <a:t>Envolve </a:t>
            </a:r>
            <a:r>
              <a:rPr lang="pt-BR" sz="2700" b="1" dirty="0"/>
              <a:t>raciocínio lógico </a:t>
            </a:r>
            <a:r>
              <a:rPr lang="pt-BR" sz="2700" dirty="0"/>
              <a:t>(avaliação das relações causais) e </a:t>
            </a:r>
            <a:r>
              <a:rPr lang="pt-BR" sz="2700" b="1" dirty="0"/>
              <a:t>desenho criativo </a:t>
            </a:r>
            <a:r>
              <a:rPr lang="pt-BR" sz="2700" dirty="0"/>
              <a:t>(desenho do processo/desenho de pesquisa).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4FA4B7-C39E-0969-DA26-D6F52BD03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505" y="379828"/>
            <a:ext cx="4095495" cy="59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6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BE8362-60A7-2446-5EC9-A9B0B154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473566"/>
            <a:ext cx="11144250" cy="5453667"/>
          </a:xfrm>
        </p:spPr>
        <p:txBody>
          <a:bodyPr anchor="t">
            <a:noAutofit/>
          </a:bodyPr>
          <a:lstStyle/>
          <a:p>
            <a:pPr algn="just"/>
            <a:r>
              <a:rPr lang="pt-BR" sz="2400" dirty="0"/>
              <a:t>Parte-chave do processo científico é o </a:t>
            </a:r>
            <a:r>
              <a:rPr lang="pt-BR" sz="2400" b="1" dirty="0"/>
              <a:t>ceticismo</a:t>
            </a:r>
            <a:r>
              <a:rPr lang="pt-BR" sz="2400" dirty="0"/>
              <a:t>: outros cientistas desafiarão a teoria e formularão mais testes – “combate” necessário para o desenvolvimento do </a:t>
            </a:r>
            <a:r>
              <a:rPr lang="pt-BR" sz="2400" b="1" dirty="0"/>
              <a:t>conhecimento científico</a:t>
            </a:r>
            <a:r>
              <a:rPr lang="pt-BR" sz="2400" dirty="0"/>
              <a:t>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Componente fundamental desse conhecimento é que, mesmo que confiemos em determinada teoria, nos mantemos </a:t>
            </a:r>
            <a:r>
              <a:rPr lang="pt-BR" sz="2400" b="1" dirty="0"/>
              <a:t>abertos à possibilidade de novos testes </a:t>
            </a:r>
            <a:r>
              <a:rPr lang="pt-BR" sz="2400" dirty="0"/>
              <a:t>que possam nos fornecer evidências que nos façam perder a confiança nela;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Uma </a:t>
            </a:r>
            <a:r>
              <a:rPr lang="pt-BR" sz="2400" b="1" dirty="0"/>
              <a:t>teoria científica nunca é provada</a:t>
            </a:r>
            <a:r>
              <a:rPr lang="pt-BR" sz="2400" dirty="0"/>
              <a:t>, porque cientistas sempre estão dispostos a considerar novas evidências;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Uma vez que a </a:t>
            </a:r>
            <a:r>
              <a:rPr lang="pt-BR" sz="2400" b="1" dirty="0"/>
              <a:t>teoria tenha se estabilizado </a:t>
            </a:r>
            <a:r>
              <a:rPr lang="pt-BR" sz="2400" dirty="0"/>
              <a:t>como parte do conhecimento científico em um campo de estudos, pesquisadores podem prosseguir a partir da fundação que essa teoria propicia;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DFCB2C-8A03-D978-9D51-3A88EE8D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chemeClr val="bg1"/>
                </a:solidFill>
              </a:rPr>
              <a:t>Parte 1 – Programa da disciplina</a:t>
            </a:r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" name="Espaço Reservado para Conteúdo 16" descr="Quebra-cabeças">
            <a:extLst>
              <a:ext uri="{FF2B5EF4-FFF2-40B4-BE49-F238E27FC236}">
                <a16:creationId xmlns:a16="http://schemas.microsoft.com/office/drawing/2014/main" id="{B1D5BCE6-5FEA-A0CE-CA4B-A149A29FC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0" y="1794809"/>
            <a:ext cx="4975225" cy="3316006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EFF8219-A345-7A6B-431B-2AB554160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725" y="6448425"/>
            <a:ext cx="18192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7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BE8362-60A7-2446-5EC9-A9B0B154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762000"/>
            <a:ext cx="10972799" cy="5110767"/>
          </a:xfrm>
        </p:spPr>
        <p:txBody>
          <a:bodyPr anchor="t">
            <a:normAutofit/>
          </a:bodyPr>
          <a:lstStyle/>
          <a:p>
            <a:pPr algn="just"/>
            <a:r>
              <a:rPr lang="pt-BR" sz="2400" dirty="0"/>
              <a:t>Os campos científicos passam por ciclos de acumulação do conhecimento baseados em um conjunto de pressupostos compartilhados e em teorias comumente aceitas – </a:t>
            </a:r>
            <a:r>
              <a:rPr lang="pt-BR" sz="2400" b="1" dirty="0"/>
              <a:t>paradigmas -</a:t>
            </a:r>
            <a:r>
              <a:rPr lang="pt-BR" sz="2400" dirty="0"/>
              <a:t> sobre o modo como o mundo funciona (Thomas Kuhn);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Ciência conduzida sobre um paradigma aceito é chamada </a:t>
            </a:r>
            <a:r>
              <a:rPr lang="pt-BR" sz="2400" b="1" dirty="0"/>
              <a:t>ciência normal</a:t>
            </a:r>
            <a:r>
              <a:rPr lang="pt-BR" sz="2400" dirty="0"/>
              <a:t>;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Se há problemas nos pressupostos e teorias aceitas, o campo passará por uma </a:t>
            </a:r>
            <a:r>
              <a:rPr lang="pt-BR" sz="2400" b="1" dirty="0"/>
              <a:t>revolução científica.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Exemplo: Paradigmas na Ciência Política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3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1" b="1826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78" y="785485"/>
            <a:ext cx="10743802" cy="5810239"/>
          </a:xfrm>
        </p:spPr>
        <p:txBody>
          <a:bodyPr rtlCol="0">
            <a:noAutofit/>
          </a:bodyPr>
          <a:lstStyle/>
          <a:p>
            <a:pPr marL="36900" lvl="0" indent="0" algn="just" rtl="0"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36900" lvl="0" indent="0" algn="ctr" rtl="0">
              <a:buNone/>
            </a:pPr>
            <a:r>
              <a:rPr lang="pt-BR" sz="2400" b="1" dirty="0">
                <a:solidFill>
                  <a:schemeClr val="tx1"/>
                </a:solidFill>
              </a:rPr>
              <a:t>Pensando sobre o mundo em termos de variáveis e explicações causais</a:t>
            </a:r>
          </a:p>
          <a:p>
            <a:pPr marL="36900" lvl="0" indent="0" algn="ctr" rtl="0">
              <a:buNone/>
            </a:pPr>
            <a:endParaRPr lang="pt-BR" sz="2400" b="1" dirty="0"/>
          </a:p>
          <a:p>
            <a:pPr marL="36900" lvl="0" indent="0" algn="just" rtl="0">
              <a:buNone/>
            </a:pPr>
            <a:r>
              <a:rPr lang="pt-BR" sz="2400" dirty="0"/>
              <a:t>Uma forma de </a:t>
            </a:r>
            <a:r>
              <a:rPr lang="pt-BR" sz="2400" b="1" dirty="0"/>
              <a:t>avaliar uma teoria </a:t>
            </a:r>
            <a:r>
              <a:rPr lang="pt-BR" sz="2400" dirty="0"/>
              <a:t>em particular é pensar sobre uma </a:t>
            </a:r>
            <a:r>
              <a:rPr lang="pt-BR" sz="2400" u="sng" dirty="0"/>
              <a:t>explicação causal</a:t>
            </a:r>
            <a:r>
              <a:rPr lang="pt-BR" sz="2400" dirty="0"/>
              <a:t> por trás dela.</a:t>
            </a:r>
          </a:p>
          <a:p>
            <a:pPr marL="36900" lvl="0" indent="0" algn="just" rtl="0">
              <a:buNone/>
            </a:pPr>
            <a:endParaRPr lang="pt-BR" sz="2400" dirty="0"/>
          </a:p>
          <a:p>
            <a:pPr marL="36900" lvl="0" indent="0" algn="just" rtl="0">
              <a:buNone/>
            </a:pPr>
            <a:endParaRPr lang="pt-BR" sz="2400" dirty="0"/>
          </a:p>
          <a:p>
            <a:pPr marL="36900" lvl="0" indent="0" algn="just" rtl="0">
              <a:buNone/>
            </a:pPr>
            <a:r>
              <a:rPr lang="pt-BR" sz="2400" dirty="0"/>
              <a:t>É a resposta para a pergunta “por que você pensa que esta variável independente está causalmente relacionada com esta variável dependente?”</a:t>
            </a:r>
          </a:p>
          <a:p>
            <a:pPr marL="36900" lvl="0" indent="0" algn="just" rtl="0">
              <a:buNone/>
            </a:pPr>
            <a:endParaRPr lang="pt-BR" sz="2400" dirty="0"/>
          </a:p>
          <a:p>
            <a:pPr marL="36900" lvl="0" indent="0" algn="just" rtl="0">
              <a:buNone/>
            </a:pPr>
            <a:r>
              <a:rPr lang="pt-BR" sz="2400" dirty="0"/>
              <a:t>Se a reposta for razoável, então a teoria pode ser plausível.</a:t>
            </a:r>
          </a:p>
          <a:p>
            <a:pPr marL="36900" lvl="0" indent="0" algn="just" rtl="0">
              <a:buNone/>
            </a:pPr>
            <a:endParaRPr lang="pt-BR" sz="2400" dirty="0"/>
          </a:p>
          <a:p>
            <a:pPr marL="36900" lvl="0" indent="0" algn="just" rtl="0">
              <a:buNone/>
            </a:pPr>
            <a:endParaRPr lang="pt-BR" sz="2400" dirty="0"/>
          </a:p>
        </p:txBody>
      </p:sp>
      <p:sp>
        <p:nvSpPr>
          <p:cNvPr id="2" name="Seta: para Baixo 1">
            <a:extLst>
              <a:ext uri="{FF2B5EF4-FFF2-40B4-BE49-F238E27FC236}">
                <a16:creationId xmlns:a16="http://schemas.microsoft.com/office/drawing/2014/main" id="{77D24FF7-927D-4634-8010-2E2D1E9BDE8D}"/>
              </a:ext>
            </a:extLst>
          </p:cNvPr>
          <p:cNvSpPr/>
          <p:nvPr/>
        </p:nvSpPr>
        <p:spPr>
          <a:xfrm>
            <a:off x="1418591" y="2838153"/>
            <a:ext cx="257809" cy="781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03E0A5-599A-4843-9EC8-E4A59292A8C5}"/>
              </a:ext>
            </a:extLst>
          </p:cNvPr>
          <p:cNvSpPr txBox="1"/>
          <p:nvPr/>
        </p:nvSpPr>
        <p:spPr>
          <a:xfrm>
            <a:off x="4558135" y="3428995"/>
            <a:ext cx="1404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Teoria do voto econômico</a:t>
            </a:r>
          </a:p>
        </p:txBody>
      </p:sp>
    </p:spTree>
    <p:extLst>
      <p:ext uri="{BB962C8B-B14F-4D97-AF65-F5344CB8AC3E}">
        <p14:creationId xmlns:p14="http://schemas.microsoft.com/office/powerpoint/2010/main" val="2816594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68E89F-D0B2-BE07-13F6-8710925FB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5812186-77F1-5489-75D7-37F1B485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1" b="1826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B800745A-3B7D-CB30-AD30-6C2D8858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04899"/>
            <a:ext cx="11196430" cy="5753089"/>
          </a:xfrm>
        </p:spPr>
        <p:txBody>
          <a:bodyPr rtlCol="0">
            <a:noAutofit/>
          </a:bodyPr>
          <a:lstStyle/>
          <a:p>
            <a:pPr marL="36900" lvl="0" indent="0" algn="just" rtl="0">
              <a:buNone/>
            </a:pPr>
            <a:endParaRPr lang="pt-BR" sz="2400" dirty="0"/>
          </a:p>
          <a:p>
            <a:pPr marL="36900" lvl="0" indent="0" algn="just" rtl="0">
              <a:buNone/>
            </a:pPr>
            <a:endParaRPr lang="pt-BR" sz="2400" dirty="0"/>
          </a:p>
          <a:p>
            <a:pPr marL="36900" lvl="0" indent="0" algn="just" rtl="0">
              <a:buNone/>
            </a:pPr>
            <a:endParaRPr lang="pt-BR" sz="2400" dirty="0"/>
          </a:p>
          <a:p>
            <a:pPr marL="36900" lvl="0" indent="0" algn="just" rtl="0">
              <a:buNone/>
            </a:pPr>
            <a:r>
              <a:rPr lang="pt-BR" sz="2400" dirty="0"/>
              <a:t>Estado da economia = variável independente</a:t>
            </a:r>
          </a:p>
          <a:p>
            <a:pPr marL="36900" lvl="0" indent="0" algn="just" rtl="0">
              <a:buNone/>
            </a:pPr>
            <a:endParaRPr lang="pt-BR" sz="2400" dirty="0"/>
          </a:p>
          <a:p>
            <a:pPr marL="36900" lvl="0" indent="0" algn="just" rtl="0">
              <a:buNone/>
            </a:pPr>
            <a:r>
              <a:rPr lang="pt-BR" sz="2400" dirty="0"/>
              <a:t>Resultado da eleição presidencial = variável dependente</a:t>
            </a:r>
          </a:p>
          <a:p>
            <a:pPr marL="36900" lvl="0" indent="0" algn="just" rtl="0">
              <a:buNone/>
            </a:pPr>
            <a:endParaRPr lang="pt-BR" sz="2400" dirty="0"/>
          </a:p>
          <a:p>
            <a:pPr marL="36900" lvl="0" indent="0" algn="just" rtl="0">
              <a:buNone/>
            </a:pPr>
            <a:r>
              <a:rPr lang="pt-BR" sz="2400" dirty="0"/>
              <a:t>Explicação causal para esta teoria: acredita-se que o estado da economia está relacionado de maneira causal com o resultado da eleição presidencial porque eleitores responsabilizam o presidente pelo desempenho da economia nacional.</a:t>
            </a:r>
          </a:p>
        </p:txBody>
      </p:sp>
      <p:pic>
        <p:nvPicPr>
          <p:cNvPr id="5" name="Gráfico 4" descr="Pensamento com preenchimento sólido">
            <a:extLst>
              <a:ext uri="{FF2B5EF4-FFF2-40B4-BE49-F238E27FC236}">
                <a16:creationId xmlns:a16="http://schemas.microsoft.com/office/drawing/2014/main" id="{141CB94E-53B9-F97C-E5EB-D211A470E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2811" y="0"/>
            <a:ext cx="3867154" cy="250714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C27763F-F397-EE29-1576-F27AD951090E}"/>
              </a:ext>
            </a:extLst>
          </p:cNvPr>
          <p:cNvSpPr txBox="1"/>
          <p:nvPr/>
        </p:nvSpPr>
        <p:spPr>
          <a:xfrm>
            <a:off x="9542301" y="458568"/>
            <a:ext cx="176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Teoria do voto econômico</a:t>
            </a:r>
          </a:p>
        </p:txBody>
      </p:sp>
    </p:spTree>
    <p:extLst>
      <p:ext uri="{BB962C8B-B14F-4D97-AF65-F5344CB8AC3E}">
        <p14:creationId xmlns:p14="http://schemas.microsoft.com/office/powerpoint/2010/main" val="824187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1" b="1826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74321"/>
            <a:ext cx="11558380" cy="6035039"/>
          </a:xfrm>
        </p:spPr>
        <p:txBody>
          <a:bodyPr rtlCol="0">
            <a:normAutofit/>
          </a:bodyPr>
          <a:lstStyle/>
          <a:p>
            <a:pPr marL="36900" lvl="0" indent="0" algn="just" rtl="0">
              <a:buNone/>
            </a:pPr>
            <a:r>
              <a:rPr lang="pt-BR" sz="2600" dirty="0"/>
              <a:t>O desempenho da economia </a:t>
            </a:r>
            <a:r>
              <a:rPr lang="pt-BR" sz="2600" b="1" dirty="0"/>
              <a:t>causa </a:t>
            </a:r>
            <a:r>
              <a:rPr lang="pt-BR" sz="2600" dirty="0"/>
              <a:t>o resultado da eleição presidencial</a:t>
            </a:r>
          </a:p>
          <a:p>
            <a:pPr marL="36900" lvl="0" indent="0" algn="ctr" rtl="0">
              <a:buNone/>
            </a:pPr>
            <a:r>
              <a:rPr lang="pt-BR" sz="2600" dirty="0"/>
              <a:t>ou</a:t>
            </a:r>
          </a:p>
          <a:p>
            <a:pPr marL="36900" lvl="0" indent="0" algn="just" rtl="0">
              <a:buNone/>
            </a:pPr>
            <a:r>
              <a:rPr lang="pt-BR" sz="2600" dirty="0"/>
              <a:t>A </a:t>
            </a:r>
            <a:r>
              <a:rPr lang="pt-BR" sz="2600" b="1" dirty="0"/>
              <a:t>melhora</a:t>
            </a:r>
            <a:r>
              <a:rPr lang="pt-BR" sz="2600" dirty="0"/>
              <a:t> do desempenho da econômica </a:t>
            </a:r>
            <a:r>
              <a:rPr lang="pt-BR" sz="2600" b="1" dirty="0"/>
              <a:t>causa</a:t>
            </a:r>
            <a:r>
              <a:rPr lang="pt-BR" sz="2600" dirty="0"/>
              <a:t> o </a:t>
            </a:r>
            <a:r>
              <a:rPr lang="pt-BR" sz="2600" b="1" dirty="0"/>
              <a:t>aumento</a:t>
            </a:r>
            <a:r>
              <a:rPr lang="pt-BR" sz="2600" dirty="0"/>
              <a:t> do número de votos do incumbente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B896E1-E3DC-4F53-B126-A00C4BACF62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8489" y="1714500"/>
            <a:ext cx="7471011" cy="48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41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1" b="1826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914400"/>
            <a:ext cx="10534649" cy="5638799"/>
          </a:xfrm>
        </p:spPr>
        <p:txBody>
          <a:bodyPr rtlCol="0">
            <a:normAutofit/>
          </a:bodyPr>
          <a:lstStyle/>
          <a:p>
            <a:pPr marL="36900" lvl="0" indent="0" algn="just" rtl="0">
              <a:buNone/>
            </a:pPr>
            <a:r>
              <a:rPr lang="pt-BR" sz="2600" dirty="0"/>
              <a:t>No nível da teoria, a variável independente denominada “desempenho econômico” pode ser pensado como um conceito que varia de valores muito bons a muito ruins. A variável dependente, “voto no incumbente” pode ser pensada como um conceito que varia de valores muito baixos a muito altos.</a:t>
            </a:r>
          </a:p>
          <a:p>
            <a:pPr marL="36900" lvl="0" indent="0" algn="just" rtl="0">
              <a:buNone/>
            </a:pPr>
            <a:endParaRPr lang="pt-BR" sz="2600" dirty="0"/>
          </a:p>
          <a:p>
            <a:pPr marL="36900" lvl="0" indent="0" algn="just" rtl="0">
              <a:buNone/>
            </a:pPr>
            <a:r>
              <a:rPr lang="pt-BR" sz="2600" b="1" dirty="0"/>
              <a:t>A teoria causal é que um melhor desempenho econômico causa um número maior de votos para o incumbente.</a:t>
            </a:r>
          </a:p>
          <a:p>
            <a:pPr marL="36900" lvl="0" indent="0" algn="just" rtl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188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4B7A3F-B45F-D049-1C50-BE612771F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EFFA9DF-1DC4-374E-924A-E1CC48A80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1" b="1826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052CB957-E86E-2DC5-906A-4810099F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990600"/>
            <a:ext cx="10820399" cy="5600699"/>
          </a:xfrm>
        </p:spPr>
        <p:txBody>
          <a:bodyPr rtlCol="0">
            <a:normAutofit/>
          </a:bodyPr>
          <a:lstStyle/>
          <a:p>
            <a:pPr marL="36900" lvl="0" indent="0" algn="just" rtl="0">
              <a:buNone/>
            </a:pPr>
            <a:r>
              <a:rPr lang="pt-BR" sz="2600" dirty="0"/>
              <a:t>Como existem várias formas de mensurar cada uma das variáveis, existem muitas hipóteses diferentes que podem ser testadas para descobrir quão bem tal teoria lida com </a:t>
            </a:r>
            <a:r>
              <a:rPr lang="pt-BR" sz="2600" b="1" dirty="0"/>
              <a:t>dados</a:t>
            </a:r>
            <a:r>
              <a:rPr lang="pt-BR" sz="2600" dirty="0"/>
              <a:t> do mundo real.</a:t>
            </a:r>
          </a:p>
          <a:p>
            <a:pPr marL="36900" lvl="0" indent="0" algn="just" rtl="0">
              <a:buNone/>
            </a:pPr>
            <a:endParaRPr lang="pt-BR" sz="2600" dirty="0"/>
          </a:p>
          <a:p>
            <a:pPr marL="36900" lvl="0" indent="0" algn="just" rtl="0">
              <a:buNone/>
            </a:pPr>
            <a:r>
              <a:rPr lang="pt-BR" sz="2600" dirty="0"/>
              <a:t>Desempenho econômico: inflação, desemprego, crescimento econômico real etc.</a:t>
            </a:r>
          </a:p>
          <a:p>
            <a:pPr marL="36900" lvl="0" indent="0" algn="just" rtl="0">
              <a:buNone/>
            </a:pPr>
            <a:endParaRPr lang="pt-BR" sz="2600" dirty="0"/>
          </a:p>
          <a:p>
            <a:pPr marL="36900" lvl="0" indent="0" algn="just" rtl="0">
              <a:buNone/>
            </a:pPr>
            <a:r>
              <a:rPr lang="pt-BR" sz="2600" dirty="0"/>
              <a:t>Voto no incumbente: parece óbvio. Mas, se o presidente atual não está concorrendo? E se existe um terceiro candidato?</a:t>
            </a:r>
          </a:p>
          <a:p>
            <a:pPr marL="36900" lvl="0" indent="0" algn="just" rtl="0">
              <a:buNone/>
            </a:pPr>
            <a:endParaRPr lang="pt-BR" sz="2600" dirty="0"/>
          </a:p>
          <a:p>
            <a:pPr marL="36900" lvl="0" indent="0" algn="ctr" rtl="0">
              <a:buNone/>
            </a:pPr>
            <a:r>
              <a:rPr lang="pt-BR" sz="2600" b="1" dirty="0"/>
              <a:t>Mensuração ou operacionalização de conceitos: </a:t>
            </a:r>
            <a:r>
              <a:rPr lang="pt-BR" sz="2600" dirty="0"/>
              <a:t>parte muito importante do processo </a:t>
            </a:r>
          </a:p>
        </p:txBody>
      </p:sp>
    </p:spTree>
    <p:extLst>
      <p:ext uri="{BB962C8B-B14F-4D97-AF65-F5344CB8AC3E}">
        <p14:creationId xmlns:p14="http://schemas.microsoft.com/office/powerpoint/2010/main" val="129511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8EF91-49E5-9A2A-94D9-DF9BC7F2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57" y="258417"/>
            <a:ext cx="2925643" cy="1134285"/>
          </a:xfrm>
        </p:spPr>
        <p:txBody>
          <a:bodyPr>
            <a:noAutofit/>
          </a:bodyPr>
          <a:lstStyle/>
          <a:p>
            <a:pPr algn="ctr"/>
            <a:r>
              <a:rPr lang="pt-BR" sz="3500" dirty="0"/>
              <a:t>Exemplos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521146"/>
            <a:ext cx="4381501" cy="5078437"/>
          </a:xfrm>
        </p:spPr>
        <p:txBody>
          <a:bodyPr rtlCol="0">
            <a:normAutofit/>
          </a:bodyPr>
          <a:lstStyle/>
          <a:p>
            <a:pPr marL="36900" lvl="0" indent="0" algn="just" rtl="0">
              <a:buNone/>
            </a:pPr>
            <a:r>
              <a:rPr lang="pt-BR" sz="2600" dirty="0"/>
              <a:t>Relações causais em termos de variáveis independentes (X) e dependentes (Y)</a:t>
            </a:r>
          </a:p>
          <a:p>
            <a:pPr marL="36900" lvl="0" indent="0" algn="just" rtl="0">
              <a:buNone/>
            </a:pPr>
            <a:endParaRPr lang="pt-BR" sz="2600" dirty="0"/>
          </a:p>
          <a:p>
            <a:pPr marL="494100" indent="-457200" algn="just"/>
            <a:r>
              <a:rPr lang="pt-BR" sz="2600" dirty="0"/>
              <a:t>Um aumento em X causa uma diminuição em Y</a:t>
            </a:r>
          </a:p>
          <a:p>
            <a:pPr marL="494100" indent="-457200" algn="just"/>
            <a:endParaRPr lang="pt-BR" sz="2600" dirty="0"/>
          </a:p>
          <a:p>
            <a:pPr marL="494100" indent="-457200" algn="just"/>
            <a:r>
              <a:rPr lang="pt-BR" sz="2600" dirty="0"/>
              <a:t>Um aumento em X causa um aumento em Y</a:t>
            </a:r>
          </a:p>
        </p:txBody>
      </p:sp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B52FDCC7-F668-DDAC-6249-02D51B9DCA16}"/>
              </a:ext>
            </a:extLst>
          </p:cNvPr>
          <p:cNvSpPr/>
          <p:nvPr/>
        </p:nvSpPr>
        <p:spPr>
          <a:xfrm>
            <a:off x="4908191" y="258417"/>
            <a:ext cx="6750409" cy="4923183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6900" lvl="0" indent="0" algn="ctr" rtl="0">
              <a:buNone/>
            </a:pPr>
            <a:r>
              <a:rPr lang="pt-BR" sz="2400" dirty="0"/>
              <a:t>O desempenho da economia (X) </a:t>
            </a:r>
            <a:r>
              <a:rPr lang="pt-BR" sz="2400" b="1" dirty="0"/>
              <a:t>causa </a:t>
            </a:r>
            <a:r>
              <a:rPr lang="pt-BR" sz="2400" dirty="0"/>
              <a:t>o resultado da eleição presidencial (Y)</a:t>
            </a:r>
          </a:p>
          <a:p>
            <a:pPr marL="36900" lvl="0" indent="0" algn="ctr" rtl="0">
              <a:buNone/>
            </a:pPr>
            <a:r>
              <a:rPr lang="pt-BR" sz="2400" dirty="0"/>
              <a:t>ou</a:t>
            </a:r>
          </a:p>
          <a:p>
            <a:pPr marL="36900" lvl="0" indent="0" algn="ctr" rtl="0">
              <a:buNone/>
            </a:pPr>
            <a:r>
              <a:rPr lang="pt-BR" sz="2400" dirty="0"/>
              <a:t>A </a:t>
            </a:r>
            <a:r>
              <a:rPr lang="pt-BR" sz="2400" b="1" dirty="0"/>
              <a:t>melhora</a:t>
            </a:r>
            <a:r>
              <a:rPr lang="pt-BR" sz="2400" dirty="0"/>
              <a:t> do desempenho da econômica (X) </a:t>
            </a:r>
            <a:r>
              <a:rPr lang="pt-BR" sz="2400" b="1" dirty="0"/>
              <a:t>causa</a:t>
            </a:r>
            <a:r>
              <a:rPr lang="pt-BR" sz="2400" dirty="0"/>
              <a:t> o </a:t>
            </a:r>
            <a:r>
              <a:rPr lang="pt-BR" sz="2400" b="1" dirty="0"/>
              <a:t>aumento</a:t>
            </a:r>
            <a:r>
              <a:rPr lang="pt-BR" sz="2400" dirty="0"/>
              <a:t> do número de votos do incumbente (Y)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552450"/>
            <a:ext cx="10858500" cy="5320317"/>
          </a:xfrm>
        </p:spPr>
        <p:txBody>
          <a:bodyPr rtlCol="0" anchor="t">
            <a:normAutofit/>
          </a:bodyPr>
          <a:lstStyle/>
          <a:p>
            <a:pPr marL="36900" lvl="0" indent="0" algn="just" rtl="0">
              <a:buNone/>
            </a:pPr>
            <a:r>
              <a:rPr lang="pt-BR" sz="2400"/>
              <a:t>Quando pensamos sobre o fenômeno que queremos entender como variável dependente e desenvolvemos teorias sobre as variáveis independentes que causalmente o influenciam, estamos construindo </a:t>
            </a:r>
            <a:r>
              <a:rPr lang="pt-BR" sz="2400" b="1"/>
              <a:t>modelos teóricos.</a:t>
            </a:r>
          </a:p>
          <a:p>
            <a:pPr marL="36900" lvl="0" indent="0" algn="just" rtl="0">
              <a:buNone/>
            </a:pPr>
            <a:endParaRPr lang="pt-BR" sz="2400"/>
          </a:p>
          <a:p>
            <a:pPr marL="36900" lvl="0" indent="0" algn="just" rtl="0">
              <a:buNone/>
            </a:pPr>
            <a:r>
              <a:rPr lang="pt-BR" sz="2400"/>
              <a:t>Modelos são simplificações.</a:t>
            </a:r>
          </a:p>
          <a:p>
            <a:pPr marL="36900" lvl="0" indent="0" algn="just" rtl="0">
              <a:buNone/>
            </a:pPr>
            <a:endParaRPr lang="pt-BR" sz="2400"/>
          </a:p>
          <a:p>
            <a:pPr marL="36900" lvl="0" indent="0" algn="just" rtl="0">
              <a:buNone/>
            </a:pPr>
            <a:r>
              <a:rPr lang="pt-BR" sz="2400"/>
              <a:t>Sua utilidade depende do que estamos tentando alcançar com um determinado modelo.</a:t>
            </a:r>
          </a:p>
          <a:p>
            <a:pPr marL="36900" lvl="0" indent="0" algn="just" rtl="0">
              <a:buNone/>
            </a:pPr>
            <a:endParaRPr lang="pt-BR" sz="2400"/>
          </a:p>
          <a:p>
            <a:pPr marL="36900" lvl="0" indent="0" algn="just" rtl="0">
              <a:buNone/>
            </a:pPr>
            <a:r>
              <a:rPr lang="pt-BR" sz="2400"/>
              <a:t>Os modelos são mais úteis quando imprecisos, pois pensar em suas falhas/imprecisões pode gerar novas teorias causais.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82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86B2A7-927F-4E8F-AF7C-8EFBE9CC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10122153" cy="1079129"/>
          </a:xfrm>
        </p:spPr>
        <p:txBody>
          <a:bodyPr anchor="b">
            <a:normAutofit fontScale="90000"/>
          </a:bodyPr>
          <a:lstStyle/>
          <a:p>
            <a:r>
              <a:rPr lang="pt-BR" sz="4000" dirty="0"/>
              <a:t>Regras do caminho para o conhecimento científico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83171"/>
            <a:ext cx="10820399" cy="3789596"/>
          </a:xfrm>
        </p:spPr>
        <p:txBody>
          <a:bodyPr rtlCol="0" anchor="t">
            <a:normAutofit/>
          </a:bodyPr>
          <a:lstStyle/>
          <a:p>
            <a:pPr marL="36900" lvl="0" indent="0" algn="just" rtl="0">
              <a:buNone/>
            </a:pPr>
            <a:r>
              <a:rPr lang="pt-BR" sz="2400" dirty="0"/>
              <a:t>1. Desenvolva suas teorias causais</a:t>
            </a:r>
          </a:p>
          <a:p>
            <a:pPr marL="36900" lvl="0" indent="0" algn="just" rtl="0">
              <a:buNone/>
            </a:pPr>
            <a:r>
              <a:rPr lang="pt-BR" sz="2400" dirty="0"/>
              <a:t>Pensar em termos de causa, e não de covariação – situação em que duas variáveis variam juntas.</a:t>
            </a:r>
          </a:p>
          <a:p>
            <a:pPr marL="36900" lvl="0" indent="0" algn="just" rtl="0">
              <a:buNone/>
            </a:pPr>
            <a:endParaRPr lang="pt-BR" sz="2400" dirty="0"/>
          </a:p>
          <a:p>
            <a:pPr marL="36900" lvl="0" indent="0" algn="just" rtl="0">
              <a:buNone/>
            </a:pPr>
            <a:r>
              <a:rPr lang="pt-BR" sz="2400" dirty="0"/>
              <a:t>2. Não deixe que sua teoria seja movida apenas pelos dados;</a:t>
            </a:r>
          </a:p>
          <a:p>
            <a:pPr marL="36900" lvl="0" indent="0" algn="just" rtl="0">
              <a:buNone/>
            </a:pPr>
            <a:r>
              <a:rPr lang="pt-BR" sz="2400" dirty="0"/>
              <a:t>Tente desenvolver teorias antes de examinar os dados com os quais você irá testá-las;</a:t>
            </a:r>
          </a:p>
          <a:p>
            <a:pPr marL="36900" lvl="0" indent="0" rtl="0">
              <a:buNone/>
            </a:pPr>
            <a:endParaRPr lang="pt-BR" sz="2000" dirty="0"/>
          </a:p>
          <a:p>
            <a:pPr marL="36900" indent="0">
              <a:buNone/>
            </a:pPr>
            <a:endParaRPr lang="pt-BR" sz="2000" i="1" dirty="0"/>
          </a:p>
          <a:p>
            <a:pPr marL="36900" lvl="0" indent="0" rtl="0">
              <a:buNone/>
            </a:pPr>
            <a:endParaRPr lang="pt-BR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9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457200"/>
            <a:ext cx="11029949" cy="4958367"/>
          </a:xfrm>
        </p:spPr>
        <p:txBody>
          <a:bodyPr rtlCol="0" anchor="t">
            <a:normAutofit/>
          </a:bodyPr>
          <a:lstStyle/>
          <a:p>
            <a:pPr marL="36900" lvl="0" indent="0" algn="just" rtl="0">
              <a:buNone/>
            </a:pPr>
            <a:endParaRPr lang="pt-BR" sz="2400" dirty="0"/>
          </a:p>
          <a:p>
            <a:pPr marL="36900" lvl="0" indent="0" algn="just" rtl="0">
              <a:buNone/>
            </a:pPr>
            <a:r>
              <a:rPr lang="pt-BR" sz="2400" dirty="0"/>
              <a:t>3. Considere apenas evidências empíricas</a:t>
            </a:r>
          </a:p>
          <a:p>
            <a:pPr marL="36900" lvl="0" indent="0" algn="just" rtl="0">
              <a:buNone/>
            </a:pPr>
            <a:r>
              <a:rPr lang="pt-BR" sz="2400" dirty="0"/>
              <a:t>Precisamos nos manter abertos à possibilidade de que novas evidências possam diminuir nossa confiança em uma teoria estabelecida.</a:t>
            </a:r>
          </a:p>
          <a:p>
            <a:pPr marL="36900" lvl="0" indent="0" algn="just" rtl="0">
              <a:buNone/>
            </a:pPr>
            <a:endParaRPr lang="pt-BR" sz="2400" dirty="0"/>
          </a:p>
          <a:p>
            <a:pPr marL="36900" lvl="0" indent="0" algn="just" rtl="0">
              <a:buNone/>
            </a:pPr>
            <a:r>
              <a:rPr lang="pt-BR" sz="2400" dirty="0"/>
              <a:t>Queremos basear o que sabemos em evidências empíricas, que são evidências baseadas em dados do mundo real.</a:t>
            </a:r>
          </a:p>
          <a:p>
            <a:pPr marL="36900" lvl="0" indent="0" algn="just" rtl="0">
              <a:buNone/>
            </a:pPr>
            <a:endParaRPr lang="pt-BR" sz="2400" dirty="0"/>
          </a:p>
          <a:p>
            <a:pPr marL="36900" lvl="0" indent="0" algn="just" rtl="0">
              <a:buNone/>
            </a:pPr>
            <a:r>
              <a:rPr lang="pt-BR" sz="2400" dirty="0"/>
              <a:t>Uma forte argumentação lógica é um bom começo em favor de uma teoria, mas, antes de nos convencermos, precisamos observar resultados de testes de hipótese rigorosos.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0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668523-C982-7368-1010-073C05E1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pt-BR" sz="5200" dirty="0"/>
              <a:t>Objetivo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52AD5A-8A4B-FE1B-888E-C5B5D988D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100" y="937491"/>
            <a:ext cx="6653647" cy="4983020"/>
          </a:xfrm>
        </p:spPr>
        <p:txBody>
          <a:bodyPr anchor="ctr">
            <a:normAutofit/>
          </a:bodyPr>
          <a:lstStyle/>
          <a:p>
            <a:pPr algn="just"/>
            <a:r>
              <a:rPr lang="pt-BR" sz="2600" dirty="0"/>
              <a:t>Aprimorar a capacidade das/dos discentes de compreender e produzir conhecimento científico, por meio do desenvolvimento de pesquisas sistemáticas e éticas, utilizando instrumentos e metodologias adequadas.</a:t>
            </a:r>
          </a:p>
        </p:txBody>
      </p:sp>
    </p:spTree>
    <p:extLst>
      <p:ext uri="{BB962C8B-B14F-4D97-AF65-F5344CB8AC3E}">
        <p14:creationId xmlns:p14="http://schemas.microsoft.com/office/powerpoint/2010/main" val="48373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323850"/>
            <a:ext cx="11620500" cy="5548917"/>
          </a:xfrm>
        </p:spPr>
        <p:txBody>
          <a:bodyPr rtlCol="0" anchor="t">
            <a:noAutofit/>
          </a:bodyPr>
          <a:lstStyle/>
          <a:p>
            <a:pPr marL="36900" lvl="0" indent="0" algn="just" rtl="0">
              <a:buNone/>
            </a:pPr>
            <a:r>
              <a:rPr lang="pt-BR" sz="2400" dirty="0"/>
              <a:t>4. Evite afirmações normativas</a:t>
            </a:r>
          </a:p>
          <a:p>
            <a:pPr marL="36900" lvl="0" indent="0" algn="just" rtl="0">
              <a:buNone/>
            </a:pPr>
            <a:endParaRPr lang="pt-BR" sz="2400" dirty="0"/>
          </a:p>
          <a:p>
            <a:pPr marL="36900" lvl="0" indent="0" algn="just" rtl="0">
              <a:buNone/>
            </a:pPr>
            <a:r>
              <a:rPr lang="pt-BR" sz="2400" dirty="0"/>
              <a:t>São afirmações de como o mundo deveria ser.</a:t>
            </a:r>
          </a:p>
          <a:p>
            <a:pPr marL="36900" lvl="0" indent="0" algn="just" rtl="0">
              <a:buNone/>
            </a:pPr>
            <a:endParaRPr lang="pt-BR" sz="2400" dirty="0"/>
          </a:p>
          <a:p>
            <a:pPr marL="36900" lvl="0" indent="0" algn="just" rtl="0">
              <a:buNone/>
            </a:pPr>
            <a:r>
              <a:rPr lang="pt-BR" sz="2400" dirty="0"/>
              <a:t>Evitar tais problemas conduzindo a pesquisa e reportando seus resultados de tal maneira que seja impossível ao leitor saber quais são suas preferências normativas.</a:t>
            </a:r>
          </a:p>
          <a:p>
            <a:pPr marL="36900" lvl="0" indent="0" algn="just" rtl="0">
              <a:buNone/>
            </a:pPr>
            <a:endParaRPr lang="pt-BR" sz="2400" dirty="0"/>
          </a:p>
          <a:p>
            <a:pPr marL="379800" lvl="0" indent="-342900" algn="just" rtl="0">
              <a:buFont typeface="Wingdings" panose="05000000000000000000" pitchFamily="2" charset="2"/>
              <a:buChar char="q"/>
            </a:pPr>
            <a:r>
              <a:rPr lang="pt-BR" sz="2400" dirty="0"/>
              <a:t>Se quisermos eliminar o problema das pessoas em situação de rua (normativo), precisamos entender os caminhos que a levaram à tal situação, e os que a retiram dessa situação (empírico e causal).</a:t>
            </a:r>
          </a:p>
          <a:p>
            <a:pPr marL="36900" lvl="0" indent="0" algn="just" rtl="0">
              <a:buNone/>
            </a:pPr>
            <a:endParaRPr lang="pt-BR" sz="2400" dirty="0"/>
          </a:p>
          <a:p>
            <a:pPr marL="379800" lvl="0" indent="-342900" algn="just" rtl="0">
              <a:buFont typeface="Wingdings" panose="05000000000000000000" pitchFamily="2" charset="2"/>
              <a:buChar char="q"/>
            </a:pPr>
            <a:r>
              <a:rPr lang="pt-BR" sz="2400" dirty="0"/>
              <a:t>Se quisermos ajudar nosso candidato favorito a vencer as eleições (normativo), precisamos entender quais características fazem as pessoas votarem da forma como votam (empírico e causal).</a:t>
            </a:r>
          </a:p>
          <a:p>
            <a:pPr marL="36900" lvl="0" indent="0" algn="just" rtl="0">
              <a:buNone/>
            </a:pPr>
            <a:endParaRPr lang="pt-BR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47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361950"/>
            <a:ext cx="11334750" cy="5510817"/>
          </a:xfrm>
        </p:spPr>
        <p:txBody>
          <a:bodyPr rtlCol="0" anchor="t">
            <a:noAutofit/>
          </a:bodyPr>
          <a:lstStyle/>
          <a:p>
            <a:pPr marL="36900" lvl="0" indent="0" algn="just" rtl="0">
              <a:buNone/>
            </a:pPr>
            <a:r>
              <a:rPr lang="pt-BR" sz="2400" dirty="0"/>
              <a:t>5. Persiga tanto a generalização como a parcimônia</a:t>
            </a:r>
          </a:p>
          <a:p>
            <a:pPr marL="36900" lvl="0" indent="0" algn="just" rtl="0">
              <a:buNone/>
            </a:pPr>
            <a:endParaRPr lang="pt-BR" sz="2400" dirty="0"/>
          </a:p>
          <a:p>
            <a:pPr marL="36900" lvl="0" indent="0" algn="just" rtl="0">
              <a:buNone/>
            </a:pPr>
            <a:r>
              <a:rPr lang="pt-BR" sz="2400" dirty="0"/>
              <a:t>Generalização - nossas teorias devem ser aplicadas à classe geral de fenômenos.</a:t>
            </a:r>
          </a:p>
          <a:p>
            <a:pPr marL="36900" lvl="0" indent="0" algn="just" rtl="0">
              <a:buNone/>
            </a:pPr>
            <a:endParaRPr lang="pt-BR" sz="2400" dirty="0"/>
          </a:p>
          <a:p>
            <a:pPr marL="36900" indent="0" algn="just">
              <a:buNone/>
            </a:pPr>
            <a:r>
              <a:rPr lang="pt-BR" sz="2400" dirty="0"/>
              <a:t>Parcimônia - pressupõe a simplicidade, o uso de premissas ou hipóteses estritamente necessárias para a explicação de um fenômeno ou teoria.</a:t>
            </a:r>
          </a:p>
          <a:p>
            <a:pPr marL="36900" lvl="0" indent="0" algn="just" rtl="0">
              <a:buNone/>
            </a:pPr>
            <a:endParaRPr lang="pt-BR" sz="2400" dirty="0"/>
          </a:p>
          <a:p>
            <a:pPr marL="494100" lvl="0" indent="-457200" algn="just" rtl="0">
              <a:buFont typeface="Wingdings" panose="05000000000000000000" pitchFamily="2" charset="2"/>
              <a:buChar char="q"/>
            </a:pPr>
            <a:r>
              <a:rPr lang="pt-BR" sz="2400" dirty="0"/>
              <a:t>Uma teoria que explica a causa de um fenômeno em apenas um país é menos útil do que uma teoria que explica o mesmo fenômeno em múltiplos países.</a:t>
            </a:r>
          </a:p>
          <a:p>
            <a:pPr marL="36900" lvl="0" indent="0" algn="just" rtl="0">
              <a:buNone/>
            </a:pPr>
            <a:endParaRPr lang="pt-BR" sz="2400" dirty="0"/>
          </a:p>
          <a:p>
            <a:pPr marL="494100" lvl="0" indent="-457200" algn="just" rtl="0">
              <a:buFont typeface="Wingdings" panose="05000000000000000000" pitchFamily="2" charset="2"/>
              <a:buChar char="q"/>
            </a:pPr>
            <a:r>
              <a:rPr lang="pt-BR" sz="2400" dirty="0"/>
              <a:t>Se estamos comparando duas teorias, a teoria que for mais simples será considerada mais parcimoniosa.</a:t>
            </a:r>
          </a:p>
          <a:p>
            <a:pPr marL="36900" lvl="0" indent="0" algn="just" rtl="0">
              <a:buNone/>
            </a:pPr>
            <a:endParaRPr lang="pt-BR" sz="2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6B2A7-927F-4E8F-AF7C-8EFBE9CC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72" y="548640"/>
            <a:ext cx="9720072" cy="1499616"/>
          </a:xfrm>
        </p:spPr>
        <p:txBody>
          <a:bodyPr>
            <a:normAutofit/>
          </a:bodyPr>
          <a:lstStyle/>
          <a:p>
            <a:r>
              <a:rPr lang="pt-BR" dirty="0"/>
              <a:t>Principais conceitos abordados</a:t>
            </a:r>
          </a:p>
        </p:txBody>
      </p:sp>
      <p:graphicFrame>
        <p:nvGraphicFramePr>
          <p:cNvPr id="26" name="Espaço Reservado para Conteúdo 2">
            <a:extLst>
              <a:ext uri="{FF2B5EF4-FFF2-40B4-BE49-F238E27FC236}">
                <a16:creationId xmlns:a16="http://schemas.microsoft.com/office/drawing/2014/main" id="{0C6BE6E3-F63C-7A3A-C2F8-0F8A88159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542086"/>
              </p:ext>
            </p:extLst>
          </p:nvPr>
        </p:nvGraphicFramePr>
        <p:xfrm>
          <a:off x="1024128" y="1793982"/>
          <a:ext cx="10328500" cy="4515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Gráfico 10" descr="Lupa com preenchimento sólido">
            <a:extLst>
              <a:ext uri="{FF2B5EF4-FFF2-40B4-BE49-F238E27FC236}">
                <a16:creationId xmlns:a16="http://schemas.microsoft.com/office/drawing/2014/main" id="{497E6D96-89FE-4F7A-B4F3-E954A9824D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06327" y="271682"/>
            <a:ext cx="917917" cy="91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433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538668-F21B-36A5-2DCB-53E4EE04F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B93C69E-ABC2-D4CD-CA86-24BC20B01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67C444-1661-AC0B-08C7-79E8F4D3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734" y="1013508"/>
            <a:ext cx="3624471" cy="33499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dirty="0" err="1">
                <a:solidFill>
                  <a:schemeClr val="bg1"/>
                </a:solidFill>
              </a:rPr>
              <a:t>Parte</a:t>
            </a:r>
            <a:r>
              <a:rPr lang="en-US" sz="4600" dirty="0">
                <a:solidFill>
                  <a:schemeClr val="bg1"/>
                </a:solidFill>
              </a:rPr>
              <a:t> 3 -</a:t>
            </a:r>
            <a:r>
              <a:rPr lang="pt-BR" sz="4600" dirty="0">
                <a:solidFill>
                  <a:schemeClr val="bg1"/>
                </a:solidFill>
              </a:rPr>
              <a:t>Elementos fundamentais de um projeto de pesquisa</a:t>
            </a:r>
            <a:endParaRPr lang="en-US" sz="4600" dirty="0">
              <a:solidFill>
                <a:schemeClr val="bg1"/>
              </a:solidFill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417BBF10-8A66-F0C8-C5B3-80EDF131B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67865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14445A5B-4820-A2D0-F267-7A856B4F0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B075C97A-8736-008E-92A3-9015C3D94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39" name="Oval 1038">
            <a:extLst>
              <a:ext uri="{FF2B5EF4-FFF2-40B4-BE49-F238E27FC236}">
                <a16:creationId xmlns:a16="http://schemas.microsoft.com/office/drawing/2014/main" id="{3D5B9372-C5F9-9F5D-3104-A06386068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352" y="188432"/>
            <a:ext cx="2745268" cy="274526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523A91AF-126D-4A86-35B9-B60574C2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352" y="188432"/>
            <a:ext cx="2745268" cy="274526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13CF9B58-8E31-8B44-5F4A-5BFBE1A61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6059" y="107752"/>
            <a:ext cx="2745268" cy="274526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ED9C30AD-E189-AE31-0E6C-7E53DF22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541" y="2762219"/>
            <a:ext cx="3938846" cy="393884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F80084BB-2A34-D3DB-ADE3-0BC7990C5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541" y="2762219"/>
            <a:ext cx="3938846" cy="393884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89AB8439-89DA-747D-E523-FA69B252A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6039" y="303887"/>
            <a:ext cx="3055711" cy="30557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0ABBFC89-1B0C-4846-4AF1-E9F9F2AE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6039" y="303887"/>
            <a:ext cx="3055711" cy="305571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48656FF5-D83F-E672-0B10-3EA8A1D4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2143" y="214083"/>
            <a:ext cx="3055711" cy="305571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5" name="Graphic 185">
            <a:extLst>
              <a:ext uri="{FF2B5EF4-FFF2-40B4-BE49-F238E27FC236}">
                <a16:creationId xmlns:a16="http://schemas.microsoft.com/office/drawing/2014/main" id="{D8F3A0AC-5B5B-7B69-7573-EE7319A1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51763" y="565659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A0D6AF98-AABB-1D1C-8896-AEA444588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901C2E88-DC8B-BCEE-27E1-70EF23D6D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33844438-C69B-E7A3-48EB-FE6574294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31E88058-52FB-162B-2196-F34DB00A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287A5011-C92E-0243-5EDD-92E10F20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62" name="Oval 1061">
            <a:extLst>
              <a:ext uri="{FF2B5EF4-FFF2-40B4-BE49-F238E27FC236}">
                <a16:creationId xmlns:a16="http://schemas.microsoft.com/office/drawing/2014/main" id="{5DFF1A2B-9C78-9BDB-5DF1-1493DD8D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9223" y="2630229"/>
            <a:ext cx="3938846" cy="393884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7F0A41-610F-F1E1-8EDB-858C4BC19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8425"/>
            <a:ext cx="1819275" cy="409575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13067A1-5E89-B4EC-A410-A7E0FE3B0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7387"/>
            <a:ext cx="10515600" cy="409575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F6512FF-6402-0F55-E367-147D59C69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854" y="3077692"/>
            <a:ext cx="2201797" cy="3025789"/>
          </a:xfrm>
          <a:prstGeom prst="rect">
            <a:avLst/>
          </a:prstGeom>
        </p:spPr>
      </p:pic>
      <p:pic>
        <p:nvPicPr>
          <p:cNvPr id="3078" name="Picture 6" descr="Manual de Investigação em Ciências Sociais by Raymond Quivy | Goodreads">
            <a:extLst>
              <a:ext uri="{FF2B5EF4-FFF2-40B4-BE49-F238E27FC236}">
                <a16:creationId xmlns:a16="http://schemas.microsoft.com/office/drawing/2014/main" id="{C58E52D2-A900-EEC1-0014-1543A9080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828" y="497423"/>
            <a:ext cx="1659999" cy="254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C9E5D50-86F9-65CC-94C1-61354D936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9039" y="481381"/>
            <a:ext cx="1649957" cy="205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01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DD3511-C34D-3957-3471-AA857CCCF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pt-BR" sz="5400"/>
              <a:t>Um modelo de projeto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BF84D-D25B-9384-C32E-2F1A693D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498" y="1276603"/>
            <a:ext cx="5260848" cy="512063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sz="2600" dirty="0"/>
              <a:t>INTRODUÇÃO	</a:t>
            </a:r>
          </a:p>
          <a:p>
            <a:pPr marL="0" indent="0">
              <a:buNone/>
            </a:pPr>
            <a:r>
              <a:rPr lang="pt-BR" sz="2600" dirty="0"/>
              <a:t>1. JUSTIFICATIVA	</a:t>
            </a:r>
          </a:p>
          <a:p>
            <a:pPr marL="0" indent="0">
              <a:buNone/>
            </a:pPr>
            <a:r>
              <a:rPr lang="pt-BR" sz="2600" dirty="0"/>
              <a:t>2. REFERENCIAL TEÓRICO	</a:t>
            </a:r>
          </a:p>
          <a:p>
            <a:pPr marL="0" indent="0">
              <a:buNone/>
            </a:pPr>
            <a:r>
              <a:rPr lang="pt-BR" sz="2600" dirty="0"/>
              <a:t>3. METODOLOGIA	</a:t>
            </a:r>
          </a:p>
          <a:p>
            <a:pPr marL="0" indent="0">
              <a:buNone/>
            </a:pPr>
            <a:r>
              <a:rPr lang="pt-BR" sz="2600" dirty="0"/>
              <a:t>    3.1 TIPO DA PESQUISA	</a:t>
            </a:r>
          </a:p>
          <a:p>
            <a:pPr marL="0" indent="0">
              <a:buNone/>
            </a:pPr>
            <a:r>
              <a:rPr lang="pt-BR" sz="2600" dirty="0"/>
              <a:t>    3.2 COLETA DE DADOS	</a:t>
            </a:r>
          </a:p>
          <a:p>
            <a:pPr marL="0" indent="0">
              <a:buNone/>
            </a:pPr>
            <a:r>
              <a:rPr lang="pt-BR" sz="2600" dirty="0"/>
              <a:t>    3.3 POPULAÇÃO E AMOSTRA	</a:t>
            </a:r>
          </a:p>
          <a:p>
            <a:pPr marL="0" indent="0">
              <a:buNone/>
            </a:pPr>
            <a:r>
              <a:rPr lang="pt-BR" sz="2600" dirty="0"/>
              <a:t>    3.4 ANÁLISE DOS DADOS	</a:t>
            </a:r>
          </a:p>
          <a:p>
            <a:pPr marL="0" indent="0">
              <a:buNone/>
            </a:pPr>
            <a:r>
              <a:rPr lang="pt-BR" sz="2600" dirty="0"/>
              <a:t>4. CRONOGRAMA	</a:t>
            </a:r>
          </a:p>
          <a:p>
            <a:pPr marL="0" indent="0">
              <a:buNone/>
            </a:pPr>
            <a:r>
              <a:rPr lang="pt-BR" sz="2600" dirty="0"/>
              <a:t>REFERÊNCIAS BIBLIOGRÁFICAS</a:t>
            </a:r>
            <a:r>
              <a:rPr lang="pt-BR" sz="27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5742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6B805F-3B53-CE87-F774-F25F791E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Introdução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447D3-7DC5-88FA-CC23-94F13AA4D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203079"/>
            <a:ext cx="10143668" cy="3831961"/>
          </a:xfrm>
        </p:spPr>
        <p:txBody>
          <a:bodyPr anchor="ctr">
            <a:normAutofit/>
          </a:bodyPr>
          <a:lstStyle/>
          <a:p>
            <a:r>
              <a:rPr lang="pt-BR" sz="2600" dirty="0"/>
              <a:t>Delimitação do tema</a:t>
            </a:r>
          </a:p>
          <a:p>
            <a:r>
              <a:rPr lang="pt-BR" sz="2600" dirty="0"/>
              <a:t>Problema de pesquisa</a:t>
            </a:r>
          </a:p>
          <a:p>
            <a:r>
              <a:rPr lang="pt-BR" sz="2600" dirty="0"/>
              <a:t>Hipótese(s)</a:t>
            </a:r>
          </a:p>
          <a:p>
            <a:r>
              <a:rPr lang="pt-BR" sz="2600" dirty="0"/>
              <a:t>Objetivos (geral e específicos)</a:t>
            </a:r>
          </a:p>
          <a:p>
            <a:r>
              <a:rPr lang="pt-BR" sz="2600" dirty="0"/>
              <a:t>Metodologia</a:t>
            </a:r>
          </a:p>
          <a:p>
            <a:r>
              <a:rPr lang="pt-BR" sz="2600" dirty="0"/>
              <a:t>Organização do texto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46456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B70C5E-FB9B-958D-4D7F-CF22562D0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628650"/>
            <a:ext cx="10915650" cy="58721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b="1" dirty="0"/>
              <a:t>Delimitação do tema</a:t>
            </a:r>
            <a:r>
              <a:rPr lang="pt-BR" dirty="0"/>
              <a:t>: explicitar o enfoque que será dado, estabelecendo os limites do tema em questão (espacial, temporal, etc.).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Problema de pesquisa</a:t>
            </a:r>
            <a:r>
              <a:rPr lang="pt-BR" dirty="0"/>
              <a:t>: elaborar, forma clara e concisa, uma pergunta-problema.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Hipótese(s)</a:t>
            </a:r>
            <a:r>
              <a:rPr lang="pt-BR" dirty="0"/>
              <a:t>: possíveis respostas ao problema de pesquisa.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b="1" dirty="0"/>
              <a:t>Objetivos</a:t>
            </a:r>
          </a:p>
          <a:p>
            <a:pPr marL="0" indent="0" algn="just">
              <a:buNone/>
            </a:pPr>
            <a:r>
              <a:rPr lang="pt-BR" dirty="0"/>
              <a:t>Geral: está ligado a uma visão geral e abrangente do tema.</a:t>
            </a:r>
          </a:p>
          <a:p>
            <a:pPr marL="0" indent="0" algn="just">
              <a:buNone/>
            </a:pPr>
            <a:r>
              <a:rPr lang="pt-BR" dirty="0"/>
              <a:t>Específicos: são os passos para se atingir o objetivo geral.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b="1" dirty="0"/>
              <a:t>Metodologia: </a:t>
            </a:r>
            <a:r>
              <a:rPr lang="pt-BR" dirty="0"/>
              <a:t>síntese, pois terá um tópico específico.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Organização do texto: </a:t>
            </a:r>
            <a:r>
              <a:rPr lang="pt-BR" dirty="0"/>
              <a:t>orientação ao leitor.</a:t>
            </a:r>
          </a:p>
        </p:txBody>
      </p:sp>
    </p:spTree>
    <p:extLst>
      <p:ext uri="{BB962C8B-B14F-4D97-AF65-F5344CB8AC3E}">
        <p14:creationId xmlns:p14="http://schemas.microsoft.com/office/powerpoint/2010/main" val="4164628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6BFAF9-28CD-8AA7-6824-3ADCC5F7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ctr"/>
            <a:r>
              <a:rPr lang="pt-BR" sz="4800" dirty="0"/>
              <a:t>Técnicas de definição e análise de </a:t>
            </a:r>
            <a:r>
              <a:rPr lang="pt-BR" sz="4800" b="1" dirty="0"/>
              <a:t>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7F7D7-CCD0-DA22-16FD-68DBBB7D9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t-BR" sz="2200"/>
              <a:t>Diagrama de causa e efeito (espinha de peixe)</a:t>
            </a:r>
          </a:p>
          <a:p>
            <a:endParaRPr lang="pt-BR" sz="2200"/>
          </a:p>
          <a:p>
            <a:r>
              <a:rPr lang="pt-BR" sz="2200"/>
              <a:t>Árvore de problemas</a:t>
            </a:r>
          </a:p>
          <a:p>
            <a:endParaRPr lang="pt-BR" sz="2200"/>
          </a:p>
          <a:p>
            <a:r>
              <a:rPr lang="pt-BR" sz="2200"/>
              <a:t>Brainstorming (tempestade de ideias)</a:t>
            </a:r>
          </a:p>
          <a:p>
            <a:endParaRPr lang="pt-BR" sz="2200"/>
          </a:p>
          <a:p>
            <a:r>
              <a:rPr lang="pt-BR" sz="2200"/>
              <a:t>5W2H</a:t>
            </a:r>
          </a:p>
          <a:p>
            <a:endParaRPr lang="pt-BR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733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3" name="Rectangle 717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918B88-EFE7-427A-9327-811326B3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4200"/>
              <a:t>Diagrama de causa e efeito</a:t>
            </a:r>
          </a:p>
        </p:txBody>
      </p:sp>
      <p:sp>
        <p:nvSpPr>
          <p:cNvPr id="718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0AA39D-9444-E233-3557-4E94A7A3E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32" y="2807208"/>
            <a:ext cx="3859618" cy="3410712"/>
          </a:xfrm>
        </p:spPr>
        <p:txBody>
          <a:bodyPr anchor="t">
            <a:normAutofit/>
          </a:bodyPr>
          <a:lstStyle/>
          <a:p>
            <a:pPr algn="just"/>
            <a:r>
              <a:rPr lang="pt-BR" sz="2200" dirty="0"/>
              <a:t>Usada para mapear as causas (problemas de qualidade, produtividade ou eficiência) que contribuem para um efeito específico.</a:t>
            </a:r>
          </a:p>
          <a:p>
            <a:pPr algn="just"/>
            <a:endParaRPr lang="pt-BR" sz="2200" dirty="0"/>
          </a:p>
        </p:txBody>
      </p:sp>
      <p:pic>
        <p:nvPicPr>
          <p:cNvPr id="7172" name="Picture 4" descr="Diagrama de Ishikawa: o que é, para que serve e como usar">
            <a:extLst>
              <a:ext uri="{FF2B5EF4-FFF2-40B4-BE49-F238E27FC236}">
                <a16:creationId xmlns:a16="http://schemas.microsoft.com/office/drawing/2014/main" id="{CAB2F5B9-2380-5E37-94AE-98BF8D2E6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3214" y="1083564"/>
            <a:ext cx="7567520" cy="428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879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9C6AC5-92AC-B8B3-FB62-F3E260DFB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3" name="Rectangle 7176">
            <a:extLst>
              <a:ext uri="{FF2B5EF4-FFF2-40B4-BE49-F238E27FC236}">
                <a16:creationId xmlns:a16="http://schemas.microsoft.com/office/drawing/2014/main" id="{2FC60370-F94B-2366-84B0-885100EBD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A753CA-2BAA-CDA5-795C-DCECCBF9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629318" cy="1719072"/>
          </a:xfrm>
        </p:spPr>
        <p:txBody>
          <a:bodyPr anchor="b">
            <a:normAutofit/>
          </a:bodyPr>
          <a:lstStyle/>
          <a:p>
            <a:r>
              <a:rPr lang="pt-BR" sz="3900" dirty="0"/>
              <a:t>Árvore/Diagrama de problemas</a:t>
            </a:r>
          </a:p>
        </p:txBody>
      </p:sp>
      <p:sp>
        <p:nvSpPr>
          <p:cNvPr id="7184" name="sketch line">
            <a:extLst>
              <a:ext uri="{FF2B5EF4-FFF2-40B4-BE49-F238E27FC236}">
                <a16:creationId xmlns:a16="http://schemas.microsoft.com/office/drawing/2014/main" id="{1A696EB0-2292-8144-1D74-E9A1A998C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72D891-1B18-7E20-9E48-064231F1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318" y="2786214"/>
            <a:ext cx="3859618" cy="3410712"/>
          </a:xfrm>
        </p:spPr>
        <p:txBody>
          <a:bodyPr anchor="t">
            <a:normAutofit/>
          </a:bodyPr>
          <a:lstStyle/>
          <a:p>
            <a:pPr algn="just"/>
            <a:r>
              <a:rPr lang="pt-BR" sz="2200" dirty="0"/>
              <a:t> Ferramenta que ajuda a identificar as causas e os efeitos de um problema central, representando-os de forma hierárquica e causal.</a:t>
            </a:r>
          </a:p>
        </p:txBody>
      </p:sp>
      <p:pic>
        <p:nvPicPr>
          <p:cNvPr id="10244" name="Picture 4" descr="Renato Oliveira - Ilustração demonstrando as categorias principais de uma árvore  de problemas – Savee">
            <a:extLst>
              <a:ext uri="{FF2B5EF4-FFF2-40B4-BE49-F238E27FC236}">
                <a16:creationId xmlns:a16="http://schemas.microsoft.com/office/drawing/2014/main" id="{74A1315D-A400-DB61-5C42-44C6BB30A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254" y="942381"/>
            <a:ext cx="7376651" cy="547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6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E389380C-36F9-3D05-E387-DF9E15783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34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5E375B-1161-F915-CB84-248671CEC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3" name="Rectangle 7176">
            <a:extLst>
              <a:ext uri="{FF2B5EF4-FFF2-40B4-BE49-F238E27FC236}">
                <a16:creationId xmlns:a16="http://schemas.microsoft.com/office/drawing/2014/main" id="{8BEC9D42-4709-0B94-A648-680C0A18F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0C16B-804C-ADE0-21A7-742BD0CC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4200" dirty="0"/>
              <a:t>Brainstorming</a:t>
            </a:r>
          </a:p>
        </p:txBody>
      </p:sp>
      <p:sp>
        <p:nvSpPr>
          <p:cNvPr id="7184" name="sketch line">
            <a:extLst>
              <a:ext uri="{FF2B5EF4-FFF2-40B4-BE49-F238E27FC236}">
                <a16:creationId xmlns:a16="http://schemas.microsoft.com/office/drawing/2014/main" id="{46F54F2A-6015-A105-F161-C6E102F4A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6DC79-AB60-2531-6B88-BF4C3631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807208"/>
            <a:ext cx="4629150" cy="3410712"/>
          </a:xfrm>
        </p:spPr>
        <p:txBody>
          <a:bodyPr anchor="t">
            <a:normAutofit/>
          </a:bodyPr>
          <a:lstStyle/>
          <a:p>
            <a:pPr algn="just"/>
            <a:r>
              <a:rPr lang="pt-BR" sz="2200" dirty="0"/>
              <a:t>Técnica de geração de ideias em grupo para resolver problemas. Identificação de soluções criativas para problemas administrativos, especialmente em processos de inovação, melhorias operacionais ou planejamento estratégico.</a:t>
            </a:r>
          </a:p>
          <a:p>
            <a:pPr algn="just"/>
            <a:endParaRPr lang="pt-BR" sz="2200" dirty="0"/>
          </a:p>
        </p:txBody>
      </p:sp>
      <p:pic>
        <p:nvPicPr>
          <p:cNvPr id="8194" name="Picture 2" descr="O que é Brainstorming? Aprenda a solucionar seus problemas">
            <a:extLst>
              <a:ext uri="{FF2B5EF4-FFF2-40B4-BE49-F238E27FC236}">
                <a16:creationId xmlns:a16="http://schemas.microsoft.com/office/drawing/2014/main" id="{70ADD9AC-0431-B7A0-216C-532E57D84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910" y="1582304"/>
            <a:ext cx="6251790" cy="403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388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2C2D1-25CE-7063-616B-74000FAE3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3" name="Rectangle 7176">
            <a:extLst>
              <a:ext uri="{FF2B5EF4-FFF2-40B4-BE49-F238E27FC236}">
                <a16:creationId xmlns:a16="http://schemas.microsoft.com/office/drawing/2014/main" id="{B11A1556-6F6A-4B39-7B50-B300616DD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4C0898-3D27-C8FB-E14E-869BD6BB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 algn="ctr"/>
            <a:r>
              <a:rPr lang="pt-BR" sz="4400" dirty="0"/>
              <a:t>5W2H</a:t>
            </a:r>
            <a:endParaRPr lang="pt-BR" sz="4200" dirty="0"/>
          </a:p>
        </p:txBody>
      </p:sp>
      <p:sp>
        <p:nvSpPr>
          <p:cNvPr id="7184" name="sketch line">
            <a:extLst>
              <a:ext uri="{FF2B5EF4-FFF2-40B4-BE49-F238E27FC236}">
                <a16:creationId xmlns:a16="http://schemas.microsoft.com/office/drawing/2014/main" id="{8963CF6A-7307-2B0C-6F88-BF3F909DB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7A843F-6F4E-6F23-0B27-EA751AD21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807208"/>
            <a:ext cx="4933950" cy="384200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BR" sz="2100" dirty="0"/>
              <a:t>O que precisa ser feito?</a:t>
            </a:r>
          </a:p>
          <a:p>
            <a:pPr marL="0" indent="0" algn="just">
              <a:buNone/>
            </a:pPr>
            <a:r>
              <a:rPr lang="pt-BR" sz="2100" dirty="0"/>
              <a:t>Por que isso é necessário? Qual o problema a ser resolvido?</a:t>
            </a:r>
          </a:p>
          <a:p>
            <a:pPr marL="0" indent="0" algn="just">
              <a:buNone/>
            </a:pPr>
            <a:r>
              <a:rPr lang="pt-BR" sz="2100" dirty="0"/>
              <a:t>Onde isso será realizado?</a:t>
            </a:r>
          </a:p>
          <a:p>
            <a:pPr marL="0" indent="0" algn="just">
              <a:buNone/>
            </a:pPr>
            <a:r>
              <a:rPr lang="pt-BR" sz="2100" dirty="0"/>
              <a:t>Quando a ação precisa ser realizada?</a:t>
            </a:r>
          </a:p>
          <a:p>
            <a:pPr marL="0" indent="0" algn="just">
              <a:buNone/>
            </a:pPr>
            <a:r>
              <a:rPr lang="pt-BR" sz="2100" dirty="0"/>
              <a:t>Quem será responsável pela execução?</a:t>
            </a:r>
          </a:p>
          <a:p>
            <a:pPr marL="0" indent="0" algn="just">
              <a:buNone/>
            </a:pPr>
            <a:r>
              <a:rPr lang="pt-BR" sz="2100" dirty="0"/>
              <a:t>Como será feito?</a:t>
            </a:r>
          </a:p>
          <a:p>
            <a:pPr marL="0" indent="0" algn="just">
              <a:buNone/>
            </a:pPr>
            <a:r>
              <a:rPr lang="pt-BR" sz="2100" dirty="0"/>
              <a:t>Qual será o custo/recursos necessários?</a:t>
            </a:r>
          </a:p>
          <a:p>
            <a:pPr algn="just"/>
            <a:endParaRPr lang="pt-BR" sz="2200" dirty="0"/>
          </a:p>
        </p:txBody>
      </p:sp>
      <p:pic>
        <p:nvPicPr>
          <p:cNvPr id="4" name="Picture 4" descr="O que é 5W2H? – Emad Jr.">
            <a:extLst>
              <a:ext uri="{FF2B5EF4-FFF2-40B4-BE49-F238E27FC236}">
                <a16:creationId xmlns:a16="http://schemas.microsoft.com/office/drawing/2014/main" id="{3AB6F043-5EE0-F20D-D9DD-4377F4CF6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028" y="542812"/>
            <a:ext cx="5406091" cy="518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861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63B31FBE-69E1-18AF-35C7-4D16D3D2A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017" y="999491"/>
            <a:ext cx="10905066" cy="531621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DCD8FB-0037-46AB-F4CF-0B860A07978B}"/>
              </a:ext>
            </a:extLst>
          </p:cNvPr>
          <p:cNvSpPr txBox="1"/>
          <p:nvPr/>
        </p:nvSpPr>
        <p:spPr>
          <a:xfrm>
            <a:off x="933449" y="247650"/>
            <a:ext cx="106150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Atenção – Dicas para a realização das Atividades 1, 2 e 3</a:t>
            </a:r>
          </a:p>
        </p:txBody>
      </p:sp>
    </p:spTree>
    <p:extLst>
      <p:ext uri="{BB962C8B-B14F-4D97-AF65-F5344CB8AC3E}">
        <p14:creationId xmlns:p14="http://schemas.microsoft.com/office/powerpoint/2010/main" val="4213137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7914502-B692-B846-0AC3-8B6989857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4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37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D0A79-57A7-A282-EE38-654C656D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77731-5807-063E-3D33-952798D03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6DBFF5-6EF4-5A62-D52A-970FDC2A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23" y="563773"/>
            <a:ext cx="6772353" cy="573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644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CBD8CA-1EB1-15D3-E051-37916A695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B92BE0-94AD-AC5B-7DD3-D06ECA25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Justificativa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0FEC3-A5B9-74D5-48BB-43DC23F8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074" y="2552538"/>
            <a:ext cx="10351707" cy="3448925"/>
          </a:xfrm>
        </p:spPr>
        <p:txBody>
          <a:bodyPr anchor="ctr">
            <a:normAutofit/>
          </a:bodyPr>
          <a:lstStyle/>
          <a:p>
            <a:pPr algn="just"/>
            <a:r>
              <a:rPr lang="pt-BR" sz="2600" dirty="0"/>
              <a:t>Apresentar os motivos que levaram à investigação do problema e endereçar a discussão à relevância teórica e prática.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Apontar as razões de sua escolha, caracterizando a contribuição e a importância da solução do problema.</a:t>
            </a:r>
          </a:p>
          <a:p>
            <a:pPr marL="0" indent="0" algn="just">
              <a:buNone/>
            </a:pPr>
            <a:endParaRPr lang="pt-BR" sz="2600" dirty="0"/>
          </a:p>
          <a:p>
            <a:pPr marL="0" indent="0" algn="just">
              <a:buNone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2682937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4D050A-3EED-5C22-1F26-FD3155C52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FDF85E-3E61-97AB-CD3A-CB49D1E2A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E87948-529C-B479-266A-2B8E6063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Justificativa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A258C9-B6E3-E8D9-95E7-ED1110F8E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D1E749-3C68-66A4-B4EE-554AE6D6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79FD11-7881-A3DA-F741-BECA73F35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BBB1BD2-517E-1C61-B9BF-3F7A7ED00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DC4AB3-7A44-6100-4D5A-DFE91AF9C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17" y="2196693"/>
            <a:ext cx="10937328" cy="453414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Deve procurar responder as seguintes indagações:</a:t>
            </a:r>
          </a:p>
          <a:p>
            <a:pPr marL="457200" indent="-457200" algn="just">
              <a:buAutoNum type="alphaLcParenR"/>
            </a:pPr>
            <a:r>
              <a:rPr lang="pt-BR" sz="2400" dirty="0"/>
              <a:t>Por que eu tive interesse nesse assunto? Quais fatores influenciaram a escolha deste problema de pesquisa? (relevância pessoal)</a:t>
            </a:r>
          </a:p>
          <a:p>
            <a:pPr marL="457200" indent="-457200" algn="just">
              <a:buAutoNum type="alphaLcParenR"/>
            </a:pPr>
            <a:endParaRPr lang="pt-BR" sz="2400" dirty="0"/>
          </a:p>
          <a:p>
            <a:pPr marL="457200" indent="-457200" algn="just">
              <a:buAutoNum type="alphaLcParenR"/>
            </a:pPr>
            <a:r>
              <a:rPr lang="pt-BR" sz="2400" dirty="0"/>
              <a:t>Como esse tema tem sido debatido cientificamente? Quais contribuições esta pesquisa trará para a comunidade acadêmica? (relevância acadêmica) </a:t>
            </a:r>
          </a:p>
          <a:p>
            <a:pPr marL="457200" indent="-457200" algn="just">
              <a:buAutoNum type="alphaLcParenR"/>
            </a:pPr>
            <a:endParaRPr lang="pt-BR" sz="2400" dirty="0"/>
          </a:p>
          <a:p>
            <a:pPr marL="457200" indent="-457200" algn="just">
              <a:buAutoNum type="alphaLcParenR"/>
            </a:pPr>
            <a:r>
              <a:rPr lang="pt-BR" sz="2400" dirty="0"/>
              <a:t>Por que esse tema pode contribuir para uma sociedade melhor? Quem poderá, especificamente, ser beneficiado com as respostas ao problema da pesquisa? (relevância social)</a:t>
            </a:r>
          </a:p>
          <a:p>
            <a:pPr marL="0" indent="0" algn="just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70018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0799F-63EA-CB66-890E-3A2A7FEDD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2D839C-F913-BDDA-52F4-8101C381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Referencial Teórico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70ED2-33CA-48E9-4E11-75997B0B5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9" y="2303786"/>
            <a:ext cx="11383361" cy="4352079"/>
          </a:xfrm>
        </p:spPr>
        <p:txBody>
          <a:bodyPr anchor="ctr">
            <a:normAutofit fontScale="70000" lnSpcReduction="20000"/>
          </a:bodyPr>
          <a:lstStyle/>
          <a:p>
            <a:pPr algn="just"/>
            <a:r>
              <a:rPr lang="pt-BR" sz="3700" dirty="0"/>
              <a:t>O que dizem os especialistas sobre o problema abordado?</a:t>
            </a:r>
          </a:p>
          <a:p>
            <a:pPr algn="just"/>
            <a:endParaRPr lang="pt-BR" sz="3700" dirty="0"/>
          </a:p>
          <a:p>
            <a:pPr algn="just"/>
            <a:r>
              <a:rPr lang="pt-BR" sz="3700" dirty="0"/>
              <a:t>Breve discussão teórica sobre o problema, fundamentando-o nas teorias existentes.  Contradições existentes, e posicionamento do pesquisador.</a:t>
            </a:r>
          </a:p>
          <a:p>
            <a:pPr algn="just"/>
            <a:endParaRPr lang="pt-BR" sz="3700" dirty="0"/>
          </a:p>
          <a:p>
            <a:pPr algn="just"/>
            <a:r>
              <a:rPr lang="pt-BR" sz="3700" dirty="0"/>
              <a:t>Deve servir como base para a análise e interpretação dos dados.</a:t>
            </a:r>
          </a:p>
          <a:p>
            <a:pPr algn="just"/>
            <a:endParaRPr lang="pt-BR" sz="3700" dirty="0"/>
          </a:p>
          <a:p>
            <a:pPr algn="just"/>
            <a:r>
              <a:rPr lang="pt-BR" sz="3700" dirty="0"/>
              <a:t>Quais são os conceitos utilizados?</a:t>
            </a:r>
          </a:p>
          <a:p>
            <a:pPr algn="just"/>
            <a:endParaRPr lang="pt-BR" sz="3700" dirty="0"/>
          </a:p>
          <a:p>
            <a:pPr algn="just"/>
            <a:r>
              <a:rPr lang="pt-BR" sz="3700" dirty="0"/>
              <a:t>Fundamentação teórica/Marco teórico; Estado da arte/Revisão da literatura.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096137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802BCB-11F2-901B-E273-31211D01A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713BAC-68F7-2E3A-7AE9-7F89D058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Metodologia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845C75-84EF-6092-D496-DC1BA59DA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534591"/>
          </a:xfrm>
        </p:spPr>
        <p:txBody>
          <a:bodyPr anchor="ctr">
            <a:noAutofit/>
          </a:bodyPr>
          <a:lstStyle/>
          <a:p>
            <a:pPr algn="just"/>
            <a:r>
              <a:rPr lang="pt-BR" sz="2600" dirty="0"/>
              <a:t>Estabelecer os meios técnicos da investigação prevendo os instrumentos e procedimentos necessários utilizados para a coleta de dados. 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A escolha dos procedimentos depende do problema que foi formulado, da diretriz que o investigador dará a pesquisa e quais objetivos ele pretende alcançar.</a:t>
            </a:r>
          </a:p>
        </p:txBody>
      </p:sp>
    </p:spTree>
    <p:extLst>
      <p:ext uri="{BB962C8B-B14F-4D97-AF65-F5344CB8AC3E}">
        <p14:creationId xmlns:p14="http://schemas.microsoft.com/office/powerpoint/2010/main" val="295139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33AF34-C114-A176-092B-597610E5D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F0FB23-E8CC-7DEA-C7B8-168509052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1E36FC-128B-1E09-DFD6-77E0F317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Metodologia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17F766-5D64-1342-A52A-5E8A300B5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115D56-F5CF-995B-7B95-F34BAE3E1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DBA7C6-2A16-B446-564A-96DA3C1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A6CDF7F-0C16-7BD3-1BB0-DEC8E6288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A0E36E-545F-33D6-13A6-7E4A49C0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6" y="2093068"/>
            <a:ext cx="11383362" cy="4257856"/>
          </a:xfrm>
        </p:spPr>
        <p:txBody>
          <a:bodyPr anchor="ctr">
            <a:noAutofit/>
          </a:bodyPr>
          <a:lstStyle/>
          <a:p>
            <a:pPr algn="just"/>
            <a:r>
              <a:rPr lang="pt-BR" sz="2400" dirty="0"/>
              <a:t>TIPO DA PESQUISA	: qual o desenho que a pesquisa terá, ou seja, se a pesquisa será bibliográfica, descritiva, experimental, estudo de caso, etc.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COLETA DE DADOS: quais técnicas de investigação será utilizada para a coleta - documental, observação (simples, participante, sistemática), entrevista (estruturada, semiestruturada, livre), questionário (aberto, fechado), etc.</a:t>
            </a:r>
          </a:p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1208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8DDA34-680A-0100-E930-659D3AC4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pt-BR" sz="5200" dirty="0"/>
              <a:t>Projeto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F8E67B-2EC2-6CF1-94CE-6F3EF3625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850" y="631133"/>
            <a:ext cx="6367897" cy="5289378"/>
          </a:xfrm>
        </p:spPr>
        <p:txBody>
          <a:bodyPr anchor="ctr">
            <a:normAutofit/>
          </a:bodyPr>
          <a:lstStyle/>
          <a:p>
            <a:pPr algn="just"/>
            <a:r>
              <a:rPr lang="pt-BR" sz="2600" dirty="0"/>
              <a:t>“Uma descrição da estrutura de um empreendimento a ser realizado” (ABNT, 2011). 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Em um projeto de pesquisa, se refere à descrição detalhada do trabalho a ser realizado para a entrega final, qual seja, o Trabalho de Conclusão de Curso (TCC). 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O enfoque deve se dar sobre o planejamento necessário para se atingir o objetivo desejado.</a:t>
            </a:r>
          </a:p>
        </p:txBody>
      </p:sp>
    </p:spTree>
    <p:extLst>
      <p:ext uri="{BB962C8B-B14F-4D97-AF65-F5344CB8AC3E}">
        <p14:creationId xmlns:p14="http://schemas.microsoft.com/office/powerpoint/2010/main" val="3454048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8407A3-3F26-7435-B8CD-1974AFF6E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38D871-7684-6718-8A19-B1A7812E5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B4E1C3-A71F-5A07-A1C8-D35BE03F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 dirty="0"/>
              <a:t>Metodologia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6FD2F9-52E5-629F-AD3B-47BB4A51C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DC7431-88A1-C1E5-68AD-8A6D2F54D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D939E9-B628-2D95-D5C0-C106E248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3ABBEC3-104C-B8F5-C40A-54B9A5753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EE624A-B816-029B-136F-BF10985A8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06" y="2093068"/>
            <a:ext cx="11383362" cy="4257856"/>
          </a:xfrm>
        </p:spPr>
        <p:txBody>
          <a:bodyPr anchor="ctr">
            <a:noAutofit/>
          </a:bodyPr>
          <a:lstStyle/>
          <a:p>
            <a:pPr algn="just"/>
            <a:r>
              <a:rPr lang="pt-BR" sz="2400" dirty="0"/>
              <a:t>POPULAÇÃO E AMOSTRA: qual o universo a ser estudado, e como será selecionado. Informar características gerais da população/amostra a ser investigada (cidade, município, idade, sexo, grau de instrução, etc.). 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ANÁLISE DOS DADOS: se os procedimentos de análise serão quantitativos, qualitativos ou ambos. Se utilizará algum software, etc.</a:t>
            </a:r>
          </a:p>
        </p:txBody>
      </p:sp>
    </p:spTree>
    <p:extLst>
      <p:ext uri="{BB962C8B-B14F-4D97-AF65-F5344CB8AC3E}">
        <p14:creationId xmlns:p14="http://schemas.microsoft.com/office/powerpoint/2010/main" val="397207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0E0F2D-0E87-155D-4FD0-A55E6F655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49318-B9AA-001D-74FC-049315B4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243" y="457442"/>
            <a:ext cx="9444037" cy="954194"/>
          </a:xfrm>
        </p:spPr>
        <p:txBody>
          <a:bodyPr anchor="t">
            <a:normAutofit/>
          </a:bodyPr>
          <a:lstStyle/>
          <a:p>
            <a:pPr algn="ctr"/>
            <a:r>
              <a:rPr lang="pt-BR" sz="5400" dirty="0"/>
              <a:t>Cronograma</a:t>
            </a:r>
          </a:p>
        </p:txBody>
      </p:sp>
      <p:graphicFrame>
        <p:nvGraphicFramePr>
          <p:cNvPr id="18" name="Espaço Reservado para Conteúdo 17">
            <a:extLst>
              <a:ext uri="{FF2B5EF4-FFF2-40B4-BE49-F238E27FC236}">
                <a16:creationId xmlns:a16="http://schemas.microsoft.com/office/drawing/2014/main" id="{54063C5D-9FE6-5647-DF11-E4C69C062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197715"/>
              </p:ext>
            </p:extLst>
          </p:nvPr>
        </p:nvGraphicFramePr>
        <p:xfrm>
          <a:off x="361950" y="1390650"/>
          <a:ext cx="11277600" cy="500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5441">
                  <a:extLst>
                    <a:ext uri="{9D8B030D-6E8A-4147-A177-3AD203B41FA5}">
                      <a16:colId xmlns:a16="http://schemas.microsoft.com/office/drawing/2014/main" val="2795706548"/>
                    </a:ext>
                  </a:extLst>
                </a:gridCol>
                <a:gridCol w="931625">
                  <a:extLst>
                    <a:ext uri="{9D8B030D-6E8A-4147-A177-3AD203B41FA5}">
                      <a16:colId xmlns:a16="http://schemas.microsoft.com/office/drawing/2014/main" val="3014809102"/>
                    </a:ext>
                  </a:extLst>
                </a:gridCol>
                <a:gridCol w="920373">
                  <a:extLst>
                    <a:ext uri="{9D8B030D-6E8A-4147-A177-3AD203B41FA5}">
                      <a16:colId xmlns:a16="http://schemas.microsoft.com/office/drawing/2014/main" val="4036015876"/>
                    </a:ext>
                  </a:extLst>
                </a:gridCol>
                <a:gridCol w="872990">
                  <a:extLst>
                    <a:ext uri="{9D8B030D-6E8A-4147-A177-3AD203B41FA5}">
                      <a16:colId xmlns:a16="http://schemas.microsoft.com/office/drawing/2014/main" val="3322451129"/>
                    </a:ext>
                  </a:extLst>
                </a:gridCol>
                <a:gridCol w="857171">
                  <a:extLst>
                    <a:ext uri="{9D8B030D-6E8A-4147-A177-3AD203B41FA5}">
                      <a16:colId xmlns:a16="http://schemas.microsoft.com/office/drawing/2014/main" val="4173779686"/>
                    </a:ext>
                  </a:extLst>
                </a:gridCol>
              </a:tblGrid>
              <a:tr h="4094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100" u="none" strike="noStrike">
                          <a:effectLst/>
                        </a:rPr>
                        <a:t>Atividades/Período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100" u="none" strike="noStrike">
                          <a:effectLst/>
                        </a:rPr>
                        <a:t>nov/25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100" u="none" strike="noStrike">
                          <a:effectLst/>
                        </a:rPr>
                        <a:t>dez/25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100" u="none" strike="noStrike">
                          <a:effectLst/>
                        </a:rPr>
                        <a:t>jan/26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100" u="none" strike="noStrike">
                          <a:effectLst/>
                        </a:rPr>
                        <a:t>fev/26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extLst>
                  <a:ext uri="{0D108BD9-81ED-4DB2-BD59-A6C34878D82A}">
                    <a16:rowId xmlns:a16="http://schemas.microsoft.com/office/drawing/2014/main" val="2463853093"/>
                  </a:ext>
                </a:extLst>
              </a:tr>
              <a:tr h="409454">
                <a:tc>
                  <a:txBody>
                    <a:bodyPr/>
                    <a:lstStyle/>
                    <a:p>
                      <a:pPr algn="l" fontAlgn="ctr"/>
                      <a:r>
                        <a:rPr lang="pt-PT" sz="2100" u="none" strike="noStrike">
                          <a:effectLst/>
                        </a:rPr>
                        <a:t>Entrega do Projeto de Pesquisa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X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extLst>
                  <a:ext uri="{0D108BD9-81ED-4DB2-BD59-A6C34878D82A}">
                    <a16:rowId xmlns:a16="http://schemas.microsoft.com/office/drawing/2014/main" val="2142963915"/>
                  </a:ext>
                </a:extLst>
              </a:tr>
              <a:tr h="409454">
                <a:tc>
                  <a:txBody>
                    <a:bodyPr/>
                    <a:lstStyle/>
                    <a:p>
                      <a:pPr algn="l" fontAlgn="ctr"/>
                      <a:r>
                        <a:rPr lang="pt-PT" sz="2100" u="none" strike="noStrike" dirty="0">
                          <a:effectLst/>
                        </a:rPr>
                        <a:t>Contato com o orientador</a:t>
                      </a:r>
                      <a:endParaRPr lang="pt-BR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X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X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X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 u="none" strike="noStrike" dirty="0">
                          <a:effectLst/>
                        </a:rPr>
                        <a:t>       X</a:t>
                      </a:r>
                      <a:endParaRPr lang="pt-BR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extLst>
                  <a:ext uri="{0D108BD9-81ED-4DB2-BD59-A6C34878D82A}">
                    <a16:rowId xmlns:a16="http://schemas.microsoft.com/office/drawing/2014/main" val="501871133"/>
                  </a:ext>
                </a:extLst>
              </a:tr>
              <a:tr h="409454"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 u="none" strike="noStrike">
                          <a:effectLst/>
                        </a:rPr>
                        <a:t>Apresentação dos Projetos de Pesquisa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100" u="none" strike="noStrike">
                          <a:effectLst/>
                        </a:rPr>
                        <a:t>X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extLst>
                  <a:ext uri="{0D108BD9-81ED-4DB2-BD59-A6C34878D82A}">
                    <a16:rowId xmlns:a16="http://schemas.microsoft.com/office/drawing/2014/main" val="1650029184"/>
                  </a:ext>
                </a:extLst>
              </a:tr>
              <a:tr h="409454">
                <a:tc>
                  <a:txBody>
                    <a:bodyPr/>
                    <a:lstStyle/>
                    <a:p>
                      <a:pPr algn="l" fontAlgn="ctr"/>
                      <a:r>
                        <a:rPr lang="pt-PT" sz="2100" u="none" strike="noStrike" dirty="0">
                          <a:effectLst/>
                        </a:rPr>
                        <a:t>Catalogação / Revisão teórica</a:t>
                      </a:r>
                      <a:endParaRPr lang="pt-BR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100" u="none" strike="noStrike">
                          <a:effectLst/>
                        </a:rPr>
                        <a:t>X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2100" u="none" strike="noStrike">
                          <a:effectLst/>
                        </a:rPr>
                        <a:t>X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extLst>
                  <a:ext uri="{0D108BD9-81ED-4DB2-BD59-A6C34878D82A}">
                    <a16:rowId xmlns:a16="http://schemas.microsoft.com/office/drawing/2014/main" val="3196309238"/>
                  </a:ext>
                </a:extLst>
              </a:tr>
              <a:tr h="409454">
                <a:tc>
                  <a:txBody>
                    <a:bodyPr/>
                    <a:lstStyle/>
                    <a:p>
                      <a:pPr algn="l" fontAlgn="ctr"/>
                      <a:r>
                        <a:rPr lang="pt-PT" sz="2100" u="none" strike="noStrike">
                          <a:effectLst/>
                        </a:rPr>
                        <a:t>Redação Provisória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X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X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extLst>
                  <a:ext uri="{0D108BD9-81ED-4DB2-BD59-A6C34878D82A}">
                    <a16:rowId xmlns:a16="http://schemas.microsoft.com/office/drawing/2014/main" val="3484528330"/>
                  </a:ext>
                </a:extLst>
              </a:tr>
              <a:tr h="409454">
                <a:tc>
                  <a:txBody>
                    <a:bodyPr/>
                    <a:lstStyle/>
                    <a:p>
                      <a:pPr algn="l" fontAlgn="ctr"/>
                      <a:r>
                        <a:rPr lang="pt-PT" sz="2100" u="none" strike="noStrike">
                          <a:effectLst/>
                        </a:rPr>
                        <a:t>Conclusão do Texto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100" u="none" strike="noStrike">
                          <a:effectLst/>
                        </a:rPr>
                        <a:t>X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extLst>
                  <a:ext uri="{0D108BD9-81ED-4DB2-BD59-A6C34878D82A}">
                    <a16:rowId xmlns:a16="http://schemas.microsoft.com/office/drawing/2014/main" val="78527714"/>
                  </a:ext>
                </a:extLst>
              </a:tr>
              <a:tr h="409454">
                <a:tc>
                  <a:txBody>
                    <a:bodyPr/>
                    <a:lstStyle/>
                    <a:p>
                      <a:pPr algn="l" fontAlgn="ctr"/>
                      <a:r>
                        <a:rPr lang="pt-PT" sz="2100" u="none" strike="noStrike">
                          <a:effectLst/>
                        </a:rPr>
                        <a:t>Revisão do Texto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X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extLst>
                  <a:ext uri="{0D108BD9-81ED-4DB2-BD59-A6C34878D82A}">
                    <a16:rowId xmlns:a16="http://schemas.microsoft.com/office/drawing/2014/main" val="1394780556"/>
                  </a:ext>
                </a:extLst>
              </a:tr>
              <a:tr h="409454">
                <a:tc>
                  <a:txBody>
                    <a:bodyPr/>
                    <a:lstStyle/>
                    <a:p>
                      <a:pPr algn="l" fontAlgn="ctr"/>
                      <a:r>
                        <a:rPr lang="pt-PT" sz="2100" u="none" strike="noStrike">
                          <a:effectLst/>
                        </a:rPr>
                        <a:t>Redação Definitiva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X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extLst>
                  <a:ext uri="{0D108BD9-81ED-4DB2-BD59-A6C34878D82A}">
                    <a16:rowId xmlns:a16="http://schemas.microsoft.com/office/drawing/2014/main" val="1389658227"/>
                  </a:ext>
                </a:extLst>
              </a:tr>
              <a:tr h="505914">
                <a:tc>
                  <a:txBody>
                    <a:bodyPr/>
                    <a:lstStyle/>
                    <a:p>
                      <a:pPr algn="l" fontAlgn="ctr"/>
                      <a:r>
                        <a:rPr lang="pt-PT" sz="2100" u="none" strike="noStrike">
                          <a:effectLst/>
                        </a:rPr>
                        <a:t>Correção dos aspectos apontados na revisão para a apresentação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100" u="none" strike="noStrike">
                          <a:effectLst/>
                        </a:rPr>
                        <a:t>X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extLst>
                  <a:ext uri="{0D108BD9-81ED-4DB2-BD59-A6C34878D82A}">
                    <a16:rowId xmlns:a16="http://schemas.microsoft.com/office/drawing/2014/main" val="3838177762"/>
                  </a:ext>
                </a:extLst>
              </a:tr>
              <a:tr h="409454">
                <a:tc>
                  <a:txBody>
                    <a:bodyPr/>
                    <a:lstStyle/>
                    <a:p>
                      <a:pPr algn="l" fontAlgn="ctr"/>
                      <a:r>
                        <a:rPr lang="pt-PT" sz="2100" u="none" strike="noStrike">
                          <a:effectLst/>
                        </a:rPr>
                        <a:t>Impressão das cópias para depósito na instituição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100" u="none" strike="noStrike">
                          <a:effectLst/>
                        </a:rPr>
                        <a:t>X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extLst>
                  <a:ext uri="{0D108BD9-81ED-4DB2-BD59-A6C34878D82A}">
                    <a16:rowId xmlns:a16="http://schemas.microsoft.com/office/drawing/2014/main" val="4172655777"/>
                  </a:ext>
                </a:extLst>
              </a:tr>
              <a:tr h="409454">
                <a:tc>
                  <a:txBody>
                    <a:bodyPr/>
                    <a:lstStyle/>
                    <a:p>
                      <a:pPr algn="l" fontAlgn="ctr"/>
                      <a:r>
                        <a:rPr lang="pt-PT" sz="2100" u="none" strike="noStrike">
                          <a:effectLst/>
                        </a:rPr>
                        <a:t>Entrega do TCC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100" u="none" strike="noStrike">
                          <a:effectLst/>
                        </a:rPr>
                        <a:t> </a:t>
                      </a:r>
                      <a:endParaRPr lang="pt-BR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100" u="none" strike="noStrike" dirty="0">
                          <a:effectLst/>
                        </a:rPr>
                        <a:t>X</a:t>
                      </a:r>
                      <a:endParaRPr lang="pt-BR" sz="2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13" marR="9013" marT="9013" marB="0" anchor="ctr"/>
                </a:tc>
                <a:extLst>
                  <a:ext uri="{0D108BD9-81ED-4DB2-BD59-A6C34878D82A}">
                    <a16:rowId xmlns:a16="http://schemas.microsoft.com/office/drawing/2014/main" val="3089585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242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666ECF-A9D2-5F3A-9626-1664829BC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F9C871-FEB6-192D-CC60-A3F3214B3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pt-BR" sz="5400"/>
              <a:t>Referências Bibliográficas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72B32-780D-E20A-83F5-88C9A8C2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algn="just"/>
            <a:r>
              <a:rPr lang="pt-BR" sz="2600" dirty="0"/>
              <a:t>Citar os materiais (livro, artigo, site, podcast, etc.) utilizados para a escrita do texto.</a:t>
            </a:r>
          </a:p>
          <a:p>
            <a:endParaRPr lang="pt-BR" sz="2600" dirty="0"/>
          </a:p>
          <a:p>
            <a:r>
              <a:rPr lang="pt-BR" sz="2600" dirty="0"/>
              <a:t>Devem estar elencados em ordem alfabética.</a:t>
            </a:r>
          </a:p>
        </p:txBody>
      </p:sp>
    </p:spTree>
    <p:extLst>
      <p:ext uri="{BB962C8B-B14F-4D97-AF65-F5344CB8AC3E}">
        <p14:creationId xmlns:p14="http://schemas.microsoft.com/office/powerpoint/2010/main" val="21948401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0162B-C876-176A-EFD8-6EBA65680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384D1D4-1468-D449-5AE6-D52E12A93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2DF83E-7CA2-1006-B408-8C00899D0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ED1E7A-7AD4-4D7D-A45F-B4234C958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F05E07-ADD0-881A-53AE-63584A546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A3DDF6C-4B1B-33FB-B4FD-D65DEC3D6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632B17-6961-9DF3-1AD9-16A710F7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Parte 4 – Atividade</a:t>
            </a:r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A1C98B8F-9A29-99B5-E996-41D21598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CA46D6-2187-378A-0AD7-9C843BC86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6A5D2E9-0B8C-5A66-9259-191BE3314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FE2E204-2D36-0901-B309-6EB1146FA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F5255AC-FF7C-6870-FBC4-9A6DACCB0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EA5126-4203-F8E2-BD77-122C9F96C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C3B6AFE-FF4A-0A5A-E8B7-362FFAA75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3455F6C-5363-1493-AD40-ADD6B2019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6973D69-663B-01D7-2AE6-B2D2AB650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12A2031-4873-F514-7131-8F6F11B10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F3611CB-0DC0-D345-BFEF-D39788F0B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2B7AE9B-2BF5-6D00-2B2C-573C2A884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01EB25B-B36F-EC38-DC6D-C3ACA99C0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A00B2DB-7B6C-F44E-AF0F-316B36795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aphic 4">
            <a:extLst>
              <a:ext uri="{FF2B5EF4-FFF2-40B4-BE49-F238E27FC236}">
                <a16:creationId xmlns:a16="http://schemas.microsoft.com/office/drawing/2014/main" id="{9CC69E25-4443-143E-853C-1B30A57A5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0E2D67F-4A26-8171-EBED-FD0647EA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FCB5F9C-F892-B805-6513-1CA952531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21D8C14-9E7A-D2DF-10E5-3B8417499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8B5231-770B-4D9C-2864-ECB29D079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8805647-63D0-8783-1240-C4D877EA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682189D-C20B-81F1-BCCB-667D723E2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6965880-4F61-16B7-B6D3-DC083433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0F56CCB-2BCA-EF0B-2498-CFD0F5AE1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01960A7-C363-537E-A194-979C5FB29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27AB787-ABCE-4B81-17EF-DFE7197AF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81F99C0-8AAF-0496-44AD-90245FBA9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772F463-6352-89A9-802A-6DD50E88D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38672DB-158C-9650-F138-70F02BEF3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CAF0776E-5E88-E406-B634-1546E21C1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725" y="6448425"/>
            <a:ext cx="1819275" cy="409575"/>
          </a:xfrm>
          <a:prstGeom prst="rect">
            <a:avLst/>
          </a:prstGeom>
        </p:spPr>
      </p:pic>
      <p:pic>
        <p:nvPicPr>
          <p:cNvPr id="4098" name="Picture 2" descr="ETL: como funciona esse tipo de extração de dados - LABFIN.PROVAR-FIA">
            <a:extLst>
              <a:ext uri="{FF2B5EF4-FFF2-40B4-BE49-F238E27FC236}">
                <a16:creationId xmlns:a16="http://schemas.microsoft.com/office/drawing/2014/main" id="{AC388EF6-88D9-A5A6-A2CC-582C07C55B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52" y="1950475"/>
            <a:ext cx="5374729" cy="357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10635C6-8D41-0E30-C6CC-46398D2D5701}"/>
              </a:ext>
            </a:extLst>
          </p:cNvPr>
          <p:cNvSpPr txBox="1"/>
          <p:nvPr/>
        </p:nvSpPr>
        <p:spPr>
          <a:xfrm>
            <a:off x="6396051" y="805742"/>
            <a:ext cx="53747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Estudo de Caso</a:t>
            </a:r>
          </a:p>
        </p:txBody>
      </p:sp>
    </p:spTree>
    <p:extLst>
      <p:ext uri="{BB962C8B-B14F-4D97-AF65-F5344CB8AC3E}">
        <p14:creationId xmlns:p14="http://schemas.microsoft.com/office/powerpoint/2010/main" val="29055699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E21E707F-4B12-5AB6-8782-6252D4B23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298" y="207528"/>
            <a:ext cx="9799152" cy="644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8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40DB79-726B-F5F4-8780-FE5766FD8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B48B8E-35A0-FDBE-BA6A-145C4ABE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90" y="1267178"/>
            <a:ext cx="3094532" cy="3884523"/>
          </a:xfrm>
        </p:spPr>
        <p:txBody>
          <a:bodyPr anchor="ctr">
            <a:normAutofit/>
          </a:bodyPr>
          <a:lstStyle/>
          <a:p>
            <a:pPr algn="ctr"/>
            <a:r>
              <a:rPr lang="pt-BR" sz="4800" dirty="0"/>
              <a:t>TCC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68A35-03E2-CC2A-46CB-1D82265E9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3921" y="878002"/>
            <a:ext cx="7658551" cy="5101360"/>
          </a:xfrm>
        </p:spPr>
        <p:txBody>
          <a:bodyPr anchor="ctr">
            <a:normAutofit/>
          </a:bodyPr>
          <a:lstStyle/>
          <a:p>
            <a:r>
              <a:rPr lang="pt-BR" sz="3400" dirty="0"/>
              <a:t>Artigo</a:t>
            </a:r>
          </a:p>
          <a:p>
            <a:r>
              <a:rPr lang="pt-BR" sz="3400" dirty="0"/>
              <a:t>Projeto de intervenção</a:t>
            </a:r>
          </a:p>
          <a:p>
            <a:r>
              <a:rPr lang="pt-BR" sz="3400" dirty="0"/>
              <a:t>Relatório de execução de pesquisa</a:t>
            </a:r>
          </a:p>
          <a:p>
            <a:r>
              <a:rPr lang="pt-BR" sz="3400" dirty="0"/>
              <a:t>Síntese de evidências</a:t>
            </a:r>
          </a:p>
          <a:p>
            <a:r>
              <a:rPr lang="pt-BR" sz="3400" dirty="0"/>
              <a:t>Avaliação </a:t>
            </a:r>
            <a:r>
              <a:rPr lang="pt-BR" sz="3400" dirty="0" err="1"/>
              <a:t>ex-ante</a:t>
            </a:r>
            <a:endParaRPr lang="pt-BR" sz="3400" dirty="0"/>
          </a:p>
          <a:p>
            <a:r>
              <a:rPr lang="pt-BR" sz="3400" dirty="0"/>
              <a:t>Avaliação </a:t>
            </a:r>
            <a:r>
              <a:rPr lang="pt-BR" sz="3400" dirty="0" err="1"/>
              <a:t>ex-post</a:t>
            </a:r>
            <a:endParaRPr lang="pt-BR" sz="3400" dirty="0"/>
          </a:p>
        </p:txBody>
      </p:sp>
    </p:spTree>
    <p:extLst>
      <p:ext uri="{BB962C8B-B14F-4D97-AF65-F5344CB8AC3E}">
        <p14:creationId xmlns:p14="http://schemas.microsoft.com/office/powerpoint/2010/main" val="102669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751007-6F7A-7C53-4219-1AB30386A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pt-BR" sz="520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4BAF53-8271-952D-4321-C90642D39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119" y="473829"/>
            <a:ext cx="5861628" cy="5446681"/>
          </a:xfrm>
        </p:spPr>
        <p:txBody>
          <a:bodyPr anchor="ctr">
            <a:normAutofit/>
          </a:bodyPr>
          <a:lstStyle/>
          <a:p>
            <a:pPr algn="just"/>
            <a:r>
              <a:rPr lang="pt-BR" sz="2600" dirty="0"/>
              <a:t>Momentos síncronos e assíncronos.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Exposição dialogada, atividades individual e em grupo (estudo de caso), debates, roda de projetos.</a:t>
            </a:r>
          </a:p>
          <a:p>
            <a:pPr algn="just"/>
            <a:endParaRPr lang="pt-BR" sz="2600" dirty="0"/>
          </a:p>
          <a:p>
            <a:pPr algn="just"/>
            <a:r>
              <a:rPr lang="pt-BR" sz="2600" dirty="0"/>
              <a:t>Recursos:</a:t>
            </a:r>
          </a:p>
          <a:p>
            <a:pPr marL="0" indent="0" algn="just">
              <a:buNone/>
            </a:pPr>
            <a:r>
              <a:rPr lang="pt-BR" sz="2600" dirty="0"/>
              <a:t>Zoom, Slides, Salas simultâneas, Vídeos, Exemplares de artigos científicos.</a:t>
            </a:r>
          </a:p>
        </p:txBody>
      </p:sp>
    </p:spTree>
    <p:extLst>
      <p:ext uri="{BB962C8B-B14F-4D97-AF65-F5344CB8AC3E}">
        <p14:creationId xmlns:p14="http://schemas.microsoft.com/office/powerpoint/2010/main" val="201671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1B6643-32FE-0AC0-0AA0-595257336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B1842A1-2AC0-21EE-7CF1-AA17CBBBC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2E01F2-5139-CD4C-F059-A848619E6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344597-E43B-9EB1-7109-9E4F5D1B7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0581AB4-39F7-90D3-C90F-CCBAD948F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6E9E72-8958-D2BC-EC18-61940313A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BFEF82-3B5C-E265-1EEA-9C745628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EAFA1D-7A62-3C2C-0FA4-69D0F504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27" y="1239927"/>
            <a:ext cx="2515695" cy="4680583"/>
          </a:xfrm>
        </p:spPr>
        <p:txBody>
          <a:bodyPr anchor="ctr">
            <a:normAutofit/>
          </a:bodyPr>
          <a:lstStyle/>
          <a:p>
            <a:r>
              <a:rPr lang="pt-BR" sz="4600" dirty="0"/>
              <a:t>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21ADEF-40E8-4ECB-E1B9-DA2B2B33E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450" y="668872"/>
            <a:ext cx="8012022" cy="5678193"/>
          </a:xfrm>
        </p:spPr>
        <p:txBody>
          <a:bodyPr anchor="ctr"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pt-BR" sz="2600" dirty="0"/>
              <a:t>“Diagrama de problema” – 25 abr. (20%) 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600" dirty="0"/>
          </a:p>
          <a:p>
            <a:pPr marL="514350" indent="-514350" algn="just">
              <a:buFont typeface="+mj-lt"/>
              <a:buAutoNum type="arabicPeriod"/>
            </a:pPr>
            <a:r>
              <a:rPr lang="pt-BR" sz="2600" dirty="0"/>
              <a:t>“Diagrama de objetivos” – 30 mai. (10%)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600" dirty="0"/>
          </a:p>
          <a:p>
            <a:pPr marL="514350" indent="-514350" algn="just">
              <a:buFont typeface="+mj-lt"/>
              <a:buAutoNum type="arabicPeriod"/>
            </a:pPr>
            <a:r>
              <a:rPr lang="pt-BR" sz="2600" dirty="0"/>
              <a:t>“Mapa conceitual” – 29 ago. (10%) 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600" dirty="0"/>
          </a:p>
          <a:p>
            <a:pPr marL="514350" indent="-514350" algn="just">
              <a:buFont typeface="+mj-lt"/>
              <a:buAutoNum type="arabicPeriod"/>
            </a:pPr>
            <a:r>
              <a:rPr lang="pt-BR" sz="2600" dirty="0"/>
              <a:t>“Diagrama de Métodos e técnicas” – 24 out. (10%) 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600" dirty="0"/>
          </a:p>
          <a:p>
            <a:pPr marL="514350" indent="-514350" algn="just">
              <a:buFont typeface="+mj-lt"/>
              <a:buAutoNum type="arabicPeriod"/>
            </a:pPr>
            <a:r>
              <a:rPr lang="pt-BR" sz="2600" dirty="0"/>
              <a:t>Pré-projeto – 14 nov.(30%) 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600" dirty="0"/>
          </a:p>
          <a:p>
            <a:pPr marL="514350" indent="-514350" algn="just">
              <a:buFont typeface="+mj-lt"/>
              <a:buAutoNum type="arabicPeriod"/>
            </a:pPr>
            <a:r>
              <a:rPr lang="pt-BR" sz="2600" dirty="0"/>
              <a:t>Apresentação do pré-projeto (Roda) – 3 e 5 dez. (10%)</a:t>
            </a:r>
          </a:p>
          <a:p>
            <a:pPr marL="514350" indent="-514350" algn="just">
              <a:buFont typeface="+mj-lt"/>
              <a:buAutoNum type="arabicPeriod"/>
            </a:pPr>
            <a:endParaRPr lang="pt-BR" sz="2600" dirty="0"/>
          </a:p>
          <a:p>
            <a:pPr marL="514350" indent="-514350" algn="just">
              <a:buFont typeface="+mj-lt"/>
              <a:buAutoNum type="arabicPeriod"/>
            </a:pPr>
            <a:r>
              <a:rPr lang="pt-BR" sz="2600" dirty="0"/>
              <a:t>Avaliação </a:t>
            </a:r>
            <a:r>
              <a:rPr lang="pt-BR" sz="2600" dirty="0" err="1"/>
              <a:t>interpar</a:t>
            </a:r>
            <a:r>
              <a:rPr lang="pt-BR" sz="2600" dirty="0"/>
              <a:t> (Roda) – 3 e 5 dez. (10%)</a:t>
            </a:r>
          </a:p>
        </p:txBody>
      </p:sp>
    </p:spTree>
    <p:extLst>
      <p:ext uri="{BB962C8B-B14F-4D97-AF65-F5344CB8AC3E}">
        <p14:creationId xmlns:p14="http://schemas.microsoft.com/office/powerpoint/2010/main" val="277414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D8680-B8AD-50B1-7797-9794DD5F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399"/>
            <a:ext cx="10515600" cy="895351"/>
          </a:xfrm>
        </p:spPr>
        <p:txBody>
          <a:bodyPr>
            <a:normAutofit/>
          </a:bodyPr>
          <a:lstStyle/>
          <a:p>
            <a:pPr algn="ctr"/>
            <a:r>
              <a:rPr lang="pt-BR" sz="5000" dirty="0"/>
              <a:t>Cronograma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A672107-0817-75B8-7B00-A9232F797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889817"/>
              </p:ext>
            </p:extLst>
          </p:nvPr>
        </p:nvGraphicFramePr>
        <p:xfrm>
          <a:off x="190500" y="1047750"/>
          <a:ext cx="11753850" cy="565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8029BFFD-AC2B-7597-DD91-9AFE0A98DE47}"/>
              </a:ext>
            </a:extLst>
          </p:cNvPr>
          <p:cNvSpPr txBox="1"/>
          <p:nvPr/>
        </p:nvSpPr>
        <p:spPr>
          <a:xfrm>
            <a:off x="495300" y="158115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788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a 2">
      <a:dk1>
        <a:srgbClr val="072B62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7070</TotalTime>
  <Words>2842</Words>
  <Application>Microsoft Office PowerPoint</Application>
  <PresentationFormat>Widescreen</PresentationFormat>
  <Paragraphs>393</Paragraphs>
  <Slides>54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1" baseType="lpstr">
      <vt:lpstr>Aptos</vt:lpstr>
      <vt:lpstr>Aptos Display</vt:lpstr>
      <vt:lpstr>Aptos Narrow</vt:lpstr>
      <vt:lpstr>Arial</vt:lpstr>
      <vt:lpstr>Calibri</vt:lpstr>
      <vt:lpstr>Wingdings</vt:lpstr>
      <vt:lpstr>Office Theme</vt:lpstr>
      <vt:lpstr>Diálogos Metodológicos</vt:lpstr>
      <vt:lpstr>Parte 1 – Programa da disciplina</vt:lpstr>
      <vt:lpstr>Objetivo principal</vt:lpstr>
      <vt:lpstr>Apresentação do PowerPoint</vt:lpstr>
      <vt:lpstr>Projeto de Pesquisa</vt:lpstr>
      <vt:lpstr>TCC</vt:lpstr>
      <vt:lpstr>Metodologia</vt:lpstr>
      <vt:lpstr>Avaliação</vt:lpstr>
      <vt:lpstr>Cronograma</vt:lpstr>
      <vt:lpstr>Materiais da disciplina</vt:lpstr>
      <vt:lpstr>Parte 2 - Produção do conhecimento científico</vt:lpstr>
      <vt:lpstr>Conhecimento</vt:lpstr>
      <vt:lpstr>Tipos de conhecimento</vt:lpstr>
      <vt:lpstr>Apresentação do PowerPoint</vt:lpstr>
      <vt:lpstr>Apresentação do PowerPoint</vt:lpstr>
      <vt:lpstr>Conhecimento científico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Exemplos</vt:lpstr>
      <vt:lpstr>Apresentação do PowerPoint</vt:lpstr>
      <vt:lpstr>Regras do caminho para o conhecimento científico</vt:lpstr>
      <vt:lpstr>Apresentação do PowerPoint</vt:lpstr>
      <vt:lpstr>Apresentação do PowerPoint</vt:lpstr>
      <vt:lpstr>Apresentação do PowerPoint</vt:lpstr>
      <vt:lpstr>Principais conceitos abordados</vt:lpstr>
      <vt:lpstr>Parte 3 -Elementos fundamentais de um projeto de pesquisa</vt:lpstr>
      <vt:lpstr>Um modelo de projeto</vt:lpstr>
      <vt:lpstr>Introdução</vt:lpstr>
      <vt:lpstr>Apresentação do PowerPoint</vt:lpstr>
      <vt:lpstr>Técnicas de definição e análise de problemas</vt:lpstr>
      <vt:lpstr>Diagrama de causa e efeito</vt:lpstr>
      <vt:lpstr>Árvore/Diagrama de problemas</vt:lpstr>
      <vt:lpstr>Brainstorming</vt:lpstr>
      <vt:lpstr>5W2H</vt:lpstr>
      <vt:lpstr>Apresentação do PowerPoint</vt:lpstr>
      <vt:lpstr>Apresentação do PowerPoint</vt:lpstr>
      <vt:lpstr>Apresentação do PowerPoint</vt:lpstr>
      <vt:lpstr>Justificativa</vt:lpstr>
      <vt:lpstr>Justificativa</vt:lpstr>
      <vt:lpstr>Referencial Teórico</vt:lpstr>
      <vt:lpstr>Metodologia</vt:lpstr>
      <vt:lpstr>Metodologia</vt:lpstr>
      <vt:lpstr>Metodologia</vt:lpstr>
      <vt:lpstr>Cronograma</vt:lpstr>
      <vt:lpstr>Referências Bibliográficas</vt:lpstr>
      <vt:lpstr>Parte 4 – Atividade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3 - Pensando sobre o mundo em termos de variáveis e explicações causais</dc:title>
  <dc:creator>roberta carnelos</dc:creator>
  <cp:lastModifiedBy>roberta carnelos</cp:lastModifiedBy>
  <cp:revision>293</cp:revision>
  <dcterms:created xsi:type="dcterms:W3CDTF">2022-03-25T00:53:50Z</dcterms:created>
  <dcterms:modified xsi:type="dcterms:W3CDTF">2025-02-10T02:49:07Z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