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8" r:id="rId8"/>
    <p:sldId id="262" r:id="rId9"/>
    <p:sldId id="263" r:id="rId10"/>
    <p:sldId id="264" r:id="rId1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Ref idx="1002">
        <a:schemeClr val="bg2"/>
      </p:bgRef>
    </p:bg>
    <p:spTree>
      <p:nvGrpSpPr>
        <p:cNvPr id="1" name=""/>
        <p:cNvGrpSpPr/>
        <p:nvPr/>
      </p:nvGrpSpPr>
      <p:grpSpPr>
        <a:xfrm>
          <a:off x="0" y="0"/>
          <a:ext cx="0" cy="0"/>
          <a:chOff x="0" y="0"/>
          <a:chExt cx="0" cy="0"/>
        </a:xfrm>
      </p:grpSpPr>
      <p:sp>
        <p:nvSpPr>
          <p:cNvPr id="9" name="Títu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smtClean="0"/>
              <a:t>Clique para editar o estilo do título mestre</a:t>
            </a:r>
            <a:endParaRPr kumimoji="0" lang="en-US"/>
          </a:p>
        </p:txBody>
      </p:sp>
      <p:sp>
        <p:nvSpPr>
          <p:cNvPr id="17" name="Subtítu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30" name="Espaço Reservado para Data 29"/>
          <p:cNvSpPr>
            <a:spLocks noGrp="1"/>
          </p:cNvSpPr>
          <p:nvPr>
            <p:ph type="dt" sz="half" idx="10"/>
          </p:nvPr>
        </p:nvSpPr>
        <p:spPr/>
        <p:txBody>
          <a:bodyPr/>
          <a:lstStyle/>
          <a:p>
            <a:fld id="{E5E2AEED-2B71-47A4-A943-8FC403C49953}" type="datetimeFigureOut">
              <a:rPr lang="pt-BR" smtClean="0"/>
              <a:pPr/>
              <a:t>20/01/2022</a:t>
            </a:fld>
            <a:endParaRPr lang="pt-BR"/>
          </a:p>
        </p:txBody>
      </p:sp>
      <p:sp>
        <p:nvSpPr>
          <p:cNvPr id="19" name="Espaço Reservado para Rodapé 18"/>
          <p:cNvSpPr>
            <a:spLocks noGrp="1"/>
          </p:cNvSpPr>
          <p:nvPr>
            <p:ph type="ftr" sz="quarter" idx="11"/>
          </p:nvPr>
        </p:nvSpPr>
        <p:spPr/>
        <p:txBody>
          <a:bodyPr/>
          <a:lstStyle/>
          <a:p>
            <a:endParaRPr lang="pt-BR"/>
          </a:p>
        </p:txBody>
      </p:sp>
      <p:sp>
        <p:nvSpPr>
          <p:cNvPr id="27" name="Espaço Reservado para Número de Slide 26"/>
          <p:cNvSpPr>
            <a:spLocks noGrp="1"/>
          </p:cNvSpPr>
          <p:nvPr>
            <p:ph type="sldNum" sz="quarter" idx="12"/>
          </p:nvPr>
        </p:nvSpPr>
        <p:spPr/>
        <p:txBody>
          <a:bodyPr/>
          <a:lstStyle/>
          <a:p>
            <a:fld id="{26048ED6-EE78-4C1E-8118-4E547B8E24D2}"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E5E2AEED-2B71-47A4-A943-8FC403C49953}" type="datetimeFigureOut">
              <a:rPr lang="pt-BR" smtClean="0"/>
              <a:pPr/>
              <a:t>20/01/2022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6048ED6-EE78-4C1E-8118-4E547B8E24D2}"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914401"/>
            <a:ext cx="2057400" cy="5211763"/>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914401"/>
            <a:ext cx="6019800" cy="5211763"/>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E5E2AEED-2B71-47A4-A943-8FC403C49953}" type="datetimeFigureOut">
              <a:rPr lang="pt-BR" smtClean="0"/>
              <a:pPr/>
              <a:t>20/01/2022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6048ED6-EE78-4C1E-8118-4E547B8E24D2}"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E5E2AEED-2B71-47A4-A943-8FC403C49953}" type="datetimeFigureOut">
              <a:rPr lang="pt-BR" smtClean="0"/>
              <a:pPr/>
              <a:t>20/01/2022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6048ED6-EE78-4C1E-8118-4E547B8E24D2}"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p>
            <a:fld id="{E5E2AEED-2B71-47A4-A943-8FC403C49953}" type="datetimeFigureOut">
              <a:rPr lang="pt-BR" smtClean="0"/>
              <a:pPr/>
              <a:t>20/01/2022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6048ED6-EE78-4C1E-8118-4E547B8E24D2}"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1143000"/>
          </a:xfrm>
        </p:spPr>
        <p:txBody>
          <a:bodyPr/>
          <a:lstStyle/>
          <a:p>
            <a:r>
              <a:rPr kumimoji="0" lang="pt-BR" smtClean="0"/>
              <a:t>Clique para editar o estilo do título mestre</a:t>
            </a:r>
            <a:endParaRPr kumimoji="0" lang="en-US"/>
          </a:p>
        </p:txBody>
      </p:sp>
      <p:sp>
        <p:nvSpPr>
          <p:cNvPr id="3" name="Espaço Reservado para Conteúd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E5E2AEED-2B71-47A4-A943-8FC403C49953}" type="datetimeFigureOut">
              <a:rPr lang="pt-BR" smtClean="0"/>
              <a:pPr/>
              <a:t>20/01/2022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6048ED6-EE78-4C1E-8118-4E547B8E24D2}"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1143000"/>
          </a:xfrm>
        </p:spPr>
        <p:txBody>
          <a:bodyPr tIns="45720" anchor="b"/>
          <a:lstStyle>
            <a:lvl1pPr>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4" name="Espaço Reservado para Tex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5" name="Espaço Reservado para Conteúd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p>
            <a:fld id="{E5E2AEED-2B71-47A4-A943-8FC403C49953}" type="datetimeFigureOut">
              <a:rPr lang="pt-BR" smtClean="0"/>
              <a:pPr/>
              <a:t>20/01/2022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6048ED6-EE78-4C1E-8118-4E547B8E24D2}"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pt-BR" smtClean="0"/>
              <a:t>Clique para editar o estilo do título mestre</a:t>
            </a:r>
            <a:endParaRPr kumimoji="0" lang="en-US"/>
          </a:p>
        </p:txBody>
      </p:sp>
      <p:sp>
        <p:nvSpPr>
          <p:cNvPr id="3" name="Espaço Reservado para Data 2"/>
          <p:cNvSpPr>
            <a:spLocks noGrp="1"/>
          </p:cNvSpPr>
          <p:nvPr>
            <p:ph type="dt" sz="half" idx="10"/>
          </p:nvPr>
        </p:nvSpPr>
        <p:spPr/>
        <p:txBody>
          <a:bodyPr/>
          <a:lstStyle/>
          <a:p>
            <a:fld id="{E5E2AEED-2B71-47A4-A943-8FC403C49953}" type="datetimeFigureOut">
              <a:rPr lang="pt-BR" smtClean="0"/>
              <a:pPr/>
              <a:t>20/01/2022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6048ED6-EE78-4C1E-8118-4E547B8E24D2}"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E5E2AEED-2B71-47A4-A943-8FC403C49953}" type="datetimeFigureOut">
              <a:rPr lang="pt-BR" smtClean="0"/>
              <a:pPr/>
              <a:t>20/01/2022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6048ED6-EE78-4C1E-8118-4E547B8E24D2}"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E5E2AEED-2B71-47A4-A943-8FC403C49953}" type="datetimeFigureOut">
              <a:rPr lang="pt-BR" smtClean="0"/>
              <a:pPr/>
              <a:t>20/01/2022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6048ED6-EE78-4C1E-8118-4E547B8E24D2}"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tângulo com Único Canto Aparado e Arredondad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ângulo retângu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ítu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pt-BR" smtClean="0"/>
              <a:t>Clique para editar o estilo do título mestre</a:t>
            </a:r>
            <a:endParaRPr kumimoji="0" lang="en-US"/>
          </a:p>
        </p:txBody>
      </p:sp>
      <p:sp>
        <p:nvSpPr>
          <p:cNvPr id="4" name="Espaço Reservado para Tex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pt-BR" smtClean="0"/>
              <a:t>Clique para editar os estilos do texto mestre</a:t>
            </a:r>
          </a:p>
        </p:txBody>
      </p:sp>
      <p:sp>
        <p:nvSpPr>
          <p:cNvPr id="5" name="Espaço Reservado para Data 4"/>
          <p:cNvSpPr>
            <a:spLocks noGrp="1"/>
          </p:cNvSpPr>
          <p:nvPr>
            <p:ph type="dt" sz="half" idx="10"/>
          </p:nvPr>
        </p:nvSpPr>
        <p:spPr/>
        <p:txBody>
          <a:bodyPr/>
          <a:lstStyle/>
          <a:p>
            <a:fld id="{E5E2AEED-2B71-47A4-A943-8FC403C49953}" type="datetimeFigureOut">
              <a:rPr lang="pt-BR" smtClean="0"/>
              <a:pPr/>
              <a:t>20/01/2022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a:xfrm>
            <a:off x="8077200" y="6356350"/>
            <a:ext cx="609600" cy="365125"/>
          </a:xfrm>
        </p:spPr>
        <p:txBody>
          <a:bodyPr/>
          <a:lstStyle/>
          <a:p>
            <a:fld id="{26048ED6-EE78-4C1E-8118-4E547B8E24D2}" type="slidenum">
              <a:rPr lang="pt-BR" smtClean="0"/>
              <a:pPr/>
              <a:t>‹nº›</a:t>
            </a:fld>
            <a:endParaRPr lang="pt-BR"/>
          </a:p>
        </p:txBody>
      </p:sp>
      <p:sp>
        <p:nvSpPr>
          <p:cNvPr id="3" name="Espaço Reservado para Imagem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pt-BR" smtClean="0"/>
              <a:t>Clique no ícone para adicionar uma imagem</a:t>
            </a:r>
            <a:endParaRPr kumimoji="0" lang="en-US" dirty="0"/>
          </a:p>
        </p:txBody>
      </p:sp>
      <p:sp>
        <p:nvSpPr>
          <p:cNvPr id="10" name="Forma liv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a liv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a liv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a liv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ço Reservado para Títu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pt-BR" smtClean="0"/>
              <a:t>Clique para editar o estilo do título mestre</a:t>
            </a:r>
            <a:endParaRPr kumimoji="0" lang="en-US"/>
          </a:p>
        </p:txBody>
      </p:sp>
      <p:sp>
        <p:nvSpPr>
          <p:cNvPr id="30" name="Espaço Reservado para Tex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0" name="Espaço Reservado para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5E2AEED-2B71-47A4-A943-8FC403C49953}" type="datetimeFigureOut">
              <a:rPr lang="pt-BR" smtClean="0"/>
              <a:pPr/>
              <a:t>20/01/2022</a:t>
            </a:fld>
            <a:endParaRPr lang="pt-BR"/>
          </a:p>
        </p:txBody>
      </p:sp>
      <p:sp>
        <p:nvSpPr>
          <p:cNvPr id="22" name="Espaço Reservado para Rodapé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pt-BR"/>
          </a:p>
        </p:txBody>
      </p:sp>
      <p:sp>
        <p:nvSpPr>
          <p:cNvPr id="18" name="Espaço Reservado para Número de Slid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6048ED6-EE78-4C1E-8118-4E547B8E24D2}" type="slidenum">
              <a:rPr lang="pt-BR" smtClean="0"/>
              <a:pPr/>
              <a:t>‹nº›</a:t>
            </a:fld>
            <a:endParaRPr lang="pt-BR"/>
          </a:p>
        </p:txBody>
      </p:sp>
      <p:grpSp>
        <p:nvGrpSpPr>
          <p:cNvPr id="2" name="Grupo 1"/>
          <p:cNvGrpSpPr/>
          <p:nvPr/>
        </p:nvGrpSpPr>
        <p:grpSpPr>
          <a:xfrm>
            <a:off x="-19017" y="202408"/>
            <a:ext cx="9180548" cy="649224"/>
            <a:chOff x="-19045" y="216550"/>
            <a:chExt cx="9180548" cy="649224"/>
          </a:xfrm>
        </p:grpSpPr>
        <p:sp>
          <p:nvSpPr>
            <p:cNvPr id="12" name="Forma liv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a liv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Conceitos de Banco de dados</a:t>
            </a:r>
            <a:endParaRPr lang="pt-BR" dirty="0"/>
          </a:p>
        </p:txBody>
      </p:sp>
      <p:sp>
        <p:nvSpPr>
          <p:cNvPr id="3" name="Subtítulo 2"/>
          <p:cNvSpPr>
            <a:spLocks noGrp="1"/>
          </p:cNvSpPr>
          <p:nvPr>
            <p:ph type="subTitle" idx="1"/>
          </p:nvPr>
        </p:nvSpPr>
        <p:spPr/>
        <p:txBody>
          <a:bodyPr/>
          <a:lstStyle/>
          <a:p>
            <a:endParaRPr lang="pt-B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Diferenças</a:t>
            </a:r>
            <a:endParaRPr lang="pt-BR" dirty="0"/>
          </a:p>
        </p:txBody>
      </p:sp>
      <p:pic>
        <p:nvPicPr>
          <p:cNvPr id="4" name="Espaço Reservado para Conteúdo 3" descr="sql-nosql.png"/>
          <p:cNvPicPr>
            <a:picLocks noGrp="1" noChangeAspect="1"/>
          </p:cNvPicPr>
          <p:nvPr>
            <p:ph idx="1"/>
          </p:nvPr>
        </p:nvPicPr>
        <p:blipFill>
          <a:blip r:embed="rId2" cstate="print"/>
          <a:stretch>
            <a:fillRect/>
          </a:stretch>
        </p:blipFill>
        <p:spPr>
          <a:xfrm>
            <a:off x="1897148" y="2750542"/>
            <a:ext cx="5349704" cy="2758679"/>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Nomes</a:t>
            </a:r>
            <a:endParaRPr lang="pt-BR" dirty="0"/>
          </a:p>
        </p:txBody>
      </p:sp>
      <p:sp>
        <p:nvSpPr>
          <p:cNvPr id="3" name="Espaço Reservado para Conteúdo 2"/>
          <p:cNvSpPr>
            <a:spLocks noGrp="1"/>
          </p:cNvSpPr>
          <p:nvPr>
            <p:ph idx="1"/>
          </p:nvPr>
        </p:nvSpPr>
        <p:spPr/>
        <p:txBody>
          <a:bodyPr/>
          <a:lstStyle/>
          <a:p>
            <a:r>
              <a:rPr lang="pt-BR" dirty="0" err="1" smtClean="0"/>
              <a:t>Carlito</a:t>
            </a:r>
            <a:endParaRPr lang="pt-BR" dirty="0" smtClean="0"/>
          </a:p>
          <a:p>
            <a:r>
              <a:rPr lang="pt-BR" dirty="0" smtClean="0"/>
              <a:t>Pedro</a:t>
            </a:r>
          </a:p>
          <a:p>
            <a:r>
              <a:rPr lang="pt-BR" dirty="0" smtClean="0"/>
              <a:t>Gustavo</a:t>
            </a:r>
          </a:p>
          <a:p>
            <a:r>
              <a:rPr lang="pt-BR" dirty="0" smtClean="0"/>
              <a:t>Fernando</a:t>
            </a:r>
          </a:p>
          <a:p>
            <a:r>
              <a:rPr lang="pt-BR" dirty="0" smtClean="0"/>
              <a:t>João</a:t>
            </a:r>
          </a:p>
          <a:p>
            <a:r>
              <a:rPr lang="pt-BR" dirty="0" err="1" smtClean="0"/>
              <a:t>lamborghini</a:t>
            </a:r>
            <a:endParaRPr lang="pt-BR"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pt-BR" dirty="0" smtClean="0"/>
              <a:t>SQL x </a:t>
            </a:r>
            <a:r>
              <a:rPr lang="pt-BR" dirty="0" err="1" smtClean="0"/>
              <a:t>NoSQL</a:t>
            </a:r>
            <a:endParaRPr lang="pt-BR" dirty="0"/>
          </a:p>
        </p:txBody>
      </p:sp>
      <p:pic>
        <p:nvPicPr>
          <p:cNvPr id="22530" name="Picture 2" descr="SQL vs NoSQL: Which one is better to use? - GeeksforGeeks"/>
          <p:cNvPicPr>
            <a:picLocks noGrp="1" noChangeAspect="1" noChangeArrowheads="1"/>
          </p:cNvPicPr>
          <p:nvPr>
            <p:ph idx="1"/>
          </p:nvPr>
        </p:nvPicPr>
        <p:blipFill>
          <a:blip r:embed="rId2" cstate="print"/>
          <a:srcRect/>
          <a:stretch>
            <a:fillRect/>
          </a:stretch>
        </p:blipFill>
        <p:spPr bwMode="auto">
          <a:xfrm>
            <a:off x="971600" y="1916832"/>
            <a:ext cx="7064851" cy="3456384"/>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SQL</a:t>
            </a:r>
            <a:endParaRPr lang="pt-BR" dirty="0"/>
          </a:p>
        </p:txBody>
      </p:sp>
      <p:sp>
        <p:nvSpPr>
          <p:cNvPr id="3" name="Espaço Reservado para Conteúdo 2"/>
          <p:cNvSpPr>
            <a:spLocks noGrp="1"/>
          </p:cNvSpPr>
          <p:nvPr>
            <p:ph idx="1"/>
          </p:nvPr>
        </p:nvSpPr>
        <p:spPr/>
        <p:txBody>
          <a:bodyPr/>
          <a:lstStyle/>
          <a:p>
            <a:r>
              <a:rPr lang="pt-BR" dirty="0" smtClean="0"/>
              <a:t>Modelo relacional</a:t>
            </a:r>
          </a:p>
          <a:p>
            <a:r>
              <a:rPr lang="pt-BR" dirty="0" smtClean="0"/>
              <a:t>O modelo relacional forneceu uma maneira padrão de representar e consultar dados que poderiam ser usados por qualquer aplicativo. Desde o início, os desenvolvedores reconheceram que a principal força do modelo de banco de dados relacional estava no uso de tabelas, que era uma maneira intuitiva, eficiente e flexível de armazenar e acessar informações estruturadas.</a:t>
            </a:r>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Vantagens SQL</a:t>
            </a:r>
            <a:endParaRPr lang="pt-BR" dirty="0"/>
          </a:p>
        </p:txBody>
      </p:sp>
      <p:sp>
        <p:nvSpPr>
          <p:cNvPr id="3" name="Espaço Reservado para Conteúdo 2"/>
          <p:cNvSpPr>
            <a:spLocks noGrp="1"/>
          </p:cNvSpPr>
          <p:nvPr>
            <p:ph idx="1"/>
          </p:nvPr>
        </p:nvSpPr>
        <p:spPr/>
        <p:txBody>
          <a:bodyPr/>
          <a:lstStyle/>
          <a:p>
            <a:r>
              <a:rPr lang="pt-BR" b="1" dirty="0" smtClean="0"/>
              <a:t>Consistência de Dados</a:t>
            </a:r>
          </a:p>
          <a:p>
            <a:r>
              <a:rPr lang="pt-BR" dirty="0" smtClean="0"/>
              <a:t/>
            </a:r>
            <a:br>
              <a:rPr lang="pt-BR" dirty="0" smtClean="0"/>
            </a:br>
            <a:r>
              <a:rPr lang="pt-BR" b="1" dirty="0" smtClean="0"/>
              <a:t>Compromisso e Atomicidade</a:t>
            </a:r>
          </a:p>
          <a:p>
            <a:r>
              <a:rPr lang="pt-BR" dirty="0" smtClean="0"/>
              <a:t/>
            </a:r>
            <a:br>
              <a:rPr lang="pt-BR" dirty="0" smtClean="0"/>
            </a:br>
            <a:r>
              <a:rPr lang="pt-BR" b="1" dirty="0" smtClean="0"/>
              <a:t>Procedimentos Armazenados e Bancos de Dados Relacionais</a:t>
            </a:r>
          </a:p>
          <a:p>
            <a:r>
              <a:rPr lang="pt-BR" dirty="0" smtClean="0"/>
              <a:t/>
            </a:r>
            <a:br>
              <a:rPr lang="pt-BR" dirty="0" smtClean="0"/>
            </a:br>
            <a:r>
              <a:rPr lang="pt-BR" b="1" dirty="0" smtClean="0"/>
              <a:t>Bloqueio e Simultaneidade de Banco de Dados</a:t>
            </a:r>
          </a:p>
          <a:p>
            <a:r>
              <a:rPr lang="pt-BR" dirty="0" smtClean="0"/>
              <a:t/>
            </a:r>
            <a:br>
              <a:rPr lang="pt-BR" dirty="0" smtClean="0"/>
            </a:br>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Quando usar SQL</a:t>
            </a:r>
            <a:endParaRPr lang="pt-BR" dirty="0"/>
          </a:p>
        </p:txBody>
      </p:sp>
      <p:sp>
        <p:nvSpPr>
          <p:cNvPr id="3" name="Espaço Reservado para Conteúdo 2"/>
          <p:cNvSpPr>
            <a:spLocks noGrp="1"/>
          </p:cNvSpPr>
          <p:nvPr>
            <p:ph idx="1"/>
          </p:nvPr>
        </p:nvSpPr>
        <p:spPr/>
        <p:txBody>
          <a:bodyPr/>
          <a:lstStyle/>
          <a:p>
            <a:r>
              <a:rPr lang="pt-BR" b="1" dirty="0" smtClean="0"/>
              <a:t>Quais são os nossos requisitos de precisão de dados?</a:t>
            </a:r>
            <a:r>
              <a:rPr lang="pt-BR" dirty="0" smtClean="0"/>
              <a:t> </a:t>
            </a:r>
          </a:p>
          <a:p>
            <a:r>
              <a:rPr lang="pt-BR" b="1" dirty="0" smtClean="0"/>
              <a:t>Precisamos de </a:t>
            </a:r>
            <a:r>
              <a:rPr lang="pt-BR" b="1" dirty="0" err="1" smtClean="0"/>
              <a:t>escalabilidade</a:t>
            </a:r>
            <a:r>
              <a:rPr lang="pt-BR" b="1" dirty="0" smtClean="0"/>
              <a:t>?</a:t>
            </a:r>
            <a:r>
              <a:rPr lang="pt-BR" dirty="0" smtClean="0"/>
              <a:t> </a:t>
            </a:r>
          </a:p>
          <a:p>
            <a:r>
              <a:rPr lang="pt-BR" b="1" dirty="0" smtClean="0"/>
              <a:t>O quanto a simultaneidade é importante?</a:t>
            </a:r>
          </a:p>
          <a:p>
            <a:r>
              <a:rPr lang="pt-BR" b="1" dirty="0" smtClean="0"/>
              <a:t>Quais são as nossas necessidades de desempenho e confiabilidade?</a:t>
            </a:r>
            <a:r>
              <a:rPr lang="pt-BR" dirty="0" smtClean="0"/>
              <a:t> </a:t>
            </a:r>
            <a:endParaRPr lang="pt-B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Quem usa SQL</a:t>
            </a:r>
            <a:endParaRPr lang="pt-BR" dirty="0"/>
          </a:p>
        </p:txBody>
      </p:sp>
      <p:pic>
        <p:nvPicPr>
          <p:cNvPr id="4" name="Espaço Reservado para Conteúdo 3" descr="mariadb-logo-vert_blue-transparent.png"/>
          <p:cNvPicPr>
            <a:picLocks noGrp="1" noChangeAspect="1"/>
          </p:cNvPicPr>
          <p:nvPr>
            <p:ph idx="1"/>
          </p:nvPr>
        </p:nvPicPr>
        <p:blipFill>
          <a:blip r:embed="rId2" cstate="print"/>
          <a:stretch>
            <a:fillRect/>
          </a:stretch>
        </p:blipFill>
        <p:spPr>
          <a:xfrm>
            <a:off x="1907704" y="3212976"/>
            <a:ext cx="3941072" cy="3212599"/>
          </a:xfrm>
        </p:spPr>
      </p:pic>
      <p:pic>
        <p:nvPicPr>
          <p:cNvPr id="5" name="Imagem 4" descr="MySQL-Logo.png"/>
          <p:cNvPicPr>
            <a:picLocks noChangeAspect="1"/>
          </p:cNvPicPr>
          <p:nvPr/>
        </p:nvPicPr>
        <p:blipFill>
          <a:blip r:embed="rId3" cstate="print"/>
          <a:stretch>
            <a:fillRect/>
          </a:stretch>
        </p:blipFill>
        <p:spPr>
          <a:xfrm>
            <a:off x="-324544" y="1772816"/>
            <a:ext cx="4032448" cy="2521086"/>
          </a:xfrm>
          <a:prstGeom prst="rect">
            <a:avLst/>
          </a:prstGeom>
        </p:spPr>
      </p:pic>
      <p:pic>
        <p:nvPicPr>
          <p:cNvPr id="6" name="Imagem 5" descr="postgresql-logo.png"/>
          <p:cNvPicPr>
            <a:picLocks noChangeAspect="1"/>
          </p:cNvPicPr>
          <p:nvPr/>
        </p:nvPicPr>
        <p:blipFill>
          <a:blip r:embed="rId4" cstate="print"/>
          <a:stretch>
            <a:fillRect/>
          </a:stretch>
        </p:blipFill>
        <p:spPr>
          <a:xfrm>
            <a:off x="5759624" y="1556792"/>
            <a:ext cx="3384376" cy="345638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NoSQL</a:t>
            </a:r>
            <a:endParaRPr lang="pt-BR" dirty="0"/>
          </a:p>
        </p:txBody>
      </p:sp>
      <p:sp>
        <p:nvSpPr>
          <p:cNvPr id="3" name="Espaço Reservado para Conteúdo 2"/>
          <p:cNvSpPr>
            <a:spLocks noGrp="1"/>
          </p:cNvSpPr>
          <p:nvPr>
            <p:ph idx="1"/>
          </p:nvPr>
        </p:nvSpPr>
        <p:spPr/>
        <p:txBody>
          <a:bodyPr/>
          <a:lstStyle/>
          <a:p>
            <a:r>
              <a:rPr lang="pt-BR" dirty="0" smtClean="0"/>
              <a:t>Um </a:t>
            </a:r>
            <a:r>
              <a:rPr lang="pt-BR" i="1" dirty="0" smtClean="0"/>
              <a:t>banco de dados não relacional</a:t>
            </a:r>
            <a:r>
              <a:rPr lang="pt-BR" dirty="0" smtClean="0"/>
              <a:t> é um banco de dados que não usa o esquema de tabela de linhas e colunas encontrado na maioria dos sistemas de banco de dados tradicionais. Em vez disso, os bancos de dados não relacionais usam um modelo de armazenamento otimizado para os requisitos específicos do tipo de dados que está sendo armazenado.</a:t>
            </a:r>
            <a:endParaRPr 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Tipos</a:t>
            </a:r>
            <a:endParaRPr lang="pt-BR" dirty="0"/>
          </a:p>
        </p:txBody>
      </p:sp>
      <p:sp>
        <p:nvSpPr>
          <p:cNvPr id="3" name="Espaço Reservado para Conteúdo 2"/>
          <p:cNvSpPr>
            <a:spLocks noGrp="1"/>
          </p:cNvSpPr>
          <p:nvPr>
            <p:ph idx="1"/>
          </p:nvPr>
        </p:nvSpPr>
        <p:spPr/>
        <p:txBody>
          <a:bodyPr/>
          <a:lstStyle/>
          <a:p>
            <a:r>
              <a:rPr lang="pt-BR" b="1" dirty="0" smtClean="0"/>
              <a:t>Documento</a:t>
            </a:r>
            <a:r>
              <a:rPr lang="pt-BR" dirty="0" smtClean="0"/>
              <a:t> </a:t>
            </a:r>
          </a:p>
          <a:p>
            <a:r>
              <a:rPr lang="pt-BR" b="1" dirty="0" smtClean="0"/>
              <a:t>Colunas</a:t>
            </a:r>
            <a:r>
              <a:rPr lang="pt-BR" dirty="0" smtClean="0"/>
              <a:t> </a:t>
            </a:r>
          </a:p>
          <a:p>
            <a:r>
              <a:rPr lang="pt-BR" b="1" dirty="0" smtClean="0"/>
              <a:t>Grafos</a:t>
            </a:r>
            <a:r>
              <a:rPr lang="pt-BR" dirty="0" smtClean="0"/>
              <a:t> </a:t>
            </a:r>
          </a:p>
          <a:p>
            <a:r>
              <a:rPr lang="pt-BR" b="1" dirty="0" smtClean="0"/>
              <a:t>Chave-valor</a:t>
            </a:r>
            <a:r>
              <a:rPr lang="pt-BR" dirty="0" smtClean="0"/>
              <a:t> </a:t>
            </a:r>
          </a:p>
          <a:p>
            <a:r>
              <a:rPr lang="pt-BR" dirty="0" smtClean="0"/>
              <a:t>ETC	</a:t>
            </a:r>
            <a:endParaRPr lang="pt-B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xo">
  <a:themeElements>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x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x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433</TotalTime>
  <Words>104</Words>
  <Application>Microsoft Office PowerPoint</Application>
  <PresentationFormat>Apresentação na tela (4:3)</PresentationFormat>
  <Paragraphs>33</Paragraphs>
  <Slides>10</Slides>
  <Notes>0</Notes>
  <HiddenSlides>0</HiddenSlides>
  <MMClips>0</MMClips>
  <ScaleCrop>false</ScaleCrop>
  <HeadingPairs>
    <vt:vector size="4" baseType="variant">
      <vt:variant>
        <vt:lpstr>Tema</vt:lpstr>
      </vt:variant>
      <vt:variant>
        <vt:i4>1</vt:i4>
      </vt:variant>
      <vt:variant>
        <vt:lpstr>Títulos de slides</vt:lpstr>
      </vt:variant>
      <vt:variant>
        <vt:i4>10</vt:i4>
      </vt:variant>
    </vt:vector>
  </HeadingPairs>
  <TitlesOfParts>
    <vt:vector size="11" baseType="lpstr">
      <vt:lpstr>Fluxo</vt:lpstr>
      <vt:lpstr>Conceitos de Banco de dados</vt:lpstr>
      <vt:lpstr>Nomes</vt:lpstr>
      <vt:lpstr>SQL x NoSQL</vt:lpstr>
      <vt:lpstr>SQL</vt:lpstr>
      <vt:lpstr>Vantagens SQL</vt:lpstr>
      <vt:lpstr>Quando usar SQL</vt:lpstr>
      <vt:lpstr>Quem usa SQL</vt:lpstr>
      <vt:lpstr>NoSQL</vt:lpstr>
      <vt:lpstr>Tipos</vt:lpstr>
      <vt:lpstr>Diferenças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Conceitos de Banco de dados</dc:title>
  <dc:creator>carlito</dc:creator>
  <cp:lastModifiedBy>carlito</cp:lastModifiedBy>
  <cp:revision>38</cp:revision>
  <dcterms:created xsi:type="dcterms:W3CDTF">2022-01-18T11:04:09Z</dcterms:created>
  <dcterms:modified xsi:type="dcterms:W3CDTF">2022-01-20T13:03:11Z</dcterms:modified>
</cp:coreProperties>
</file>