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Montserrat Extra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MontserratExtraLight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Light-boldItalic.fntdata"/><Relationship Id="rId30" Type="http://schemas.openxmlformats.org/officeDocument/2006/relationships/font" Target="fonts/MontserratExtra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dc37c9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dc37c9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9e117d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9e117d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c9e117d4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c9e117d4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9e117d4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9e117d4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fb1618a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fb1618a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c9e117d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c9e117d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fb1618a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fb1618a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c9e117d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c9e117d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c9e117d4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c9e117d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c9e117d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c9e117d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9e117d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c9e117d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9e117d4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9e117d4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dc37c94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dc37c94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370800" y="-46350"/>
            <a:ext cx="8520600" cy="5190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0900" y="-46350"/>
            <a:ext cx="401700" cy="519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8773200" y="-46350"/>
            <a:ext cx="401700" cy="5190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8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46550" y="964150"/>
            <a:ext cx="82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just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just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just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just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just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just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just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just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234750" y="194250"/>
            <a:ext cx="8674500" cy="4755000"/>
          </a:xfrm>
          <a:prstGeom prst="roundRect">
            <a:avLst>
              <a:gd fmla="val 645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4065900" y="0"/>
            <a:ext cx="1012200" cy="51435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9900">
              <a:alpha val="62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0CCD3">
              <a:alpha val="85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lura.com.br/artigos/o-que-e-json?gclid=Cj0KCQiAubmPBhCyARIsAJWNpiN5lqgotza3owCx7325JtOBUbDJ-x1-J_ZaoNa-wra25dNl_KdAjkgaAgN9EALw_wcB" TargetMode="External"/><Relationship Id="rId4" Type="http://schemas.openxmlformats.org/officeDocument/2006/relationships/hyperlink" Target="https://www.devmedia.com.br/o-que-e-json/23166" TargetMode="External"/><Relationship Id="rId5" Type="http://schemas.openxmlformats.org/officeDocument/2006/relationships/hyperlink" Target="https://www.tecmundo.com.br/programacao/1762-o-que-e-xml-.htm#:~:text=XML%2C%20do%20ingl%C3%AAs%20eXtensible%20Markup,definir%20os%20elementos%20de%20marca%C3%A7%C3%A3o" TargetMode="External"/><Relationship Id="rId6" Type="http://schemas.openxmlformats.org/officeDocument/2006/relationships/hyperlink" Target="https://www.devmedia.com.br/json-tutorial/2527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83400" y="913200"/>
            <a:ext cx="8377200" cy="9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900">
                <a:latin typeface="Montserrat"/>
                <a:ea typeface="Montserrat"/>
                <a:cs typeface="Montserrat"/>
                <a:sym typeface="Montserrat"/>
              </a:rPr>
              <a:t>C O N C E I T O S</a:t>
            </a:r>
            <a:endParaRPr b="1" sz="6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25" y="2027850"/>
            <a:ext cx="2338326" cy="24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19" l="0" r="0" t="29"/>
          <a:stretch/>
        </p:blipFill>
        <p:spPr>
          <a:xfrm>
            <a:off x="5382525" y="2027853"/>
            <a:ext cx="2274548" cy="240987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-30900" y="-46350"/>
            <a:ext cx="401700" cy="519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773200" y="-46350"/>
            <a:ext cx="401700" cy="5190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342200" y="3284600"/>
            <a:ext cx="645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 </a:t>
            </a:r>
            <a:r>
              <a:rPr b="1" lang="pt-BR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r>
              <a:rPr b="1" lang="pt-BR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 S O N</a:t>
            </a:r>
            <a:r>
              <a:rPr b="1" lang="pt-BR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r>
              <a:rPr lang="pt-BR" sz="3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        ←→        </a:t>
            </a:r>
            <a:r>
              <a:rPr b="1" lang="pt-BR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&lt;&gt;XML&lt;/&gt;</a:t>
            </a:r>
            <a:r>
              <a:rPr lang="pt-BR" sz="32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endParaRPr sz="1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19" l="0" r="0" t="29"/>
          <a:stretch/>
        </p:blipFill>
        <p:spPr>
          <a:xfrm>
            <a:off x="644675" y="902113"/>
            <a:ext cx="3151778" cy="333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700" y="902113"/>
            <a:ext cx="3151776" cy="333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5443725" y="2403925"/>
            <a:ext cx="31518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100">
                <a:latin typeface="Montserrat"/>
                <a:ea typeface="Montserrat"/>
                <a:cs typeface="Montserrat"/>
                <a:sym typeface="Montserrat"/>
              </a:rPr>
              <a:t>J S O N</a:t>
            </a:r>
            <a:r>
              <a:rPr b="1" lang="pt-BR" sz="67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6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850750" y="2484525"/>
            <a:ext cx="273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 M L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33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Diferença entre JSON e XML</a:t>
            </a:r>
            <a:endParaRPr b="1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550" y="1174650"/>
            <a:ext cx="4547100" cy="1917600"/>
          </a:xfrm>
          <a:prstGeom prst="roundRect">
            <a:avLst>
              <a:gd fmla="val 21523" name="adj"/>
            </a:avLst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00" y="1121550"/>
            <a:ext cx="3411600" cy="2023800"/>
          </a:xfrm>
          <a:prstGeom prst="roundRect">
            <a:avLst>
              <a:gd fmla="val 27616" name="adj"/>
            </a:avLst>
          </a:prstGeom>
          <a:noFill/>
          <a:ln>
            <a:noFill/>
          </a:ln>
        </p:spPr>
      </p:pic>
      <p:sp>
        <p:nvSpPr>
          <p:cNvPr id="149" name="Google Shape;149;p23"/>
          <p:cNvSpPr/>
          <p:nvPr/>
        </p:nvSpPr>
        <p:spPr>
          <a:xfrm>
            <a:off x="2154600" y="3454225"/>
            <a:ext cx="4834800" cy="1330200"/>
          </a:xfrm>
          <a:prstGeom prst="rect">
            <a:avLst/>
          </a:prstGeom>
          <a:solidFill>
            <a:srgbClr val="D0E0E3"/>
          </a:solidFill>
          <a:ln cap="flat" cmpd="sng" w="28575">
            <a:solidFill>
              <a:srgbClr val="A2C4C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A forma escrita em JSON é mais 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fácil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de ser lida e interpretada.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O código também fica menor que o modelo em XML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819200" y="792350"/>
            <a:ext cx="7614600" cy="4055700"/>
          </a:xfrm>
          <a:prstGeom prst="roundRect">
            <a:avLst>
              <a:gd fmla="val 719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Os dois modelos representam informações no formato texto.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Ambos possuem natureza auto-descritiva (ou seja, basta “bater o olho” em um arquivo JSON ou em um arquivo XML para entender o seu significado).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Ambos são capazes de representar informação complexa, difícil de representar no formato tabular. Alguns exemplos: objetos compostos (objetos dentro de objetos), relações de hierarquia, atributos multivalorados, arrays, dados ausentes, etc.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Ambos podem ser utilizados para transportar informações em aplicações AJAX.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Ambos podem ser considerados padrões para representação de dados. XML é um padrão W3C, enquanto JSON foi formalizado na RFC 4627.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Ambos são independentes de linguagem. Dados representados em XML e JSON podem ser acessados por qualquer linguagem de programação, através de API’s específicas.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913225" y="698325"/>
            <a:ext cx="2041200" cy="349200"/>
          </a:xfrm>
          <a:prstGeom prst="wedgeRectCallout">
            <a:avLst>
              <a:gd fmla="val -31579" name="adj1"/>
              <a:gd fmla="val 99986" name="adj2"/>
            </a:avLst>
          </a:prstGeom>
          <a:solidFill>
            <a:srgbClr val="FF9900">
              <a:alpha val="62750"/>
            </a:srgbClr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Semelhanças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819200" y="752038"/>
            <a:ext cx="7614600" cy="3894600"/>
          </a:xfrm>
          <a:prstGeom prst="roundRect">
            <a:avLst>
              <a:gd fmla="val 719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JSON não é uma linguagem de marcação. Não possui tag de abertura e muito menos de fechamento!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JSON representa as informações de forma mais compacta.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JSON não permite a execução de instruções de processamento, algo possível em XML.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JSON é tipicamente destinado para a troca de informações, enquanto XML possui mais aplicações. Por exemplo: nos dias atuais existem bancos de dados inteiros armazenados em XML e estruturados em </a:t>
            </a: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SGBDs</a:t>
            </a: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 XML nativo.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819200" y="496863"/>
            <a:ext cx="2041200" cy="349200"/>
          </a:xfrm>
          <a:prstGeom prst="wedgeRectCallout">
            <a:avLst>
              <a:gd fmla="val -34210" name="adj1"/>
              <a:gd fmla="val 96141" name="adj2"/>
            </a:avLst>
          </a:prstGeom>
          <a:solidFill>
            <a:srgbClr val="FF9900">
              <a:alpha val="62750"/>
            </a:srgbClr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Diferenças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9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570000" y="920100"/>
            <a:ext cx="80040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https://www.alura.com.br/artigos/o-que-e-json?gclid=Cj0KCQiAubmPBhCyARIsAJWNpiN5lqgotza3owCx7325JtOBUbDJ-x1-J_ZaoNa-wra25dNl_KdAjkgaAgN9EALw_wcB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https://www.devmedia.com.br/o-que-e-json/23166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https://www.tecmundo.com.br/programacao/1762-o-que-e-xml-.htm#:~:text=XML%2C%20do%20ingl%C3%AAs%20eXtensible%20Markup,definir%20os%20elementos%20de%20marca%C3%A7%C3%A3o</a:t>
            </a:r>
            <a:r>
              <a:rPr lang="pt-BR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https://www.devmedia.com.br/json-tutorial/25275</a:t>
            </a:r>
            <a:endParaRPr>
              <a:solidFill>
                <a:srgbClr val="CC0000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241725" y="188025"/>
            <a:ext cx="8702400" cy="4780800"/>
          </a:xfrm>
          <a:prstGeom prst="roundRect">
            <a:avLst>
              <a:gd fmla="val 5899" name="adj"/>
            </a:avLst>
          </a:prstGeom>
          <a:solidFill>
            <a:srgbClr val="D0E0E3">
              <a:alpha val="52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11775" y="2524750"/>
            <a:ext cx="5197200" cy="980400"/>
          </a:xfrm>
          <a:prstGeom prst="roundRect">
            <a:avLst>
              <a:gd fmla="val 30136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711775" y="2417350"/>
            <a:ext cx="4713600" cy="10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700">
                <a:latin typeface="Montserrat Medium"/>
                <a:ea typeface="Montserrat Medium"/>
                <a:cs typeface="Montserrat Medium"/>
                <a:sym typeface="Montserrat Medium"/>
              </a:rPr>
              <a:t>{ </a:t>
            </a:r>
            <a:r>
              <a:rPr lang="pt-BR" sz="6100">
                <a:latin typeface="Montserrat Medium"/>
                <a:ea typeface="Montserrat Medium"/>
                <a:cs typeface="Montserrat Medium"/>
                <a:sym typeface="Montserrat Medium"/>
              </a:rPr>
              <a:t>J S O N</a:t>
            </a:r>
            <a:r>
              <a:rPr lang="pt-BR" sz="6700">
                <a:latin typeface="Montserrat Medium"/>
                <a:ea typeface="Montserrat Medium"/>
                <a:cs typeface="Montserrat Medium"/>
                <a:sym typeface="Montserrat Medium"/>
              </a:rPr>
              <a:t> }</a:t>
            </a:r>
            <a:endParaRPr sz="6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700" y="837325"/>
            <a:ext cx="3151776" cy="33392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5537687" y="2685900"/>
            <a:ext cx="3151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JavaScript Object </a:t>
            </a:r>
            <a:endParaRPr sz="202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02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Notation</a:t>
            </a:r>
            <a:endParaRPr sz="202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8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JSON (JavaScript Object Notation)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17775" y="863550"/>
            <a:ext cx="79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Como a tradução do nome sugere é uma forma de notação de objetos JavaScript de modo que eles possam ser representados de uma forma comum a diversas outras linguagens.</a:t>
            </a:r>
            <a:endParaRPr sz="16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É um formato facilmente trafegado entre aplicações, de diversos </a:t>
            </a:r>
            <a:r>
              <a:rPr lang="pt-BR" sz="1600"/>
              <a:t>protocolos</a:t>
            </a:r>
            <a:r>
              <a:rPr lang="pt-BR" sz="1600"/>
              <a:t> incluindo o HTTP.</a:t>
            </a:r>
            <a:endParaRPr sz="16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A diferença de um objeto padrão de JavaScript e JSON é que o JSON na realidade é um texto.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26263" r="26575" t="0"/>
          <a:stretch/>
        </p:blipFill>
        <p:spPr>
          <a:xfrm>
            <a:off x="2659050" y="3508525"/>
            <a:ext cx="980352" cy="12992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3813975" y="4136275"/>
            <a:ext cx="1584600" cy="1476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D0E0E3"/>
          </a:solidFill>
          <a:ln cap="flat" cmpd="sng" w="2857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050" y="3632126"/>
            <a:ext cx="1175624" cy="11756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6634175" y="3787125"/>
            <a:ext cx="711900" cy="214800"/>
          </a:xfrm>
          <a:prstGeom prst="wedgeRectCallout">
            <a:avLst>
              <a:gd fmla="val -21702" name="adj1"/>
              <a:gd fmla="val 112547" name="adj2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JSON</a:t>
            </a:r>
            <a:endParaRPr b="1"/>
          </a:p>
        </p:txBody>
      </p:sp>
      <p:sp>
        <p:nvSpPr>
          <p:cNvPr id="82" name="Google Shape;82;p15"/>
          <p:cNvSpPr/>
          <p:nvPr/>
        </p:nvSpPr>
        <p:spPr>
          <a:xfrm>
            <a:off x="1812975" y="4449825"/>
            <a:ext cx="1106100" cy="214800"/>
          </a:xfrm>
          <a:prstGeom prst="wedgeRectCallout">
            <a:avLst>
              <a:gd fmla="val -21702" name="adj1"/>
              <a:gd fmla="val 112547" name="adj2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JavaScript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5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Utilização: {</a:t>
            </a:r>
            <a:r>
              <a:rPr b="1" lang="pt-BR">
                <a:solidFill>
                  <a:srgbClr val="E69138"/>
                </a:solidFill>
              </a:rPr>
              <a:t>atributo:</a:t>
            </a:r>
            <a:r>
              <a:rPr b="1" lang="pt-BR"/>
              <a:t> </a:t>
            </a:r>
            <a:r>
              <a:rPr b="1" lang="pt-BR">
                <a:solidFill>
                  <a:srgbClr val="6AA84F"/>
                </a:solidFill>
              </a:rPr>
              <a:t>valor</a:t>
            </a:r>
            <a:r>
              <a:rPr b="1" lang="pt-BR"/>
              <a:t>}</a:t>
            </a:r>
            <a:endParaRPr b="1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46550" y="732075"/>
            <a:ext cx="82509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Um JSON deve conter apenas informações que possam ser representadas em formato de texto. </a:t>
            </a:r>
            <a:endParaRPr/>
          </a:p>
          <a:p>
            <a:pPr indent="-342900" lvl="0" marL="450000" rtl="0" algn="just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Não pode ter funções;</a:t>
            </a:r>
            <a:endParaRPr/>
          </a:p>
          <a:p>
            <a:pPr indent="-342900" lvl="0" marL="450000" rtl="0" algn="just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Não pode ter comentários;</a:t>
            </a:r>
            <a:endParaRPr/>
          </a:p>
          <a:p>
            <a:pPr indent="-342900" lvl="0" marL="450000" rtl="0" algn="just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Todo texto sempre tem aspas duplas;</a:t>
            </a:r>
            <a:endParaRPr/>
          </a:p>
          <a:p>
            <a:pPr indent="-342900" lvl="0" marL="450000" rtl="0" algn="just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As propriedades sempre tem aspas duplas.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062800" y="3075250"/>
            <a:ext cx="5016900" cy="18495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A2C4C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"cliente"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pt-BR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 2020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"Maria Aparecida"</a:t>
            </a:r>
            <a:r>
              <a:rPr lang="pt-BR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525" y="3128975"/>
            <a:ext cx="47625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r>
              <a:rPr lang="pt-BR"/>
              <a:t> do JSON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46550" y="760813"/>
            <a:ext cx="82509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0700" lvl="0" marL="316800" rtl="0" algn="just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pt-BR"/>
              <a:t>Leitura mais simples</a:t>
            </a:r>
            <a:endParaRPr/>
          </a:p>
          <a:p>
            <a:pPr indent="-200700" lvl="0" marL="316800" rtl="0" algn="just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pt-BR"/>
              <a:t>Analisador(parsing) mais fácil</a:t>
            </a:r>
            <a:endParaRPr/>
          </a:p>
          <a:p>
            <a:pPr indent="-200700" lvl="0" marL="316800" rtl="0" algn="just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pt-BR"/>
              <a:t>JSON suporta objetos! Sim, ele é tipado!</a:t>
            </a:r>
            <a:endParaRPr/>
          </a:p>
          <a:p>
            <a:pPr indent="-200700" lvl="0" marL="316800" rtl="0" algn="just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pt-BR"/>
              <a:t>Velocidade maior na execução e transporte de dados</a:t>
            </a:r>
            <a:endParaRPr/>
          </a:p>
          <a:p>
            <a:pPr indent="-200700" lvl="0" marL="316800" rtl="0" algn="just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pt-BR"/>
              <a:t>Arquivo com tamanho reduzido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53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Empresas que Utilizam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50" y="3319150"/>
            <a:ext cx="2575099" cy="8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27292" l="0" r="0" t="25902"/>
          <a:stretch/>
        </p:blipFill>
        <p:spPr>
          <a:xfrm>
            <a:off x="6289700" y="4135350"/>
            <a:ext cx="2326909" cy="8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5175" y="4291593"/>
            <a:ext cx="206493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0825" y="3319150"/>
            <a:ext cx="941518" cy="7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type="title"/>
          </p:nvPr>
        </p:nvSpPr>
        <p:spPr>
          <a:xfrm>
            <a:off x="5124050" y="3397275"/>
            <a:ext cx="1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D85C6"/>
                </a:solidFill>
              </a:rPr>
              <a:t>TWITTER</a:t>
            </a:r>
            <a:endParaRPr b="1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241725" y="188025"/>
            <a:ext cx="8702400" cy="4780800"/>
          </a:xfrm>
          <a:prstGeom prst="roundRect">
            <a:avLst>
              <a:gd fmla="val 5899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411100" y="2577075"/>
            <a:ext cx="5197200" cy="980400"/>
          </a:xfrm>
          <a:prstGeom prst="roundRect">
            <a:avLst>
              <a:gd fmla="val 30136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42500" y="2590500"/>
            <a:ext cx="5022600" cy="980400"/>
          </a:xfrm>
          <a:prstGeom prst="rect">
            <a:avLst/>
          </a:prstGeom>
          <a:solidFill>
            <a:srgbClr val="F9CB9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700">
                <a:latin typeface="Courier New"/>
                <a:ea typeface="Courier New"/>
                <a:cs typeface="Courier New"/>
                <a:sym typeface="Courier New"/>
              </a:rPr>
              <a:t> XML</a:t>
            </a:r>
            <a:endParaRPr sz="6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19" l="0" r="0" t="29"/>
          <a:stretch/>
        </p:blipFill>
        <p:spPr>
          <a:xfrm>
            <a:off x="711800" y="902113"/>
            <a:ext cx="3151778" cy="333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type="title"/>
          </p:nvPr>
        </p:nvSpPr>
        <p:spPr>
          <a:xfrm>
            <a:off x="711787" y="2750688"/>
            <a:ext cx="3151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Extensible Markup Language</a:t>
            </a:r>
            <a:endParaRPr sz="202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988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XML(</a:t>
            </a:r>
            <a:r>
              <a:rPr b="1" lang="pt-BR"/>
              <a:t>Extensible Markup Language)</a:t>
            </a:r>
            <a:endParaRPr b="1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46550" y="956363"/>
            <a:ext cx="8250900" cy="17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</a:t>
            </a:r>
            <a:r>
              <a:rPr lang="pt-BR"/>
              <a:t> uma linguagem de marcação que define um conjunto de regras para codificação de documentos.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XML serve para marcar e padronizar uma sequência de dados com o objetivo de organizar, separar o conteúdo e integrá-lo com outras linguagens.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0" y="2633038"/>
            <a:ext cx="6088500" cy="2211600"/>
          </a:xfrm>
          <a:prstGeom prst="roundRect">
            <a:avLst>
              <a:gd fmla="val 721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536400" y="147750"/>
            <a:ext cx="8071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XML é independente de plataforma. Isso quer dizer que toda plataforma de programação é capaz de trabalhar com o formato XML: Java, PHP, .NET, C++, Python, Ruby, JavaScript, Perl, etc. Em todas essas linguagens, você trabalhará </a:t>
            </a:r>
            <a:r>
              <a:rPr lang="pt-BR" sz="1600"/>
              <a:t>acessa</a:t>
            </a:r>
            <a:r>
              <a:rPr lang="pt-BR" sz="1600"/>
              <a:t> os dados XML de forma padrão, utilizando as API’s SAX e DOM.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4" name="Google Shape;124;p20"/>
          <p:cNvSpPr txBox="1"/>
          <p:nvPr/>
        </p:nvSpPr>
        <p:spPr>
          <a:xfrm>
            <a:off x="2201700" y="1383225"/>
            <a:ext cx="474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Utilização:</a:t>
            </a:r>
            <a:r>
              <a:rPr lang="pt-BR"/>
              <a:t> </a:t>
            </a:r>
            <a:r>
              <a:rPr lang="pt-BR" sz="21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&lt;TAG&gt;</a:t>
            </a: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VALOR </a:t>
            </a:r>
            <a:r>
              <a:rPr lang="pt-BR" sz="21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&lt;/TAG&gt;</a:t>
            </a:r>
            <a:endParaRPr sz="21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1324175" y="2014325"/>
            <a:ext cx="6733500" cy="29412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A2C4C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&lt;genero&gt;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Aventura</a:t>
            </a: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&lt;/genero&gt;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&lt;genero&gt;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Documentário</a:t>
            </a: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&lt;/genero&gt;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&lt;elenco&gt;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&lt;ator&gt;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Mark UPlanguage</a:t>
            </a: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&lt;/ator&gt;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&lt;ator&gt;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Mary well-Formed</a:t>
            </a: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&lt;/ator&gt;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&lt;ator&gt;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Sedna D. Atabase</a:t>
            </a: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&lt;/ator&gt;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&lt;/elenco&gt;</a:t>
            </a:r>
            <a:endParaRPr sz="19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25" y="2188900"/>
            <a:ext cx="591100" cy="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3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XML possui desvantagens?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603600" y="987225"/>
            <a:ext cx="7936800" cy="22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As tags XML fazem o tamanho do banco de dados aumentar muito. Para cada linha, é preciso armazenar as informações e mais as tags.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As linguagens padrão para consulta XML - XPath e XQuery - são ótimas para recuperar dados, mas ainda não são tão eficientes como a SQL para a atualização de informações (INSERT, UPDATE, DELETE). Na verdade a XPath não suporta atualizações, pois não foi criada com esse propósito. Já a XQuery passou a suportar atualizações desde 2011.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1087050" y="3558825"/>
            <a:ext cx="6969900" cy="1007100"/>
          </a:xfrm>
          <a:prstGeom prst="wedgeRectCallout">
            <a:avLst>
              <a:gd fmla="val -27649" name="adj1"/>
              <a:gd fmla="val 83348" name="adj2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AS NOTAS FISCAIS DIGITAIS SÃO EM FORMATO XML, AS EMPRESAS USAM E CONSEGUEM DESFRUTAR DE ALGUNS 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BENEFÍCIOS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EM 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EFICIÊNCIA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E AUTOMAÇÃO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