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D644ED-0E36-4CE6-8F04-24700699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459" y="3703384"/>
            <a:ext cx="7761923" cy="1662475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Best location in Lisbon District to build a new gym</a:t>
            </a:r>
            <a:br>
              <a:rPr lang="pt-PT" sz="3700" dirty="0"/>
            </a:br>
            <a:endParaRPr lang="pt-PT" sz="37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7C404A-DC4E-4F93-9E3A-019D1FE38DF7}"/>
              </a:ext>
            </a:extLst>
          </p:cNvPr>
          <p:cNvSpPr txBox="1"/>
          <p:nvPr/>
        </p:nvSpPr>
        <p:spPr>
          <a:xfrm>
            <a:off x="9692987" y="5959082"/>
            <a:ext cx="25498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João Lopes</a:t>
            </a:r>
          </a:p>
          <a:p>
            <a:pPr algn="ctr"/>
            <a:r>
              <a:rPr lang="pt-PT" sz="1600" dirty="0"/>
              <a:t>12-02-2021</a:t>
            </a:r>
          </a:p>
        </p:txBody>
      </p:sp>
    </p:spTree>
    <p:extLst>
      <p:ext uri="{BB962C8B-B14F-4D97-AF65-F5344CB8AC3E}">
        <p14:creationId xmlns:p14="http://schemas.microsoft.com/office/powerpoint/2010/main" val="172412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5197C-932F-46C7-84A6-723312E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785" y="2324501"/>
            <a:ext cx="3297370" cy="2468207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5300" b="1" dirty="0">
                <a:solidFill>
                  <a:schemeClr val="accent1"/>
                </a:solidFill>
              </a:rPr>
              <a:t>Conclusion:</a:t>
            </a:r>
            <a:br>
              <a:rPr lang="en-US" sz="5300" b="1" dirty="0">
                <a:solidFill>
                  <a:schemeClr val="accent1"/>
                </a:solidFill>
              </a:rPr>
            </a:br>
            <a:br>
              <a:rPr lang="en-US" sz="3700" dirty="0">
                <a:solidFill>
                  <a:schemeClr val="tx2"/>
                </a:solidFill>
              </a:rPr>
            </a:br>
            <a:r>
              <a:rPr lang="en-US" sz="3700" dirty="0">
                <a:solidFill>
                  <a:schemeClr val="tx2"/>
                </a:solidFill>
              </a:rPr>
              <a:t>The best choice is </a:t>
            </a:r>
            <a:r>
              <a:rPr lang="en-US" sz="3700" b="1" dirty="0">
                <a:solidFill>
                  <a:schemeClr val="tx2"/>
                </a:solidFill>
              </a:rPr>
              <a:t>Vila Franca de </a:t>
            </a:r>
            <a:r>
              <a:rPr lang="en-US" sz="3700" b="1" dirty="0" err="1">
                <a:solidFill>
                  <a:schemeClr val="tx2"/>
                </a:solidFill>
              </a:rPr>
              <a:t>Xira</a:t>
            </a:r>
            <a:endParaRPr lang="en-US" sz="3700" b="1" dirty="0">
              <a:solidFill>
                <a:schemeClr val="tx2"/>
              </a:solidFill>
            </a:endParaRPr>
          </a:p>
        </p:txBody>
      </p:sp>
      <p:sp>
        <p:nvSpPr>
          <p:cNvPr id="120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DD2A54F-83FF-40CF-B0A5-373FBEDE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53" r="1" b="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5" name="Estrela: 5 Pontos 4">
            <a:extLst>
              <a:ext uri="{FF2B5EF4-FFF2-40B4-BE49-F238E27FC236}">
                <a16:creationId xmlns:a16="http://schemas.microsoft.com/office/drawing/2014/main" id="{3D8ECD58-9C13-4D96-B6E6-1A5A2D4F7090}"/>
              </a:ext>
            </a:extLst>
          </p:cNvPr>
          <p:cNvSpPr/>
          <p:nvPr/>
        </p:nvSpPr>
        <p:spPr>
          <a:xfrm>
            <a:off x="6753752" y="1853987"/>
            <a:ext cx="490538" cy="48999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92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D644ED-0E36-4CE6-8F04-24700699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21" y="2532271"/>
            <a:ext cx="7761923" cy="1662475"/>
          </a:xfrm>
        </p:spPr>
        <p:txBody>
          <a:bodyPr>
            <a:normAutofit/>
          </a:bodyPr>
          <a:lstStyle/>
          <a:p>
            <a:r>
              <a:rPr lang="en-US" sz="6700" b="1" dirty="0"/>
              <a:t>THANK YOU</a:t>
            </a:r>
            <a:br>
              <a:rPr lang="pt-PT" sz="3700" dirty="0"/>
            </a:br>
            <a:endParaRPr lang="pt-PT" sz="37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7C404A-DC4E-4F93-9E3A-019D1FE38DF7}"/>
              </a:ext>
            </a:extLst>
          </p:cNvPr>
          <p:cNvSpPr txBox="1"/>
          <p:nvPr/>
        </p:nvSpPr>
        <p:spPr>
          <a:xfrm>
            <a:off x="9692987" y="5959082"/>
            <a:ext cx="25498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João Lopes</a:t>
            </a:r>
          </a:p>
          <a:p>
            <a:pPr algn="ctr"/>
            <a:r>
              <a:rPr lang="pt-PT" sz="1600" dirty="0"/>
              <a:t>12-02-2021</a:t>
            </a:r>
          </a:p>
        </p:txBody>
      </p:sp>
    </p:spTree>
    <p:extLst>
      <p:ext uri="{BB962C8B-B14F-4D97-AF65-F5344CB8AC3E}">
        <p14:creationId xmlns:p14="http://schemas.microsoft.com/office/powerpoint/2010/main" val="2620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2833C-B265-4D02-8103-6F1DF528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Whys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3136A4-65F7-4589-B22D-F9383E03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Lisbon is the capital district of Portugal, making it the most important financially and the most populous;</a:t>
            </a:r>
          </a:p>
          <a:p>
            <a:pPr algn="just"/>
            <a:r>
              <a:rPr lang="en-US" sz="2000" dirty="0"/>
              <a:t>Expensive price per square meter, creating the necessity of a good prior analysis to choose the best location to open a new venue;</a:t>
            </a:r>
          </a:p>
          <a:p>
            <a:pPr algn="just"/>
            <a:r>
              <a:rPr lang="en-US" sz="2000" dirty="0"/>
              <a:t>Expected a higher percentage of the population to have obesity after lockdown, creating a greater search for gyms.</a:t>
            </a:r>
            <a:endParaRPr lang="pt-PT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D22449-F890-4047-AB61-887F17E46634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2E3741-CD0C-4107-980B-CFBB1C0D3A23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221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79BBFB-640C-4060-9B8E-DE750527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75" y="339680"/>
            <a:ext cx="6281873" cy="5248622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Data </a:t>
            </a:r>
            <a:r>
              <a:rPr lang="pt-PT" dirty="0" err="1">
                <a:solidFill>
                  <a:schemeClr val="bg1"/>
                </a:solidFill>
              </a:rPr>
              <a:t>from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all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cities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of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world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  26569 rows (cities)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        11 columns </a:t>
            </a:r>
            <a:endParaRPr lang="pt-PT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4CD0CF-F1CB-4AEA-82BC-A207535F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81" y="2077918"/>
            <a:ext cx="7419342" cy="22278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2838ED-57F3-440D-AD72-669BD4337F1E}"/>
              </a:ext>
            </a:extLst>
          </p:cNvPr>
          <p:cNvSpPr/>
          <p:nvPr/>
        </p:nvSpPr>
        <p:spPr>
          <a:xfrm>
            <a:off x="6513217" y="4324175"/>
            <a:ext cx="377346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1 – Database of cities of the world (sample)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A14939-4473-4D8D-8DF3-370196C75524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77FBE3-370C-4D32-BDD7-602789A87F09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559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E8FA-9A43-4B17-A45C-F00F5770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427" y="2511188"/>
            <a:ext cx="3498979" cy="2456442"/>
          </a:xfrm>
        </p:spPr>
        <p:txBody>
          <a:bodyPr/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21 rows (cities)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4 columns </a:t>
            </a:r>
            <a:br>
              <a:rPr lang="pt-PT" dirty="0">
                <a:solidFill>
                  <a:schemeClr val="bg1"/>
                </a:solidFill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AD9CFB-1A34-4DBF-9343-985A0A8C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30" y="1818719"/>
            <a:ext cx="3498979" cy="69246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Data </a:t>
            </a:r>
            <a:r>
              <a:rPr lang="pt-PT" dirty="0" err="1">
                <a:solidFill>
                  <a:schemeClr val="bg1"/>
                </a:solidFill>
              </a:rPr>
              <a:t>from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cities</a:t>
            </a:r>
            <a:r>
              <a:rPr lang="pt-PT" dirty="0">
                <a:solidFill>
                  <a:schemeClr val="bg1"/>
                </a:solidFill>
              </a:rPr>
              <a:t> in </a:t>
            </a:r>
            <a:r>
              <a:rPr lang="pt-PT" dirty="0" err="1">
                <a:solidFill>
                  <a:schemeClr val="bg1"/>
                </a:solidFill>
              </a:rPr>
              <a:t>study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DE3767-1E3F-49B5-819E-D0E875E20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0" t="23784" r="19965"/>
          <a:stretch/>
        </p:blipFill>
        <p:spPr>
          <a:xfrm>
            <a:off x="6645171" y="150984"/>
            <a:ext cx="3374421" cy="59695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7CD90C-634A-4BCB-B92D-B09BD0DCD63D}"/>
              </a:ext>
            </a:extLst>
          </p:cNvPr>
          <p:cNvSpPr/>
          <p:nvPr/>
        </p:nvSpPr>
        <p:spPr>
          <a:xfrm>
            <a:off x="6941936" y="6094992"/>
            <a:ext cx="278088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2 – Database of cities in study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E7A5D-5336-4D7F-A0D0-A6DF03AC0E04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746F70-6561-4FE6-B365-6C1912FD6950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4813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3F2487-EE9C-4397-8A4C-A8ABE9A4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352" y="1930017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/>
                </a:solidFill>
              </a:rPr>
              <a:t>Geographical distribution of the 21 cities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934D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BB33A51-A1A2-45F8-8ABB-886A07CE74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3442" r="18333"/>
          <a:stretch>
            <a:fillRect/>
          </a:stretch>
        </p:blipFill>
        <p:spPr>
          <a:xfrm>
            <a:off x="845381" y="795527"/>
            <a:ext cx="5919470" cy="5248847"/>
          </a:xfrm>
          <a:prstGeom prst="rect">
            <a:avLst/>
          </a:prstGeom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F1DE366-ADEE-466D-B5A7-B045CB3E47CF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45BFFB5-D825-4126-A64F-752DD567D292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54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89DF38-FBDE-41E3-BFAB-5AF789EE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18" y="2279177"/>
            <a:ext cx="3671248" cy="2606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 err="1">
                <a:solidFill>
                  <a:schemeClr val="bg1"/>
                </a:solidFill>
              </a:rPr>
              <a:t>Clustered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data in 4 </a:t>
            </a:r>
            <a:r>
              <a:rPr lang="pt-PT" dirty="0" err="1">
                <a:solidFill>
                  <a:schemeClr val="bg1"/>
                </a:solidFill>
              </a:rPr>
              <a:t>groups</a:t>
            </a:r>
            <a:r>
              <a:rPr lang="pt-PT" dirty="0">
                <a:solidFill>
                  <a:schemeClr val="bg1"/>
                </a:solidFill>
              </a:rPr>
              <a:t> (</a:t>
            </a:r>
            <a:r>
              <a:rPr lang="pt-PT" dirty="0" err="1">
                <a:solidFill>
                  <a:schemeClr val="bg1"/>
                </a:solidFill>
              </a:rPr>
              <a:t>Kmeans</a:t>
            </a:r>
            <a:r>
              <a:rPr lang="pt-PT" dirty="0">
                <a:solidFill>
                  <a:schemeClr val="bg1"/>
                </a:solidFill>
              </a:rPr>
              <a:t> Cluster)</a:t>
            </a:r>
          </a:p>
          <a:p>
            <a:pPr marL="0" indent="0" algn="ctr">
              <a:buNone/>
            </a:pPr>
            <a:r>
              <a:rPr lang="pt-PT" sz="1600" dirty="0" err="1">
                <a:solidFill>
                  <a:schemeClr val="bg1"/>
                </a:solidFill>
              </a:rPr>
              <a:t>Created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subgroups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where</a:t>
            </a:r>
            <a:r>
              <a:rPr lang="pt-PT" sz="1600" dirty="0">
                <a:solidFill>
                  <a:schemeClr val="bg1"/>
                </a:solidFill>
              </a:rPr>
              <a:t> 1 </a:t>
            </a:r>
            <a:r>
              <a:rPr lang="pt-PT" sz="1600" dirty="0" err="1">
                <a:solidFill>
                  <a:schemeClr val="bg1"/>
                </a:solidFill>
              </a:rPr>
              <a:t>city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could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surpress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needs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population</a:t>
            </a:r>
            <a:r>
              <a:rPr lang="pt-PT" sz="1600" dirty="0">
                <a:solidFill>
                  <a:schemeClr val="bg1"/>
                </a:solidFill>
              </a:rPr>
              <a:t> for </a:t>
            </a:r>
            <a:r>
              <a:rPr lang="pt-PT" sz="1600" dirty="0" err="1">
                <a:solidFill>
                  <a:schemeClr val="bg1"/>
                </a:solidFill>
              </a:rPr>
              <a:t>this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kind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facilities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4EF14B-B31C-4564-888F-61EAECCB0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6" t="23784" r="47935"/>
          <a:stretch/>
        </p:blipFill>
        <p:spPr>
          <a:xfrm>
            <a:off x="6096000" y="151535"/>
            <a:ext cx="4517410" cy="5770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00D37EF-E017-4B0A-B9CC-B11DA64A5F08}"/>
              </a:ext>
            </a:extLst>
          </p:cNvPr>
          <p:cNvSpPr/>
          <p:nvPr/>
        </p:nvSpPr>
        <p:spPr>
          <a:xfrm>
            <a:off x="6609965" y="5921749"/>
            <a:ext cx="348948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3 –Final dataset for Lisbon district cities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094F35-BF74-4D00-96A8-2EA800717E43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EF5C95-0D09-4279-BFEE-9971E5EAAF42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747722-BBA5-4CDB-A92B-A65F05B6A053}"/>
              </a:ext>
            </a:extLst>
          </p:cNvPr>
          <p:cNvSpPr txBox="1"/>
          <p:nvPr/>
        </p:nvSpPr>
        <p:spPr>
          <a:xfrm>
            <a:off x="805218" y="1760561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Final </a:t>
            </a:r>
            <a:r>
              <a:rPr lang="pt-PT" dirty="0" err="1">
                <a:solidFill>
                  <a:schemeClr val="bg1"/>
                </a:solidFill>
              </a:rPr>
              <a:t>Dataset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8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6C3DF-FF59-44BE-841C-AAFB9E9A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24 </a:t>
            </a:r>
            <a:r>
              <a:rPr lang="pt-PT" sz="2000" dirty="0" err="1">
                <a:latin typeface="+mn-lt"/>
              </a:rPr>
              <a:t>rows</a:t>
            </a:r>
            <a:r>
              <a:rPr lang="pt-PT" sz="2000" dirty="0">
                <a:latin typeface="+mn-lt"/>
              </a:rPr>
              <a:t> (</a:t>
            </a:r>
            <a:r>
              <a:rPr lang="pt-PT" sz="2000" dirty="0" err="1">
                <a:latin typeface="+mn-lt"/>
              </a:rPr>
              <a:t>gyms</a:t>
            </a:r>
            <a:r>
              <a:rPr lang="pt-PT" sz="2000" dirty="0">
                <a:latin typeface="+mn-lt"/>
              </a:rPr>
              <a:t>)</a:t>
            </a:r>
            <a:br>
              <a:rPr lang="pt-PT" sz="2000" dirty="0">
                <a:latin typeface="+mn-lt"/>
              </a:rPr>
            </a:b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7 </a:t>
            </a:r>
            <a:r>
              <a:rPr lang="pt-PT" sz="2000" dirty="0" err="1">
                <a:latin typeface="+mn-lt"/>
              </a:rPr>
              <a:t>columns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33CA7F-33C1-4A1D-9310-2F10F1CC80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7"/>
          <a:stretch/>
        </p:blipFill>
        <p:spPr bwMode="auto">
          <a:xfrm>
            <a:off x="4847338" y="1480624"/>
            <a:ext cx="6957976" cy="3487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3534D6B-8058-4D3C-9260-343C4B81AA37}"/>
              </a:ext>
            </a:extLst>
          </p:cNvPr>
          <p:cNvSpPr/>
          <p:nvPr/>
        </p:nvSpPr>
        <p:spPr>
          <a:xfrm>
            <a:off x="6269926" y="5001824"/>
            <a:ext cx="408894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4 – Database of gyms in Lisbon District (sample)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A8BDC-AEB5-49EA-8A68-4CAD6CA73613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866500-BC4F-43BA-94C6-7403F9C3F191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35C3AD0-F454-4512-8AE9-B5F5D02D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30" y="1752990"/>
            <a:ext cx="3498979" cy="596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 err="1">
                <a:solidFill>
                  <a:schemeClr val="bg1"/>
                </a:solidFill>
              </a:rPr>
              <a:t>Gyms</a:t>
            </a:r>
            <a:r>
              <a:rPr lang="pt-PT" dirty="0">
                <a:solidFill>
                  <a:schemeClr val="bg1"/>
                </a:solidFill>
              </a:rPr>
              <a:t> in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cities</a:t>
            </a:r>
            <a:endParaRPr lang="pt-PT" dirty="0">
              <a:solidFill>
                <a:schemeClr val="bg1"/>
              </a:solidFill>
            </a:endParaRPr>
          </a:p>
          <a:p>
            <a:endParaRPr lang="pt-PT" sz="600" dirty="0"/>
          </a:p>
        </p:txBody>
      </p:sp>
    </p:spTree>
    <p:extLst>
      <p:ext uri="{BB962C8B-B14F-4D97-AF65-F5344CB8AC3E}">
        <p14:creationId xmlns:p14="http://schemas.microsoft.com/office/powerpoint/2010/main" val="29971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01A6-8EBA-4028-819B-C921E088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000" dirty="0">
                <a:latin typeface="+mn-lt"/>
              </a:rPr>
              <a:t>Cluster 1 </a:t>
            </a:r>
            <a:r>
              <a:rPr lang="pt-PT" sz="2000" dirty="0" err="1">
                <a:latin typeface="+mn-lt"/>
              </a:rPr>
              <a:t>and</a:t>
            </a:r>
            <a:r>
              <a:rPr lang="pt-PT" sz="2000" dirty="0">
                <a:latin typeface="+mn-lt"/>
              </a:rPr>
              <a:t> 3 </a:t>
            </a:r>
            <a:r>
              <a:rPr lang="pt-PT" sz="2000" dirty="0" err="1">
                <a:latin typeface="+mn-lt"/>
              </a:rPr>
              <a:t>without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r>
              <a:rPr lang="pt-PT" sz="1050" dirty="0">
                <a:latin typeface="+mn-lt"/>
              </a:rPr>
              <a:t> </a:t>
            </a: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Cluster 0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11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r>
              <a:rPr lang="pt-PT" sz="1050" dirty="0">
                <a:latin typeface="+mn-lt"/>
              </a:rPr>
              <a:t> </a:t>
            </a: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Cluster 2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13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br>
              <a:rPr lang="pt-PT" sz="2000" dirty="0">
                <a:latin typeface="+mn-lt"/>
              </a:rPr>
            </a:br>
            <a:r>
              <a:rPr lang="pt-PT" sz="2800" b="1" dirty="0" err="1">
                <a:latin typeface="+mn-lt"/>
              </a:rPr>
              <a:t>Best</a:t>
            </a:r>
            <a:r>
              <a:rPr lang="pt-PT" sz="2800" b="1" dirty="0">
                <a:latin typeface="+mn-lt"/>
              </a:rPr>
              <a:t> </a:t>
            </a:r>
            <a:r>
              <a:rPr lang="pt-PT" sz="2800" b="1" dirty="0" err="1">
                <a:latin typeface="+mn-lt"/>
              </a:rPr>
              <a:t>Option</a:t>
            </a:r>
            <a:r>
              <a:rPr lang="pt-PT" sz="2800" b="1" dirty="0">
                <a:latin typeface="+mn-lt"/>
              </a:rPr>
              <a:t> 1 </a:t>
            </a:r>
            <a:r>
              <a:rPr lang="pt-PT" sz="2800" b="1" dirty="0" err="1">
                <a:latin typeface="+mn-lt"/>
              </a:rPr>
              <a:t>or</a:t>
            </a:r>
            <a:r>
              <a:rPr lang="pt-PT" sz="2800" b="1" dirty="0">
                <a:latin typeface="+mn-lt"/>
              </a:rPr>
              <a:t> 3</a:t>
            </a:r>
            <a:endParaRPr lang="pt-PT" sz="2000" b="1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F8514A-E5C5-402F-9B2E-F54026CACD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79537" r="29185" b="1800"/>
          <a:stretch/>
        </p:blipFill>
        <p:spPr bwMode="auto">
          <a:xfrm>
            <a:off x="5554639" y="2181146"/>
            <a:ext cx="5483783" cy="22927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1402B0-8036-40D6-9E76-DC26CCDF7794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4F787B-37F9-4323-BC7C-547912853358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366E7F-83E6-4F21-B9AF-541AD3D9A3AA}"/>
              </a:ext>
            </a:extLst>
          </p:cNvPr>
          <p:cNvSpPr/>
          <p:nvPr/>
        </p:nvSpPr>
        <p:spPr>
          <a:xfrm>
            <a:off x="6702970" y="4493717"/>
            <a:ext cx="330475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5 – Frequency of gyms in the clusters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25288C-5575-4B94-9B2C-54E4121A1852}"/>
              </a:ext>
            </a:extLst>
          </p:cNvPr>
          <p:cNvSpPr txBox="1"/>
          <p:nvPr/>
        </p:nvSpPr>
        <p:spPr>
          <a:xfrm>
            <a:off x="888630" y="1770870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Results</a:t>
            </a:r>
            <a:r>
              <a:rPr lang="pt-PT" dirty="0">
                <a:solidFill>
                  <a:schemeClr val="bg1"/>
                </a:solidFill>
              </a:rPr>
              <a:t> as clusters</a:t>
            </a:r>
          </a:p>
        </p:txBody>
      </p:sp>
    </p:spTree>
    <p:extLst>
      <p:ext uri="{BB962C8B-B14F-4D97-AF65-F5344CB8AC3E}">
        <p14:creationId xmlns:p14="http://schemas.microsoft.com/office/powerpoint/2010/main" val="93454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3651-32A9-455B-9F40-FD75CAB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latin typeface="+mn-lt"/>
              </a:rPr>
              <a:t>12 </a:t>
            </a:r>
            <a:r>
              <a:rPr lang="pt-PT" sz="2000" dirty="0" err="1">
                <a:latin typeface="+mn-lt"/>
              </a:rPr>
              <a:t>cities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0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r>
              <a:rPr lang="pt-PT" sz="1100" dirty="0">
                <a:latin typeface="+mn-lt"/>
              </a:rPr>
              <a:t> </a:t>
            </a:r>
            <a:br>
              <a:rPr lang="pt-PT" sz="1100" dirty="0">
                <a:latin typeface="+mn-lt"/>
              </a:rPr>
            </a:br>
            <a:r>
              <a:rPr lang="pt-PT" sz="2000" dirty="0">
                <a:latin typeface="+mn-lt"/>
              </a:rPr>
              <a:t>1 </a:t>
            </a:r>
            <a:r>
              <a:rPr lang="pt-PT" sz="2000" dirty="0" err="1">
                <a:latin typeface="+mn-lt"/>
              </a:rPr>
              <a:t>city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1 </a:t>
            </a:r>
            <a:r>
              <a:rPr lang="pt-PT" sz="2000" dirty="0" err="1">
                <a:latin typeface="+mn-lt"/>
              </a:rPr>
              <a:t>gym</a:t>
            </a:r>
            <a:br>
              <a:rPr lang="pt-PT" sz="2000" dirty="0">
                <a:latin typeface="+mn-lt"/>
              </a:rPr>
            </a:br>
            <a:r>
              <a:rPr lang="pt-PT" sz="1000" dirty="0">
                <a:latin typeface="+mn-lt"/>
              </a:rPr>
              <a:t> </a:t>
            </a: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4 </a:t>
            </a:r>
            <a:r>
              <a:rPr lang="pt-PT" sz="2000" dirty="0" err="1">
                <a:latin typeface="+mn-lt"/>
              </a:rPr>
              <a:t>cities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2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r>
              <a:rPr lang="pt-PT" sz="1000" dirty="0">
                <a:latin typeface="+mn-lt"/>
              </a:rPr>
              <a:t> </a:t>
            </a: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1 </a:t>
            </a:r>
            <a:r>
              <a:rPr lang="pt-PT" sz="2000" dirty="0" err="1">
                <a:latin typeface="+mn-lt"/>
              </a:rPr>
              <a:t>city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3 </a:t>
            </a:r>
            <a:r>
              <a:rPr lang="pt-PT" sz="2000" dirty="0" err="1">
                <a:latin typeface="+mn-lt"/>
              </a:rPr>
              <a:t>gyms</a:t>
            </a:r>
            <a:br>
              <a:rPr lang="pt-PT" sz="2000" dirty="0">
                <a:latin typeface="+mn-lt"/>
              </a:rPr>
            </a:br>
            <a:r>
              <a:rPr lang="pt-PT" sz="1000" dirty="0">
                <a:latin typeface="+mn-lt"/>
              </a:rPr>
              <a:t> </a:t>
            </a:r>
            <a:br>
              <a:rPr lang="pt-PT" sz="2000" dirty="0">
                <a:latin typeface="+mn-lt"/>
              </a:rPr>
            </a:br>
            <a:r>
              <a:rPr lang="pt-PT" sz="2000" dirty="0">
                <a:latin typeface="+mn-lt"/>
              </a:rPr>
              <a:t> 3 </a:t>
            </a:r>
            <a:r>
              <a:rPr lang="pt-PT" sz="2000" dirty="0" err="1">
                <a:latin typeface="+mn-lt"/>
              </a:rPr>
              <a:t>cities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with</a:t>
            </a:r>
            <a:r>
              <a:rPr lang="pt-PT" sz="2000" dirty="0">
                <a:latin typeface="+mn-lt"/>
              </a:rPr>
              <a:t> 4 </a:t>
            </a:r>
            <a:r>
              <a:rPr lang="pt-PT" sz="2000" dirty="0" err="1">
                <a:latin typeface="+mn-lt"/>
              </a:rPr>
              <a:t>gyms</a:t>
            </a:r>
            <a:endParaRPr lang="pt-PT" sz="20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CDA3C0-C355-4414-835E-A2217605B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7"/>
          <a:stretch/>
        </p:blipFill>
        <p:spPr>
          <a:xfrm>
            <a:off x="6032369" y="124062"/>
            <a:ext cx="4926841" cy="58263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1D0BE0-7DE8-4EE4-8B5D-C79D9E9877FA}"/>
              </a:ext>
            </a:extLst>
          </p:cNvPr>
          <p:cNvSpPr txBox="1"/>
          <p:nvPr/>
        </p:nvSpPr>
        <p:spPr>
          <a:xfrm>
            <a:off x="10917096" y="6488668"/>
            <a:ext cx="254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João Lopes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BAC605-5C68-4D24-958E-687C8CDFA2B0}"/>
              </a:ext>
            </a:extLst>
          </p:cNvPr>
          <p:cNvSpPr txBox="1"/>
          <p:nvPr/>
        </p:nvSpPr>
        <p:spPr>
          <a:xfrm>
            <a:off x="0" y="6488668"/>
            <a:ext cx="555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location in Lisbon District to build a new gym</a:t>
            </a:r>
            <a:endParaRPr lang="pt-PT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5EE203-9B3D-47FE-BEFD-92B2F0929C82}"/>
              </a:ext>
            </a:extLst>
          </p:cNvPr>
          <p:cNvSpPr/>
          <p:nvPr/>
        </p:nvSpPr>
        <p:spPr>
          <a:xfrm>
            <a:off x="6942512" y="5950424"/>
            <a:ext cx="3106556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6 – Frequency of gyms in each city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2E91B8-502C-405B-8271-D2F3A61D9602}"/>
              </a:ext>
            </a:extLst>
          </p:cNvPr>
          <p:cNvSpPr txBox="1"/>
          <p:nvPr/>
        </p:nvSpPr>
        <p:spPr>
          <a:xfrm>
            <a:off x="888630" y="1766062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Results</a:t>
            </a:r>
            <a:r>
              <a:rPr lang="pt-PT" dirty="0">
                <a:solidFill>
                  <a:schemeClr val="bg1"/>
                </a:solidFill>
              </a:rPr>
              <a:t> as individual </a:t>
            </a:r>
            <a:r>
              <a:rPr lang="pt-PT" dirty="0" err="1">
                <a:solidFill>
                  <a:schemeClr val="bg1"/>
                </a:solidFill>
              </a:rPr>
              <a:t>cities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016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410</Words>
  <Application>Microsoft Office PowerPoint</Application>
  <PresentationFormat>Ecrã Panorâmico</PresentationFormat>
  <Paragraphs>51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Rockwell</vt:lpstr>
      <vt:lpstr>Wingdings</vt:lpstr>
      <vt:lpstr>Atlas</vt:lpstr>
      <vt:lpstr>Best location in Lisbon District to build a new gym </vt:lpstr>
      <vt:lpstr>Whys?</vt:lpstr>
      <vt:lpstr>Apresentação do PowerPoint</vt:lpstr>
      <vt:lpstr>21 rows (cities)      4 columns  </vt:lpstr>
      <vt:lpstr>Geographical distribution of the 21 cities</vt:lpstr>
      <vt:lpstr>Apresentação do PowerPoint</vt:lpstr>
      <vt:lpstr> 24 rows (gyms)  7 columns </vt:lpstr>
      <vt:lpstr>Cluster 1 and 3 without gyms   Cluster 0 with 11 gyms   Cluster 2 with 13 gyms  Best Option 1 or 3</vt:lpstr>
      <vt:lpstr>12 cities with 0 gyms   1 city with 1 gym   4 cities with 2 gyms   1 city with 3 gyms    3 cities with 4 gyms</vt:lpstr>
      <vt:lpstr>Conclusion:  The best choice is Vila Franca de Xira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in Lisbon District to build a new gym </dc:title>
  <dc:creator>Ana Cristina Santos</dc:creator>
  <cp:lastModifiedBy>Ana Cristina Santos</cp:lastModifiedBy>
  <cp:revision>8</cp:revision>
  <dcterms:created xsi:type="dcterms:W3CDTF">2021-02-12T00:08:41Z</dcterms:created>
  <dcterms:modified xsi:type="dcterms:W3CDTF">2021-02-12T17:12:20Z</dcterms:modified>
</cp:coreProperties>
</file>