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nonymous Pro Bold" charset="1" panose="02060809030202000504"/>
      <p:regular r:id="rId13"/>
    </p:embeddedFont>
    <p:embeddedFont>
      <p:font typeface="Clear Sans Light" charset="1" panose="020B0303030202020304"/>
      <p:regular r:id="rId14"/>
    </p:embeddedFont>
    <p:embeddedFont>
      <p:font typeface="Clear Sans Bold" charset="1" panose="020B0803030202020304"/>
      <p:regular r:id="rId15"/>
    </p:embeddedFont>
    <p:embeddedFont>
      <p:font typeface="Clear Sans" charset="1" panose="020B0503030202020304"/>
      <p:regular r:id="rId16"/>
    </p:embeddedFont>
    <p:embeddedFont>
      <p:font typeface="Anonymous Pro" charset="1" panose="020606090302020005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VAGQTuc0lQU.mp4" Type="http://schemas.openxmlformats.org/officeDocument/2006/relationships/video"/><Relationship Id="rId4" Target="../media/VAGQTuc0lQU.mp4" Type="http://schemas.microsoft.com/office/2007/relationships/media"/><Relationship Id="rId5" Target="../media/image4.jpeg" Type="http://schemas.openxmlformats.org/officeDocument/2006/relationships/image"/><Relationship Id="rId6" Target="../media/VAGQTj9S38g.mp4" Type="http://schemas.openxmlformats.org/officeDocument/2006/relationships/video"/><Relationship Id="rId7" Target="../media/VAGQTj9S38g.mp4" Type="http://schemas.microsoft.com/office/2007/relationships/media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VAGQTgvF80o.mp4" Type="http://schemas.openxmlformats.org/officeDocument/2006/relationships/video"/><Relationship Id="rId6" Target="../media/VAGQTgvF80o.mp4" Type="http://schemas.microsoft.com/office/2007/relationships/media"/><Relationship Id="rId7" Target="../media/image8.jpeg" Type="http://schemas.openxmlformats.org/officeDocument/2006/relationships/image"/><Relationship Id="rId8" Target="../media/VAGQTl4aCYQ.mp4" Type="http://schemas.openxmlformats.org/officeDocument/2006/relationships/video"/><Relationship Id="rId9" Target="../media/VAGQTl4aCYQ.mp4" Type="http://schemas.microsoft.com/office/2007/relationships/media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b="true" sz="6034" spc="68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ANÁLISE DE COMPLEXIDADE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2919" y="5690878"/>
            <a:ext cx="124902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TEORIA DA COMPUTAÇÃO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028700" y="-2760967"/>
            <a:ext cx="17937" cy="12484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72341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15766596" y="7770076"/>
            <a:ext cx="3906681" cy="3906681"/>
          </a:xfrm>
          <a:custGeom>
            <a:avLst/>
            <a:gdLst/>
            <a:ahLst/>
            <a:cxnLst/>
            <a:rect r="r" b="b" t="t" l="l"/>
            <a:pathLst>
              <a:path h="3906681" w="3906681">
                <a:moveTo>
                  <a:pt x="0" y="0"/>
                </a:moveTo>
                <a:lnTo>
                  <a:pt x="3906681" y="0"/>
                </a:lnTo>
                <a:lnTo>
                  <a:pt x="3906681" y="3906681"/>
                </a:lnTo>
                <a:lnTo>
                  <a:pt x="0" y="390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57934" y="387434"/>
            <a:ext cx="55320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b="true" sz="5700" spc="33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BUBBLESORT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23979" y="1248920"/>
            <a:ext cx="7580267" cy="834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void </a:t>
            </a:r>
            <a:r>
              <a:rPr lang="en-US" b="true" sz="1868">
                <a:solidFill>
                  <a:srgbClr val="5E17EB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bubbleSort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(int *vetor, size_t tamanhoVetor) {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int aux, j, temp;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aux = tamanhoVetor - </a:t>
            </a:r>
            <a:r>
              <a:rPr lang="en-US" b="true" sz="1868">
                <a:solidFill>
                  <a:srgbClr val="004AAD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1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;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</a:t>
            </a:r>
            <a:r>
              <a:rPr lang="en-US" b="true" sz="1868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do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{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j = </a:t>
            </a:r>
            <a:r>
              <a:rPr lang="en-US" b="true" sz="1868">
                <a:solidFill>
                  <a:srgbClr val="004AAD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0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;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</a:t>
            </a:r>
            <a:r>
              <a:rPr lang="en-US" b="true" sz="1868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for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(int i = </a:t>
            </a:r>
            <a:r>
              <a:rPr lang="en-US" b="true" sz="1868">
                <a:solidFill>
                  <a:srgbClr val="004AAD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0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; i &lt; aux; i++){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</a:t>
            </a:r>
            <a:r>
              <a:rPr lang="en-US" b="true" sz="1868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if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(vetor[i] &gt; vetor[i + </a:t>
            </a:r>
            <a:r>
              <a:rPr lang="en-US" b="true" sz="1868">
                <a:solidFill>
                  <a:srgbClr val="004AAD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1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]) {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temp = vetor[i];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vetor[i] = vetor[i + </a:t>
            </a:r>
            <a:r>
              <a:rPr lang="en-US" b="true" sz="1868">
                <a:solidFill>
                  <a:srgbClr val="004AAD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1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];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vetor[i + </a:t>
            </a:r>
            <a:r>
              <a:rPr lang="en-US" b="true" sz="1868">
                <a:solidFill>
                  <a:srgbClr val="004AAD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1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] = temp;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j = i;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}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}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aux = j;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} </a:t>
            </a:r>
            <a:r>
              <a:rPr lang="en-US" b="true" sz="1868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while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(aux &gt;= </a:t>
            </a:r>
            <a:r>
              <a:rPr lang="en-US" b="true" sz="1868">
                <a:solidFill>
                  <a:srgbClr val="004AAD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1</a:t>
            </a: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);</a:t>
            </a:r>
          </a:p>
          <a:p>
            <a:pPr algn="l">
              <a:lnSpc>
                <a:spcPts val="3737"/>
              </a:lnSpc>
              <a:spcBef>
                <a:spcPct val="0"/>
              </a:spcBef>
            </a:pPr>
            <a:r>
              <a:rPr lang="en-US" b="true" sz="186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028700" y="-2760967"/>
            <a:ext cx="17937" cy="12484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72341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427071" y="1764856"/>
            <a:ext cx="3829368" cy="3829368"/>
          </a:xfrm>
          <a:prstGeom prst="rect">
            <a:avLst/>
          </a:prstGeom>
        </p:spPr>
      </p:pic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427071" y="5712676"/>
            <a:ext cx="4114800" cy="4114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63308" y="585787"/>
            <a:ext cx="1599599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b="true" sz="5700" spc="33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BUBBLESORT - ANÁLISE DE COMPLEXIDADE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3308" y="1698181"/>
            <a:ext cx="10242352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Tempo de execução: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Melhor caso: Vetor ordenado.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Número de comparações: C(n) = 0(n)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Número de movimentações: M(n) = 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3308" y="5832349"/>
            <a:ext cx="10242352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Tempo de execução: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Pior caso: Vetor inversamente ordenado.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Número de comparações: C(n) = 0(n²)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Número de movimentações: M(n) = (n²)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924456" y="7770076"/>
            <a:ext cx="3906681" cy="3906681"/>
          </a:xfrm>
          <a:custGeom>
            <a:avLst/>
            <a:gdLst/>
            <a:ahLst/>
            <a:cxnLst/>
            <a:rect r="r" b="b" t="t" l="l"/>
            <a:pathLst>
              <a:path h="3906681" w="3906681">
                <a:moveTo>
                  <a:pt x="0" y="0"/>
                </a:moveTo>
                <a:lnTo>
                  <a:pt x="3906681" y="0"/>
                </a:lnTo>
                <a:lnTo>
                  <a:pt x="3906681" y="3906681"/>
                </a:lnTo>
                <a:lnTo>
                  <a:pt x="0" y="39066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028700" y="-2760967"/>
            <a:ext cx="17937" cy="12484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72341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80466" y="242952"/>
            <a:ext cx="55320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b="true" sz="5700" spc="33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QUICKSORT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46511" y="895350"/>
            <a:ext cx="7029627" cy="9278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void </a:t>
            </a:r>
            <a:r>
              <a:rPr lang="en-US" sz="1867" b="true">
                <a:solidFill>
                  <a:srgbClr val="5E17EB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quickSort</a:t>
            </a: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(int *vetor, int esq, int dir) {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int pivo, i = esq, j = dir, temp;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pivo = vetor[(i+j)/2];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</a:t>
            </a:r>
            <a:r>
              <a:rPr lang="en-US" sz="1867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do</a:t>
            </a: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{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</a:t>
            </a:r>
            <a:r>
              <a:rPr lang="en-US" sz="1867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while</a:t>
            </a: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(vetor[i] &lt; pivo){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i++;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}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</a:t>
            </a:r>
            <a:r>
              <a:rPr lang="en-US" sz="1867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while</a:t>
            </a: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(vetor[j] &gt; pivo){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j--;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}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</a:t>
            </a:r>
            <a:r>
              <a:rPr lang="en-US" sz="1867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if</a:t>
            </a: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(i &lt;= j){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temp = vetor[i];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vetor[i] = vetor[j];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vetor[j] = temp;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i++;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j--;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}</a:t>
            </a:r>
          </a:p>
          <a:p>
            <a:pPr algn="l">
              <a:lnSpc>
                <a:spcPts val="3734"/>
              </a:lnSpc>
            </a:pP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</a:t>
            </a: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}</a:t>
            </a:r>
            <a:r>
              <a:rPr lang="en-US" sz="1867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while</a:t>
            </a:r>
            <a:r>
              <a:rPr lang="en-US" sz="1867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(i &lt;= j);</a:t>
            </a:r>
          </a:p>
          <a:p>
            <a:pPr algn="l">
              <a:lnSpc>
                <a:spcPts val="3734"/>
              </a:lnSpc>
              <a:spcBef>
                <a:spcPct val="0"/>
              </a:spcBef>
            </a:pPr>
            <a:r>
              <a:rPr lang="en-US" b="true" sz="1867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58521" y="895350"/>
            <a:ext cx="7062782" cy="321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9"/>
              </a:lnSpc>
            </a:pPr>
            <a:r>
              <a:rPr lang="en-US" sz="186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if</a:t>
            </a:r>
            <a:r>
              <a:rPr lang="en-US" sz="186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(esq &lt; j){</a:t>
            </a:r>
          </a:p>
          <a:p>
            <a:pPr algn="l">
              <a:lnSpc>
                <a:spcPts val="3739"/>
              </a:lnSpc>
            </a:pPr>
            <a:r>
              <a:rPr lang="en-US" sz="186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  </a:t>
            </a:r>
            <a:r>
              <a:rPr lang="en-US" sz="186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</a:t>
            </a:r>
            <a:r>
              <a:rPr lang="en-US" sz="1869" b="true">
                <a:solidFill>
                  <a:srgbClr val="5E17EB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quickSort</a:t>
            </a:r>
            <a:r>
              <a:rPr lang="en-US" sz="186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(vetor, esq, j);</a:t>
            </a:r>
          </a:p>
          <a:p>
            <a:pPr algn="l">
              <a:lnSpc>
                <a:spcPts val="3739"/>
              </a:lnSpc>
            </a:pPr>
            <a:r>
              <a:rPr lang="en-US" sz="186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}</a:t>
            </a:r>
          </a:p>
          <a:p>
            <a:pPr algn="l">
              <a:lnSpc>
                <a:spcPts val="3739"/>
              </a:lnSpc>
            </a:pPr>
            <a:r>
              <a:rPr lang="en-US" sz="186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</a:t>
            </a:r>
            <a:r>
              <a:rPr lang="en-US" sz="186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if</a:t>
            </a:r>
            <a:r>
              <a:rPr lang="en-US" sz="186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(dir &gt;i){</a:t>
            </a:r>
          </a:p>
          <a:p>
            <a:pPr algn="l">
              <a:lnSpc>
                <a:spcPts val="3739"/>
              </a:lnSpc>
            </a:pPr>
            <a:r>
              <a:rPr lang="en-US" sz="186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  </a:t>
            </a:r>
            <a:r>
              <a:rPr lang="en-US" sz="186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</a:t>
            </a:r>
            <a:r>
              <a:rPr lang="en-US" sz="1869" b="true">
                <a:solidFill>
                  <a:srgbClr val="5E17EB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quickSort</a:t>
            </a:r>
            <a:r>
              <a:rPr lang="en-US" sz="186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(vetor, i, dir);</a:t>
            </a:r>
          </a:p>
          <a:p>
            <a:pPr algn="l">
              <a:lnSpc>
                <a:spcPts val="3739"/>
              </a:lnSpc>
            </a:pPr>
            <a:r>
              <a:rPr lang="en-US" sz="1869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}</a:t>
            </a:r>
          </a:p>
          <a:p>
            <a:pPr algn="l">
              <a:lnSpc>
                <a:spcPts val="3739"/>
              </a:lnSpc>
              <a:spcBef>
                <a:spcPct val="0"/>
              </a:spcBef>
            </a:pPr>
          </a:p>
        </p:txBody>
      </p:sp>
      <p:sp>
        <p:nvSpPr>
          <p:cNvPr name="AutoShape 7" id="7"/>
          <p:cNvSpPr/>
          <p:nvPr/>
        </p:nvSpPr>
        <p:spPr>
          <a:xfrm flipV="true">
            <a:off x="7012627" y="9536540"/>
            <a:ext cx="2861112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9873739" y="1824008"/>
            <a:ext cx="127" cy="76934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9873866" y="1804958"/>
            <a:ext cx="79872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5400000">
            <a:off x="14484592" y="6493736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028700" y="-2760967"/>
            <a:ext cx="17937" cy="12484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72341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15387327" y="7327659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369969" y="1462088"/>
            <a:ext cx="4274629" cy="4274629"/>
          </a:xfrm>
          <a:prstGeom prst="rect">
            <a:avLst/>
          </a:prstGeom>
        </p:spPr>
      </p:pic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513933" y="5934701"/>
            <a:ext cx="3986700" cy="39867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63308" y="585787"/>
            <a:ext cx="1599599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b="true" sz="5700" spc="33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QUICKSORT - ANÁLISE DE COMPLEXIDADE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3308" y="1698181"/>
            <a:ext cx="10242352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Tempo de execução: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Melhor caso: O pivô escolhido divide o vetor de maneira equilibrada.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Número de comparações: C(n) = O(n log n)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Número de movimentações: M(n) = O(n logn 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3308" y="6404369"/>
            <a:ext cx="10242352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Tempo de execução: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Pior caso: O pivô escolhido é um dos extremos de um conjunto de dados já ordenado.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Número de comparações: 𝐶(𝑛) = O(n²)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Número de movimentações: M(n) = O(n²)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40583" y="811389"/>
            <a:ext cx="94068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CONCLUSÃO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02000" y="3666172"/>
            <a:ext cx="13684001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O Quick Sort é geralmente mais rápido que o Bubble Sort, especialmente em grandes conjuntos de dados, devido à sua complexidade média de O(n log n), enquanto o Bubble Sort, com complexidade O(n²), é menos eficiente e mais usado para fins educacionais.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39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63587" y="3416456"/>
            <a:ext cx="12760826" cy="64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REPRESENTANTES: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63587" y="4358434"/>
            <a:ext cx="12760826" cy="262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João Lucas Sampaio Lopes Martins de Oliveira</a:t>
            </a:r>
          </a:p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Arthur Dergos Nascimento</a:t>
            </a:r>
          </a:p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Bianca Huwer Santos</a:t>
            </a:r>
          </a:p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Gabriela de Oliveira Marino</a:t>
            </a:r>
          </a:p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Fabiano Miranda Mattos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6527520" y="10287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DAGQTZN-h3I</dc:identifier>
  <dcterms:modified xsi:type="dcterms:W3CDTF">2011-08-01T06:04:30Z</dcterms:modified>
  <cp:revision>1</cp:revision>
  <dc:title>Apresentação de Slides Corporativo Preto e Branco</dc:title>
</cp:coreProperties>
</file>