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300700" cy="10299700"/>
  <p:notesSz cx="18300700" cy="102997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15666" y="1582011"/>
            <a:ext cx="14269366" cy="1427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66559" y="506159"/>
            <a:ext cx="17355185" cy="9275445"/>
          </a:xfrm>
          <a:custGeom>
            <a:avLst/>
            <a:gdLst/>
            <a:ahLst/>
            <a:cxnLst/>
            <a:rect l="l" t="t" r="r" b="b"/>
            <a:pathLst>
              <a:path w="17355185" h="9275445">
                <a:moveTo>
                  <a:pt x="8677439" y="9275001"/>
                </a:moveTo>
                <a:lnTo>
                  <a:pt x="0" y="9275001"/>
                </a:lnTo>
                <a:lnTo>
                  <a:pt x="0" y="0"/>
                </a:lnTo>
                <a:lnTo>
                  <a:pt x="17354879" y="0"/>
                </a:lnTo>
                <a:lnTo>
                  <a:pt x="17354879" y="9275001"/>
                </a:lnTo>
                <a:lnTo>
                  <a:pt x="8677439" y="9275001"/>
                </a:lnTo>
                <a:close/>
              </a:path>
            </a:pathLst>
          </a:custGeom>
          <a:ln w="187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3721" y="3356054"/>
            <a:ext cx="10533257" cy="2386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3721" y="2113762"/>
            <a:ext cx="10533257" cy="6807633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R="5080" indent="-635" algn="ctr">
              <a:lnSpc>
                <a:spcPct val="81000"/>
              </a:lnSpc>
              <a:spcBef>
                <a:spcPts val="1470"/>
              </a:spcBef>
            </a:pPr>
            <a:r>
              <a:rPr spc="445" dirty="0"/>
              <a:t>SEGURANÇA </a:t>
            </a:r>
            <a:r>
              <a:rPr spc="409" dirty="0"/>
              <a:t>URBANA </a:t>
            </a:r>
            <a:r>
              <a:rPr spc="415" dirty="0"/>
              <a:t> </a:t>
            </a:r>
            <a:r>
              <a:rPr spc="380" dirty="0"/>
              <a:t>CONECTADA</a:t>
            </a:r>
            <a:r>
              <a:rPr spc="-204" dirty="0"/>
              <a:t> </a:t>
            </a:r>
            <a:r>
              <a:rPr spc="605" dirty="0"/>
              <a:t>COM</a:t>
            </a:r>
            <a:r>
              <a:rPr spc="-200" dirty="0"/>
              <a:t> </a:t>
            </a:r>
            <a:r>
              <a:rPr spc="459" dirty="0"/>
              <a:t>CÂMERAS </a:t>
            </a:r>
            <a:r>
              <a:rPr spc="-1830" dirty="0"/>
              <a:t> </a:t>
            </a:r>
            <a:r>
              <a:rPr spc="240" dirty="0"/>
              <a:t>DE</a:t>
            </a:r>
            <a:r>
              <a:rPr spc="-185" dirty="0"/>
              <a:t> </a:t>
            </a:r>
            <a:r>
              <a:rPr spc="185" dirty="0"/>
              <a:t>VIGILÂNCIA</a:t>
            </a:r>
            <a:br>
              <a:rPr lang="pt-BR" spc="185" dirty="0"/>
            </a:br>
            <a:r>
              <a:rPr lang="pt-BR" spc="185" dirty="0"/>
              <a:t>Alexsandro Alves da Costa-824110447</a:t>
            </a:r>
            <a:br>
              <a:rPr lang="pt-BR" spc="185" dirty="0"/>
            </a:br>
            <a:r>
              <a:rPr lang="pt-BR" spc="185" dirty="0"/>
              <a:t>João Luiz da Silva - 82420546 </a:t>
            </a:r>
            <a:br>
              <a:rPr lang="pt-BR" spc="185" dirty="0"/>
            </a:br>
            <a:r>
              <a:rPr lang="pt-BR" spc="185" dirty="0"/>
              <a:t>Rafael Tiago </a:t>
            </a:r>
            <a:r>
              <a:rPr lang="pt-BR" spc="185" dirty="0" err="1"/>
              <a:t>Scisci</a:t>
            </a:r>
            <a:r>
              <a:rPr lang="pt-BR" spc="185" dirty="0"/>
              <a:t>- Arcienega-824216105</a:t>
            </a:r>
            <a:endParaRPr spc="18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69849" y="0"/>
            <a:ext cx="18287999" cy="10286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7200" y="496799"/>
            <a:ext cx="17373600" cy="9293860"/>
            <a:chOff x="457200" y="496799"/>
            <a:chExt cx="17373600" cy="9293860"/>
          </a:xfrm>
        </p:grpSpPr>
        <p:sp>
          <p:nvSpPr>
            <p:cNvPr id="4" name="object 4"/>
            <p:cNvSpPr/>
            <p:nvPr/>
          </p:nvSpPr>
          <p:spPr>
            <a:xfrm>
              <a:off x="466560" y="506159"/>
              <a:ext cx="17355185" cy="9275445"/>
            </a:xfrm>
            <a:custGeom>
              <a:avLst/>
              <a:gdLst/>
              <a:ahLst/>
              <a:cxnLst/>
              <a:rect l="l" t="t" r="r" b="b"/>
              <a:pathLst>
                <a:path w="17355185" h="9275445">
                  <a:moveTo>
                    <a:pt x="8677439" y="9275001"/>
                  </a:moveTo>
                  <a:lnTo>
                    <a:pt x="0" y="9275001"/>
                  </a:lnTo>
                  <a:lnTo>
                    <a:pt x="0" y="0"/>
                  </a:lnTo>
                  <a:lnTo>
                    <a:pt x="17354879" y="0"/>
                  </a:lnTo>
                  <a:lnTo>
                    <a:pt x="17354879" y="9275001"/>
                  </a:lnTo>
                  <a:lnTo>
                    <a:pt x="8677439" y="9275001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76320" y="8753757"/>
              <a:ext cx="1948180" cy="454025"/>
            </a:xfrm>
            <a:custGeom>
              <a:avLst/>
              <a:gdLst/>
              <a:ahLst/>
              <a:cxnLst/>
              <a:rect l="l" t="t" r="r" b="b"/>
              <a:pathLst>
                <a:path w="1948180" h="454025">
                  <a:moveTo>
                    <a:pt x="226799" y="453515"/>
                  </a:moveTo>
                  <a:lnTo>
                    <a:pt x="0" y="453515"/>
                  </a:lnTo>
                  <a:lnTo>
                    <a:pt x="0" y="0"/>
                  </a:lnTo>
                  <a:lnTo>
                    <a:pt x="453599" y="0"/>
                  </a:lnTo>
                  <a:lnTo>
                    <a:pt x="453599" y="453515"/>
                  </a:lnTo>
                  <a:lnTo>
                    <a:pt x="226799" y="453515"/>
                  </a:lnTo>
                  <a:close/>
                </a:path>
                <a:path w="1948180" h="454025">
                  <a:moveTo>
                    <a:pt x="973438" y="453515"/>
                  </a:moveTo>
                  <a:lnTo>
                    <a:pt x="746638" y="453515"/>
                  </a:lnTo>
                  <a:lnTo>
                    <a:pt x="746638" y="0"/>
                  </a:lnTo>
                  <a:lnTo>
                    <a:pt x="1200238" y="0"/>
                  </a:lnTo>
                  <a:lnTo>
                    <a:pt x="1200238" y="453515"/>
                  </a:lnTo>
                  <a:lnTo>
                    <a:pt x="973438" y="453515"/>
                  </a:lnTo>
                  <a:close/>
                </a:path>
                <a:path w="1948180" h="454025">
                  <a:moveTo>
                    <a:pt x="1720797" y="453515"/>
                  </a:moveTo>
                  <a:lnTo>
                    <a:pt x="1493997" y="453515"/>
                  </a:lnTo>
                  <a:lnTo>
                    <a:pt x="1493997" y="0"/>
                  </a:lnTo>
                  <a:lnTo>
                    <a:pt x="1947597" y="0"/>
                  </a:lnTo>
                  <a:lnTo>
                    <a:pt x="1947597" y="453515"/>
                  </a:lnTo>
                  <a:lnTo>
                    <a:pt x="1720797" y="453515"/>
                  </a:lnTo>
                  <a:close/>
                </a:path>
              </a:pathLst>
            </a:custGeom>
            <a:ln w="187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8244" y="1024465"/>
              <a:ext cx="5558284" cy="787557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702225" y="2215569"/>
            <a:ext cx="10825480" cy="522414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11454" marR="203835" algn="ctr">
              <a:lnSpc>
                <a:spcPct val="101600"/>
              </a:lnSpc>
              <a:spcBef>
                <a:spcPts val="25"/>
              </a:spcBef>
            </a:pPr>
            <a:r>
              <a:rPr sz="4250" spc="285" dirty="0">
                <a:solidFill>
                  <a:srgbClr val="FFFFFF"/>
                </a:solidFill>
                <a:latin typeface="Tahoma"/>
                <a:cs typeface="Tahoma"/>
              </a:rPr>
              <a:t>Nas</a:t>
            </a:r>
            <a:r>
              <a:rPr sz="425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spc="250" dirty="0">
                <a:solidFill>
                  <a:srgbClr val="FFFFFF"/>
                </a:solidFill>
                <a:latin typeface="Tahoma"/>
                <a:cs typeface="Tahoma"/>
              </a:rPr>
              <a:t>cidades</a:t>
            </a:r>
            <a:r>
              <a:rPr sz="425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spc="130" dirty="0">
                <a:solidFill>
                  <a:srgbClr val="FFFFFF"/>
                </a:solidFill>
                <a:latin typeface="Tahoma"/>
                <a:cs typeface="Tahoma"/>
              </a:rPr>
              <a:t>inteligentes,</a:t>
            </a:r>
            <a:r>
              <a:rPr sz="425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spc="17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425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spc="200" dirty="0">
                <a:solidFill>
                  <a:srgbClr val="FFFFFF"/>
                </a:solidFill>
                <a:latin typeface="Tahoma"/>
                <a:cs typeface="Tahoma"/>
              </a:rPr>
              <a:t>proteção</a:t>
            </a:r>
            <a:r>
              <a:rPr sz="425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spc="280" dirty="0">
                <a:solidFill>
                  <a:srgbClr val="FFFFFF"/>
                </a:solidFill>
                <a:latin typeface="Tahoma"/>
                <a:cs typeface="Tahoma"/>
              </a:rPr>
              <a:t>dos </a:t>
            </a:r>
            <a:r>
              <a:rPr sz="4250" spc="-13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spc="235" dirty="0">
                <a:solidFill>
                  <a:srgbClr val="FFFFFF"/>
                </a:solidFill>
                <a:latin typeface="Tahoma"/>
                <a:cs typeface="Tahoma"/>
              </a:rPr>
              <a:t>cidadãos </a:t>
            </a:r>
            <a:r>
              <a:rPr sz="4250" spc="240" dirty="0">
                <a:solidFill>
                  <a:srgbClr val="FFFFFF"/>
                </a:solidFill>
                <a:latin typeface="Tahoma"/>
                <a:cs typeface="Tahoma"/>
              </a:rPr>
              <a:t>é </a:t>
            </a:r>
            <a:r>
              <a:rPr sz="4250" spc="175" dirty="0">
                <a:solidFill>
                  <a:srgbClr val="FFFFFF"/>
                </a:solidFill>
                <a:latin typeface="Tahoma"/>
                <a:cs typeface="Tahoma"/>
              </a:rPr>
              <a:t>essencial, </a:t>
            </a:r>
            <a:r>
              <a:rPr sz="4250" spc="240" dirty="0">
                <a:solidFill>
                  <a:srgbClr val="FFFFFF"/>
                </a:solidFill>
                <a:latin typeface="Tahoma"/>
                <a:cs typeface="Tahoma"/>
              </a:rPr>
              <a:t>e </a:t>
            </a:r>
            <a:r>
              <a:rPr sz="4250" spc="170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4250" spc="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spc="170" dirty="0">
                <a:solidFill>
                  <a:srgbClr val="FFFFFF"/>
                </a:solidFill>
                <a:latin typeface="Tahoma"/>
                <a:cs typeface="Tahoma"/>
              </a:rPr>
              <a:t>implementação</a:t>
            </a:r>
            <a:r>
              <a:rPr sz="425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spc="26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425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spc="210" dirty="0">
                <a:solidFill>
                  <a:srgbClr val="FFFFFF"/>
                </a:solidFill>
                <a:latin typeface="Tahoma"/>
                <a:cs typeface="Tahoma"/>
              </a:rPr>
              <a:t>câmeras</a:t>
            </a:r>
            <a:r>
              <a:rPr sz="425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spc="26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425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spc="145" dirty="0">
                <a:solidFill>
                  <a:srgbClr val="FFFFFF"/>
                </a:solidFill>
                <a:latin typeface="Tahoma"/>
                <a:cs typeface="Tahoma"/>
              </a:rPr>
              <a:t>vigilância </a:t>
            </a:r>
            <a:r>
              <a:rPr sz="4250" spc="-13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250" spc="280" dirty="0">
                <a:solidFill>
                  <a:srgbClr val="FFFFFF"/>
                </a:solidFill>
                <a:latin typeface="Tahoma"/>
                <a:cs typeface="Tahoma"/>
              </a:rPr>
              <a:t>se </a:t>
            </a:r>
            <a:r>
              <a:rPr sz="4250" spc="175" dirty="0">
                <a:solidFill>
                  <a:srgbClr val="FFFFFF"/>
                </a:solidFill>
                <a:latin typeface="Tahoma"/>
                <a:cs typeface="Tahoma"/>
              </a:rPr>
              <a:t>apresenta </a:t>
            </a:r>
            <a:r>
              <a:rPr sz="4250" spc="250" dirty="0">
                <a:solidFill>
                  <a:srgbClr val="FFFFFF"/>
                </a:solidFill>
                <a:latin typeface="Tahoma"/>
                <a:cs typeface="Tahoma"/>
              </a:rPr>
              <a:t>como </a:t>
            </a:r>
            <a:r>
              <a:rPr sz="4250" spc="170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4250" spc="210" dirty="0">
                <a:solidFill>
                  <a:srgbClr val="FFFFFF"/>
                </a:solidFill>
                <a:latin typeface="Tahoma"/>
                <a:cs typeface="Tahoma"/>
              </a:rPr>
              <a:t>solução </a:t>
            </a:r>
            <a:r>
              <a:rPr sz="4250" spc="120" dirty="0">
                <a:solidFill>
                  <a:srgbClr val="FFFFFF"/>
                </a:solidFill>
                <a:latin typeface="Tahoma"/>
                <a:cs typeface="Tahoma"/>
              </a:rPr>
              <a:t>principal</a:t>
            </a:r>
            <a:r>
              <a:rPr sz="4100" spc="120" dirty="0">
                <a:solidFill>
                  <a:srgbClr val="FFFFFF"/>
                </a:solidFill>
                <a:latin typeface="Tahoma"/>
                <a:cs typeface="Tahoma"/>
              </a:rPr>
              <a:t>, </a:t>
            </a:r>
            <a:r>
              <a:rPr sz="4100" spc="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spc="210" dirty="0">
                <a:solidFill>
                  <a:srgbClr val="FFFFFF"/>
                </a:solidFill>
                <a:latin typeface="Tahoma"/>
                <a:cs typeface="Tahoma"/>
              </a:rPr>
              <a:t>mas </a:t>
            </a:r>
            <a:r>
              <a:rPr sz="4100" spc="170" dirty="0">
                <a:solidFill>
                  <a:srgbClr val="FFFFFF"/>
                </a:solidFill>
                <a:latin typeface="Tahoma"/>
                <a:cs typeface="Tahoma"/>
              </a:rPr>
              <a:t>geram </a:t>
            </a:r>
            <a:r>
              <a:rPr sz="4100" spc="180" dirty="0">
                <a:solidFill>
                  <a:srgbClr val="FFFFFF"/>
                </a:solidFill>
                <a:latin typeface="Tahoma"/>
                <a:cs typeface="Tahoma"/>
              </a:rPr>
              <a:t>dilemas éticos. </a:t>
            </a:r>
            <a:r>
              <a:rPr sz="4100" spc="225" dirty="0">
                <a:solidFill>
                  <a:srgbClr val="FFFFFF"/>
                </a:solidFill>
                <a:latin typeface="Tahoma"/>
                <a:cs typeface="Tahoma"/>
              </a:rPr>
              <a:t>Questões </a:t>
            </a:r>
            <a:r>
              <a:rPr sz="4100" spc="265" dirty="0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sz="4100" spc="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spc="170" dirty="0">
                <a:solidFill>
                  <a:srgbClr val="FFFFFF"/>
                </a:solidFill>
                <a:latin typeface="Tahoma"/>
                <a:cs typeface="Tahoma"/>
              </a:rPr>
              <a:t>privacidade,</a:t>
            </a:r>
            <a:r>
              <a:rPr sz="41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spc="190" dirty="0">
                <a:solidFill>
                  <a:srgbClr val="FFFFFF"/>
                </a:solidFill>
                <a:latin typeface="Tahoma"/>
                <a:cs typeface="Tahoma"/>
              </a:rPr>
              <a:t>discriminação</a:t>
            </a:r>
            <a:r>
              <a:rPr sz="4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spc="24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4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spc="185" dirty="0">
                <a:solidFill>
                  <a:srgbClr val="FFFFFF"/>
                </a:solidFill>
                <a:latin typeface="Tahoma"/>
                <a:cs typeface="Tahoma"/>
              </a:rPr>
              <a:t>ineficácia</a:t>
            </a:r>
            <a:r>
              <a:rPr sz="4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spc="180" dirty="0">
                <a:solidFill>
                  <a:srgbClr val="FFFFFF"/>
                </a:solidFill>
                <a:latin typeface="Tahoma"/>
                <a:cs typeface="Tahoma"/>
              </a:rPr>
              <a:t>no</a:t>
            </a:r>
            <a:endParaRPr sz="4100">
              <a:latin typeface="Tahoma"/>
              <a:cs typeface="Tahoma"/>
            </a:endParaRPr>
          </a:p>
          <a:p>
            <a:pPr marL="12700" marR="5080" algn="ctr">
              <a:lnSpc>
                <a:spcPts val="5180"/>
              </a:lnSpc>
              <a:spcBef>
                <a:spcPts val="20"/>
              </a:spcBef>
            </a:pPr>
            <a:r>
              <a:rPr sz="4100" spc="190" dirty="0">
                <a:solidFill>
                  <a:srgbClr val="FFFFFF"/>
                </a:solidFill>
                <a:latin typeface="Tahoma"/>
                <a:cs typeface="Tahoma"/>
              </a:rPr>
              <a:t>reconhecimento</a:t>
            </a:r>
            <a:r>
              <a:rPr sz="41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spc="160" dirty="0">
                <a:solidFill>
                  <a:srgbClr val="FFFFFF"/>
                </a:solidFill>
                <a:latin typeface="Tahoma"/>
                <a:cs typeface="Tahoma"/>
              </a:rPr>
              <a:t>facial</a:t>
            </a:r>
            <a:r>
              <a:rPr sz="4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spc="229" dirty="0">
                <a:solidFill>
                  <a:srgbClr val="FFFFFF"/>
                </a:solidFill>
                <a:latin typeface="Tahoma"/>
                <a:cs typeface="Tahoma"/>
              </a:rPr>
              <a:t>podem</a:t>
            </a:r>
            <a:r>
              <a:rPr sz="4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spc="185" dirty="0">
                <a:solidFill>
                  <a:srgbClr val="FFFFFF"/>
                </a:solidFill>
                <a:latin typeface="Tahoma"/>
                <a:cs typeface="Tahoma"/>
              </a:rPr>
              <a:t>comprometer </a:t>
            </a:r>
            <a:r>
              <a:rPr sz="4100" spc="-1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spc="17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41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spc="204" dirty="0">
                <a:solidFill>
                  <a:srgbClr val="FFFFFF"/>
                </a:solidFill>
                <a:latin typeface="Tahoma"/>
                <a:cs typeface="Tahoma"/>
              </a:rPr>
              <a:t>confiança</a:t>
            </a:r>
            <a:r>
              <a:rPr sz="41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spc="185" dirty="0">
                <a:solidFill>
                  <a:srgbClr val="FFFFFF"/>
                </a:solidFill>
                <a:latin typeface="Tahoma"/>
                <a:cs typeface="Tahoma"/>
              </a:rPr>
              <a:t>pública</a:t>
            </a:r>
            <a:r>
              <a:rPr sz="41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spc="24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41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spc="17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41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spc="175" dirty="0">
                <a:solidFill>
                  <a:srgbClr val="FFFFFF"/>
                </a:solidFill>
                <a:latin typeface="Tahoma"/>
                <a:cs typeface="Tahoma"/>
              </a:rPr>
              <a:t>liberdade</a:t>
            </a:r>
            <a:r>
              <a:rPr sz="41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spc="114" dirty="0">
                <a:solidFill>
                  <a:srgbClr val="FFFFFF"/>
                </a:solidFill>
                <a:latin typeface="Tahoma"/>
                <a:cs typeface="Tahoma"/>
              </a:rPr>
              <a:t>individual.</a:t>
            </a:r>
            <a:endParaRPr sz="4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69850" y="0"/>
            <a:ext cx="18287999" cy="10286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23276" y="1024465"/>
            <a:ext cx="5610224" cy="81629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64877" y="1992331"/>
            <a:ext cx="10514965" cy="62522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ctr">
              <a:lnSpc>
                <a:spcPct val="100200"/>
              </a:lnSpc>
              <a:spcBef>
                <a:spcPts val="114"/>
              </a:spcBef>
            </a:pPr>
            <a:r>
              <a:rPr sz="3900" spc="3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9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180" dirty="0">
                <a:solidFill>
                  <a:srgbClr val="FFFFFF"/>
                </a:solidFill>
                <a:latin typeface="Tahoma"/>
                <a:cs typeface="Tahoma"/>
              </a:rPr>
              <a:t>proposta</a:t>
            </a:r>
            <a:r>
              <a:rPr sz="39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155" dirty="0">
                <a:solidFill>
                  <a:srgbClr val="FFFFFF"/>
                </a:solidFill>
                <a:latin typeface="Tahoma"/>
                <a:cs typeface="Tahoma"/>
              </a:rPr>
              <a:t>envolve</a:t>
            </a:r>
            <a:r>
              <a:rPr sz="39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1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9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165" dirty="0">
                <a:solidFill>
                  <a:srgbClr val="FFFFFF"/>
                </a:solidFill>
                <a:latin typeface="Tahoma"/>
                <a:cs typeface="Tahoma"/>
              </a:rPr>
              <a:t>integração</a:t>
            </a:r>
            <a:r>
              <a:rPr sz="39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25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39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200" dirty="0">
                <a:solidFill>
                  <a:srgbClr val="FFFFFF"/>
                </a:solidFill>
                <a:latin typeface="Tahoma"/>
                <a:cs typeface="Tahoma"/>
              </a:rPr>
              <a:t>câmeras </a:t>
            </a:r>
            <a:r>
              <a:rPr sz="3900" spc="-12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250" dirty="0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sz="3900" spc="120" dirty="0">
                <a:solidFill>
                  <a:srgbClr val="FFFFFF"/>
                </a:solidFill>
                <a:latin typeface="Tahoma"/>
                <a:cs typeface="Tahoma"/>
              </a:rPr>
              <a:t>alta </a:t>
            </a:r>
            <a:r>
              <a:rPr sz="3900" spc="180" dirty="0">
                <a:solidFill>
                  <a:srgbClr val="FFFFFF"/>
                </a:solidFill>
                <a:latin typeface="Tahoma"/>
                <a:cs typeface="Tahoma"/>
              </a:rPr>
              <a:t>definição </a:t>
            </a:r>
            <a:r>
              <a:rPr sz="3900" spc="245" dirty="0">
                <a:solidFill>
                  <a:srgbClr val="FFFFFF"/>
                </a:solidFill>
                <a:latin typeface="Tahoma"/>
                <a:cs typeface="Tahoma"/>
              </a:rPr>
              <a:t>com </a:t>
            </a:r>
            <a:r>
              <a:rPr sz="3900" spc="140" dirty="0">
                <a:solidFill>
                  <a:srgbClr val="FFFFFF"/>
                </a:solidFill>
                <a:latin typeface="Tahoma"/>
                <a:cs typeface="Tahoma"/>
              </a:rPr>
              <a:t>inteligência </a:t>
            </a:r>
            <a:r>
              <a:rPr sz="3900" spc="130" dirty="0">
                <a:solidFill>
                  <a:srgbClr val="FFFFFF"/>
                </a:solidFill>
                <a:latin typeface="Tahoma"/>
                <a:cs typeface="Tahoma"/>
              </a:rPr>
              <a:t>artificial </a:t>
            </a:r>
            <a:r>
              <a:rPr sz="3900" spc="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150" dirty="0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sz="39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180" dirty="0">
                <a:solidFill>
                  <a:srgbClr val="FFFFFF"/>
                </a:solidFill>
                <a:latin typeface="Tahoma"/>
                <a:cs typeface="Tahoma"/>
              </a:rPr>
              <a:t>reconhecimento</a:t>
            </a:r>
            <a:r>
              <a:rPr sz="39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145" dirty="0">
                <a:solidFill>
                  <a:srgbClr val="FFFFFF"/>
                </a:solidFill>
                <a:latin typeface="Tahoma"/>
                <a:cs typeface="Tahoma"/>
              </a:rPr>
              <a:t>facial</a:t>
            </a:r>
            <a:r>
              <a:rPr sz="39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229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9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150" dirty="0">
                <a:solidFill>
                  <a:srgbClr val="FFFFFF"/>
                </a:solidFill>
                <a:latin typeface="Tahoma"/>
                <a:cs typeface="Tahoma"/>
              </a:rPr>
              <a:t>análise</a:t>
            </a:r>
            <a:r>
              <a:rPr sz="39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25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endParaRPr sz="3900">
              <a:latin typeface="Tahoma"/>
              <a:cs typeface="Tahoma"/>
            </a:endParaRPr>
          </a:p>
          <a:p>
            <a:pPr marR="132080" algn="ctr">
              <a:lnSpc>
                <a:spcPct val="100000"/>
              </a:lnSpc>
              <a:spcBef>
                <a:spcPts val="45"/>
              </a:spcBef>
            </a:pPr>
            <a:r>
              <a:rPr sz="3900" spc="160" dirty="0">
                <a:solidFill>
                  <a:srgbClr val="FFFFFF"/>
                </a:solidFill>
                <a:latin typeface="Tahoma"/>
                <a:cs typeface="Tahoma"/>
              </a:rPr>
              <a:t>padrões.</a:t>
            </a:r>
            <a:endParaRPr sz="3900">
              <a:latin typeface="Tahoma"/>
              <a:cs typeface="Tahoma"/>
            </a:endParaRPr>
          </a:p>
          <a:p>
            <a:pPr marL="22860" marR="15240" indent="139700" algn="ctr">
              <a:lnSpc>
                <a:spcPct val="100600"/>
              </a:lnSpc>
              <a:spcBef>
                <a:spcPts val="1960"/>
              </a:spcBef>
            </a:pPr>
            <a:r>
              <a:rPr sz="3900" spc="245" dirty="0">
                <a:solidFill>
                  <a:srgbClr val="FFFFFF"/>
                </a:solidFill>
                <a:latin typeface="Tahoma"/>
                <a:cs typeface="Tahoma"/>
              </a:rPr>
              <a:t>Essas </a:t>
            </a:r>
            <a:r>
              <a:rPr sz="3900" spc="200" dirty="0">
                <a:solidFill>
                  <a:srgbClr val="FFFFFF"/>
                </a:solidFill>
                <a:latin typeface="Tahoma"/>
                <a:cs typeface="Tahoma"/>
              </a:rPr>
              <a:t>câmeras </a:t>
            </a:r>
            <a:r>
              <a:rPr sz="3900" spc="190" dirty="0">
                <a:solidFill>
                  <a:srgbClr val="FFFFFF"/>
                </a:solidFill>
                <a:latin typeface="Tahoma"/>
                <a:cs typeface="Tahoma"/>
              </a:rPr>
              <a:t>serão </a:t>
            </a:r>
            <a:r>
              <a:rPr sz="3900" spc="165" dirty="0">
                <a:solidFill>
                  <a:srgbClr val="FFFFFF"/>
                </a:solidFill>
                <a:latin typeface="Tahoma"/>
                <a:cs typeface="Tahoma"/>
              </a:rPr>
              <a:t>instaladas </a:t>
            </a:r>
            <a:r>
              <a:rPr sz="3900" spc="180" dirty="0">
                <a:solidFill>
                  <a:srgbClr val="FFFFFF"/>
                </a:solidFill>
                <a:latin typeface="Tahoma"/>
                <a:cs typeface="Tahoma"/>
              </a:rPr>
              <a:t>em </a:t>
            </a:r>
            <a:r>
              <a:rPr sz="3900" spc="190" dirty="0">
                <a:solidFill>
                  <a:srgbClr val="FFFFFF"/>
                </a:solidFill>
                <a:latin typeface="Tahoma"/>
                <a:cs typeface="Tahoma"/>
              </a:rPr>
              <a:t>locais </a:t>
            </a:r>
            <a:r>
              <a:rPr sz="3900" spc="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175" dirty="0">
                <a:solidFill>
                  <a:srgbClr val="FFFFFF"/>
                </a:solidFill>
                <a:latin typeface="Tahoma"/>
                <a:cs typeface="Tahoma"/>
              </a:rPr>
              <a:t>estratégicos, </a:t>
            </a:r>
            <a:r>
              <a:rPr sz="3900" spc="145" dirty="0">
                <a:solidFill>
                  <a:srgbClr val="FFFFFF"/>
                </a:solidFill>
                <a:latin typeface="Tahoma"/>
                <a:cs typeface="Tahoma"/>
              </a:rPr>
              <a:t>permitindo </a:t>
            </a:r>
            <a:r>
              <a:rPr sz="3900" spc="140" dirty="0">
                <a:solidFill>
                  <a:srgbClr val="FFFFFF"/>
                </a:solidFill>
                <a:latin typeface="Tahoma"/>
                <a:cs typeface="Tahoma"/>
              </a:rPr>
              <a:t>monitoramento </a:t>
            </a:r>
            <a:r>
              <a:rPr sz="3900" spc="180" dirty="0">
                <a:solidFill>
                  <a:srgbClr val="FFFFFF"/>
                </a:solidFill>
                <a:latin typeface="Tahoma"/>
                <a:cs typeface="Tahoma"/>
              </a:rPr>
              <a:t>em </a:t>
            </a:r>
            <a:r>
              <a:rPr sz="3900" spc="-12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180" dirty="0">
                <a:solidFill>
                  <a:srgbClr val="FFFFFF"/>
                </a:solidFill>
                <a:latin typeface="Tahoma"/>
                <a:cs typeface="Tahoma"/>
              </a:rPr>
              <a:t>tempo</a:t>
            </a:r>
            <a:r>
              <a:rPr sz="39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60" dirty="0">
                <a:solidFill>
                  <a:srgbClr val="FFFFFF"/>
                </a:solidFill>
                <a:latin typeface="Tahoma"/>
                <a:cs typeface="Tahoma"/>
              </a:rPr>
              <a:t>real.</a:t>
            </a:r>
            <a:r>
              <a:rPr sz="39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3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9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170" dirty="0">
                <a:solidFill>
                  <a:srgbClr val="FFFFFF"/>
                </a:solidFill>
                <a:latin typeface="Tahoma"/>
                <a:cs typeface="Tahoma"/>
              </a:rPr>
              <a:t>tecnologia</a:t>
            </a:r>
            <a:r>
              <a:rPr sz="39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25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39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-55" dirty="0">
                <a:solidFill>
                  <a:srgbClr val="FFFFFF"/>
                </a:solidFill>
                <a:latin typeface="Tahoma"/>
                <a:cs typeface="Tahoma"/>
              </a:rPr>
              <a:t>IA</a:t>
            </a:r>
            <a:r>
              <a:rPr sz="39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85" dirty="0">
                <a:solidFill>
                  <a:srgbClr val="FFFFFF"/>
                </a:solidFill>
                <a:latin typeface="Tahoma"/>
                <a:cs typeface="Tahoma"/>
              </a:rPr>
              <a:t>irá</a:t>
            </a:r>
            <a:r>
              <a:rPr sz="39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145" dirty="0">
                <a:solidFill>
                  <a:srgbClr val="FFFFFF"/>
                </a:solidFill>
                <a:latin typeface="Tahoma"/>
                <a:cs typeface="Tahoma"/>
              </a:rPr>
              <a:t>identificar </a:t>
            </a:r>
            <a:r>
              <a:rPr sz="3900" spc="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195" dirty="0">
                <a:solidFill>
                  <a:srgbClr val="FFFFFF"/>
                </a:solidFill>
                <a:latin typeface="Tahoma"/>
                <a:cs typeface="Tahoma"/>
              </a:rPr>
              <a:t>comportamentos </a:t>
            </a:r>
            <a:r>
              <a:rPr sz="3900" spc="200" dirty="0">
                <a:solidFill>
                  <a:srgbClr val="FFFFFF"/>
                </a:solidFill>
                <a:latin typeface="Tahoma"/>
                <a:cs typeface="Tahoma"/>
              </a:rPr>
              <a:t>suspeitos </a:t>
            </a:r>
            <a:r>
              <a:rPr sz="3900" spc="229" dirty="0">
                <a:solidFill>
                  <a:srgbClr val="FFFFFF"/>
                </a:solidFill>
                <a:latin typeface="Tahoma"/>
                <a:cs typeface="Tahoma"/>
              </a:rPr>
              <a:t>e </a:t>
            </a:r>
            <a:r>
              <a:rPr sz="3900" spc="125" dirty="0">
                <a:solidFill>
                  <a:srgbClr val="FFFFFF"/>
                </a:solidFill>
                <a:latin typeface="Tahoma"/>
                <a:cs typeface="Tahoma"/>
              </a:rPr>
              <a:t>melhorar </a:t>
            </a:r>
            <a:r>
              <a:rPr sz="3900" spc="165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3900" spc="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190" dirty="0">
                <a:solidFill>
                  <a:srgbClr val="FFFFFF"/>
                </a:solidFill>
                <a:latin typeface="Tahoma"/>
                <a:cs typeface="Tahoma"/>
              </a:rPr>
              <a:t>segurança</a:t>
            </a:r>
            <a:r>
              <a:rPr sz="39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140" dirty="0">
                <a:solidFill>
                  <a:srgbClr val="FFFFFF"/>
                </a:solidFill>
                <a:latin typeface="Tahoma"/>
                <a:cs typeface="Tahoma"/>
              </a:rPr>
              <a:t>pública,</a:t>
            </a:r>
            <a:r>
              <a:rPr sz="39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150" dirty="0">
                <a:solidFill>
                  <a:srgbClr val="FFFFFF"/>
                </a:solidFill>
                <a:latin typeface="Tahoma"/>
                <a:cs typeface="Tahoma"/>
              </a:rPr>
              <a:t>facilitando</a:t>
            </a:r>
            <a:r>
              <a:rPr sz="39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1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9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185" dirty="0">
                <a:solidFill>
                  <a:srgbClr val="FFFFFF"/>
                </a:solidFill>
                <a:latin typeface="Tahoma"/>
                <a:cs typeface="Tahoma"/>
              </a:rPr>
              <a:t>atuação</a:t>
            </a:r>
            <a:r>
              <a:rPr sz="39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245" dirty="0">
                <a:solidFill>
                  <a:srgbClr val="FFFFFF"/>
                </a:solidFill>
                <a:latin typeface="Tahoma"/>
                <a:cs typeface="Tahoma"/>
              </a:rPr>
              <a:t>das </a:t>
            </a:r>
            <a:r>
              <a:rPr sz="3900" spc="-12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900" spc="150" dirty="0">
                <a:solidFill>
                  <a:srgbClr val="FFFFFF"/>
                </a:solidFill>
                <a:latin typeface="Tahoma"/>
                <a:cs typeface="Tahoma"/>
              </a:rPr>
              <a:t>autoridades.</a:t>
            </a:r>
            <a:endParaRPr sz="3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256" y="2297527"/>
            <a:ext cx="11430000" cy="459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100"/>
              </a:spcBef>
            </a:pPr>
            <a:r>
              <a:rPr sz="4250" spc="3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250" spc="-3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22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4250" spc="1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250" spc="15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25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250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250" spc="-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250" spc="-2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250" spc="8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4250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250" spc="240" dirty="0">
                <a:solidFill>
                  <a:srgbClr val="FFFFFF"/>
                </a:solidFill>
                <a:latin typeface="Trebuchet MS"/>
                <a:cs typeface="Trebuchet MS"/>
              </a:rPr>
              <a:t>ç</a:t>
            </a:r>
            <a:r>
              <a:rPr sz="4250" spc="95" dirty="0">
                <a:solidFill>
                  <a:srgbClr val="FFFFFF"/>
                </a:solidFill>
                <a:latin typeface="Trebuchet MS"/>
                <a:cs typeface="Trebuchet MS"/>
              </a:rPr>
              <a:t>ã</a:t>
            </a:r>
            <a:r>
              <a:rPr sz="4250" spc="26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25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29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250" spc="1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25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29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250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250" spc="29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250" spc="2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250" spc="3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25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250" spc="40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425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7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250" spc="21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4250" spc="12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4250" spc="1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250" spc="40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425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40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4250" spc="1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250" spc="-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250" spc="17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4250" spc="2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250" spc="-1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250" spc="70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4250" spc="10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4250" spc="145" dirty="0">
                <a:solidFill>
                  <a:srgbClr val="FFFFFF"/>
                </a:solidFill>
                <a:latin typeface="Trebuchet MS"/>
                <a:cs typeface="Trebuchet MS"/>
              </a:rPr>
              <a:t>supervisão </a:t>
            </a:r>
            <a:r>
              <a:rPr sz="4250" spc="195" dirty="0">
                <a:solidFill>
                  <a:srgbClr val="FFFFFF"/>
                </a:solidFill>
                <a:latin typeface="Trebuchet MS"/>
                <a:cs typeface="Trebuchet MS"/>
              </a:rPr>
              <a:t>e </a:t>
            </a:r>
            <a:r>
              <a:rPr sz="4250" spc="-40" dirty="0">
                <a:solidFill>
                  <a:srgbClr val="FFFFFF"/>
                </a:solidFill>
                <a:latin typeface="Trebuchet MS"/>
                <a:cs typeface="Trebuchet MS"/>
              </a:rPr>
              <a:t>eﬁciência, </a:t>
            </a:r>
            <a:r>
              <a:rPr sz="4250" spc="130" dirty="0">
                <a:solidFill>
                  <a:srgbClr val="FFFFFF"/>
                </a:solidFill>
                <a:latin typeface="Trebuchet MS"/>
                <a:cs typeface="Trebuchet MS"/>
              </a:rPr>
              <a:t>proporcionando </a:t>
            </a:r>
            <a:r>
              <a:rPr sz="4250" spc="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90" dirty="0">
                <a:solidFill>
                  <a:srgbClr val="FFFFFF"/>
                </a:solidFill>
                <a:latin typeface="Trebuchet MS"/>
                <a:cs typeface="Trebuchet MS"/>
              </a:rPr>
              <a:t>segurança </a:t>
            </a:r>
            <a:r>
              <a:rPr sz="4250" spc="300" dirty="0">
                <a:solidFill>
                  <a:srgbClr val="FFFFFF"/>
                </a:solidFill>
                <a:latin typeface="Trebuchet MS"/>
                <a:cs typeface="Trebuchet MS"/>
              </a:rPr>
              <a:t>em </a:t>
            </a:r>
            <a:r>
              <a:rPr sz="4250" spc="95" dirty="0">
                <a:solidFill>
                  <a:srgbClr val="FFFFFF"/>
                </a:solidFill>
                <a:latin typeface="Trebuchet MS"/>
                <a:cs typeface="Trebuchet MS"/>
              </a:rPr>
              <a:t>locais estratégicos </a:t>
            </a:r>
            <a:r>
              <a:rPr sz="4250" spc="290" dirty="0">
                <a:solidFill>
                  <a:srgbClr val="FFFFFF"/>
                </a:solidFill>
                <a:latin typeface="Trebuchet MS"/>
                <a:cs typeface="Trebuchet MS"/>
              </a:rPr>
              <a:t>como </a:t>
            </a:r>
            <a:r>
              <a:rPr sz="4250" spc="2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95" dirty="0">
                <a:solidFill>
                  <a:srgbClr val="FFFFFF"/>
                </a:solidFill>
                <a:latin typeface="Trebuchet MS"/>
                <a:cs typeface="Trebuchet MS"/>
              </a:rPr>
              <a:t>escolas, </a:t>
            </a:r>
            <a:r>
              <a:rPr sz="4250" spc="75" dirty="0">
                <a:solidFill>
                  <a:srgbClr val="FFFFFF"/>
                </a:solidFill>
                <a:latin typeface="Trebuchet MS"/>
                <a:cs typeface="Trebuchet MS"/>
              </a:rPr>
              <a:t>hospitais </a:t>
            </a:r>
            <a:r>
              <a:rPr sz="4250" spc="195" dirty="0">
                <a:solidFill>
                  <a:srgbClr val="FFFFFF"/>
                </a:solidFill>
                <a:latin typeface="Trebuchet MS"/>
                <a:cs typeface="Trebuchet MS"/>
              </a:rPr>
              <a:t>e </a:t>
            </a:r>
            <a:r>
              <a:rPr sz="4250" spc="100" dirty="0">
                <a:solidFill>
                  <a:srgbClr val="FFFFFF"/>
                </a:solidFill>
                <a:latin typeface="Trebuchet MS"/>
                <a:cs typeface="Trebuchet MS"/>
              </a:rPr>
              <a:t>áreas </a:t>
            </a:r>
            <a:r>
              <a:rPr sz="4250" spc="50" dirty="0">
                <a:solidFill>
                  <a:srgbClr val="FFFFFF"/>
                </a:solidFill>
                <a:latin typeface="Trebuchet MS"/>
                <a:cs typeface="Trebuchet MS"/>
              </a:rPr>
              <a:t>públicas, </a:t>
            </a:r>
            <a:r>
              <a:rPr sz="425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85" dirty="0">
                <a:solidFill>
                  <a:srgbClr val="FFFFFF"/>
                </a:solidFill>
                <a:latin typeface="Trebuchet MS"/>
                <a:cs typeface="Trebuchet MS"/>
              </a:rPr>
              <a:t>garantindo </a:t>
            </a:r>
            <a:r>
              <a:rPr sz="4250" spc="150" dirty="0">
                <a:solidFill>
                  <a:srgbClr val="FFFFFF"/>
                </a:solidFill>
                <a:latin typeface="Trebuchet MS"/>
                <a:cs typeface="Trebuchet MS"/>
              </a:rPr>
              <a:t>respostas </a:t>
            </a:r>
            <a:r>
              <a:rPr sz="4250" spc="95" dirty="0">
                <a:solidFill>
                  <a:srgbClr val="FFFFFF"/>
                </a:solidFill>
                <a:latin typeface="Trebuchet MS"/>
                <a:cs typeface="Trebuchet MS"/>
              </a:rPr>
              <a:t>rápidas </a:t>
            </a:r>
            <a:r>
              <a:rPr sz="4250" spc="100" dirty="0">
                <a:solidFill>
                  <a:srgbClr val="FFFFFF"/>
                </a:solidFill>
                <a:latin typeface="Trebuchet MS"/>
                <a:cs typeface="Trebuchet MS"/>
              </a:rPr>
              <a:t>a emergências, </a:t>
            </a:r>
            <a:r>
              <a:rPr sz="4250" spc="-1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50" dirty="0">
                <a:solidFill>
                  <a:srgbClr val="FFFFFF"/>
                </a:solidFill>
                <a:latin typeface="Trebuchet MS"/>
                <a:cs typeface="Trebuchet MS"/>
              </a:rPr>
              <a:t>além </a:t>
            </a:r>
            <a:r>
              <a:rPr sz="4250" spc="240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4250" spc="130" dirty="0">
                <a:solidFill>
                  <a:srgbClr val="FFFFFF"/>
                </a:solidFill>
                <a:latin typeface="Trebuchet MS"/>
                <a:cs typeface="Trebuchet MS"/>
              </a:rPr>
              <a:t>promover </a:t>
            </a:r>
            <a:r>
              <a:rPr sz="4250" spc="10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4250" spc="140" dirty="0">
                <a:solidFill>
                  <a:srgbClr val="FFFFFF"/>
                </a:solidFill>
                <a:latin typeface="Trebuchet MS"/>
                <a:cs typeface="Trebuchet MS"/>
              </a:rPr>
              <a:t>colaboração </a:t>
            </a:r>
            <a:r>
              <a:rPr sz="4250" spc="10" dirty="0">
                <a:solidFill>
                  <a:srgbClr val="FFFFFF"/>
                </a:solidFill>
                <a:latin typeface="Trebuchet MS"/>
                <a:cs typeface="Trebuchet MS"/>
              </a:rPr>
              <a:t>entre </a:t>
            </a:r>
            <a:r>
              <a:rPr sz="42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35" dirty="0">
                <a:solidFill>
                  <a:srgbClr val="FFFFFF"/>
                </a:solidFill>
                <a:latin typeface="Trebuchet MS"/>
                <a:cs typeface="Trebuchet MS"/>
              </a:rPr>
              <a:t>diferentes</a:t>
            </a:r>
            <a:r>
              <a:rPr sz="425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-30" dirty="0">
                <a:solidFill>
                  <a:srgbClr val="FFFFFF"/>
                </a:solidFill>
                <a:latin typeface="Trebuchet MS"/>
                <a:cs typeface="Trebuchet MS"/>
              </a:rPr>
              <a:t>instituições.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45509" y="738773"/>
            <a:ext cx="5610224" cy="81629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090" y="1702667"/>
            <a:ext cx="9503410" cy="642297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99060">
              <a:lnSpc>
                <a:spcPct val="100899"/>
              </a:lnSpc>
              <a:spcBef>
                <a:spcPts val="90"/>
              </a:spcBef>
            </a:pPr>
            <a:r>
              <a:rPr lang="pt-BR" sz="4150" spc="380" dirty="0">
                <a:solidFill>
                  <a:srgbClr val="FFFFFF"/>
                </a:solidFill>
                <a:latin typeface="Trebuchet MS"/>
                <a:cs typeface="Trebuchet MS"/>
              </a:rPr>
              <a:t>                Conclusão </a:t>
            </a:r>
          </a:p>
          <a:p>
            <a:pPr marL="12700" marR="99060">
              <a:lnSpc>
                <a:spcPct val="100899"/>
              </a:lnSpc>
              <a:spcBef>
                <a:spcPts val="90"/>
              </a:spcBef>
            </a:pPr>
            <a:r>
              <a:rPr lang="pt-BR" sz="4150" spc="3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150" spc="-3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-285" dirty="0" err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150" spc="185" dirty="0" err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50" spc="235" dirty="0" err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4150" spc="165" dirty="0" err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150" spc="254" dirty="0" err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150" spc="-95" dirty="0" err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150" spc="254" dirty="0" err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150" spc="495" dirty="0" err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4150" spc="-280" dirty="0" err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150" spc="100" dirty="0" err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15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-280" dirty="0" err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150" spc="165" dirty="0" err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150" spc="-280" dirty="0" err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150" spc="265" dirty="0" err="1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4150" spc="190" dirty="0" err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5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23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4150" spc="-1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150" spc="-28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150" spc="3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4150" spc="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50" spc="3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15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1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5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-2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4150" spc="25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150" spc="-1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150" spc="-2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150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150" spc="-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150" spc="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50" spc="21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4150" spc="1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5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70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4150" spc="105" dirty="0">
                <a:solidFill>
                  <a:srgbClr val="FFFFFF"/>
                </a:solidFill>
                <a:latin typeface="Trebuchet MS"/>
                <a:cs typeface="Trebuchet MS"/>
              </a:rPr>
              <a:t>segurança, </a:t>
            </a:r>
            <a:r>
              <a:rPr sz="4150" spc="275" dirty="0">
                <a:solidFill>
                  <a:srgbClr val="FFFFFF"/>
                </a:solidFill>
                <a:latin typeface="Trebuchet MS"/>
                <a:cs typeface="Trebuchet MS"/>
              </a:rPr>
              <a:t>mas </a:t>
            </a:r>
            <a:r>
              <a:rPr sz="4150" spc="105" dirty="0">
                <a:solidFill>
                  <a:srgbClr val="FFFFFF"/>
                </a:solidFill>
                <a:latin typeface="Trebuchet MS"/>
                <a:cs typeface="Trebuchet MS"/>
              </a:rPr>
              <a:t>exige </a:t>
            </a:r>
            <a:r>
              <a:rPr sz="4150" spc="55" dirty="0">
                <a:solidFill>
                  <a:srgbClr val="FFFFFF"/>
                </a:solidFill>
                <a:latin typeface="Trebuchet MS"/>
                <a:cs typeface="Trebuchet MS"/>
              </a:rPr>
              <a:t>transparência </a:t>
            </a:r>
            <a:r>
              <a:rPr sz="415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2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150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150" spc="-1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150" spc="1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15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50" spc="19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4150" spc="-28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150" spc="-2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150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150" spc="-1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150" spc="-2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150" spc="26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4150" spc="21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4150" spc="3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150" spc="25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150" spc="3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15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1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5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2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150" spc="-28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150" spc="3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150" spc="23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4150" spc="-1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150" spc="-28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150" spc="3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4150" spc="-28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150" spc="1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150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150" spc="235" dirty="0">
                <a:solidFill>
                  <a:srgbClr val="FFFFFF"/>
                </a:solidFill>
                <a:latin typeface="Trebuchet MS"/>
                <a:cs typeface="Trebuchet MS"/>
              </a:rPr>
              <a:t>ç</a:t>
            </a:r>
            <a:r>
              <a:rPr sz="4150" spc="95" dirty="0">
                <a:solidFill>
                  <a:srgbClr val="FFFFFF"/>
                </a:solidFill>
                <a:latin typeface="Trebuchet MS"/>
                <a:cs typeface="Trebuchet MS"/>
              </a:rPr>
              <a:t>ã</a:t>
            </a:r>
            <a:r>
              <a:rPr sz="4150" spc="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150" spc="-73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4150" dirty="0">
              <a:latin typeface="Trebuchet MS"/>
              <a:cs typeface="Trebuchet MS"/>
            </a:endParaRPr>
          </a:p>
          <a:p>
            <a:pPr marL="12700" marR="5080">
              <a:lnSpc>
                <a:spcPct val="100600"/>
              </a:lnSpc>
              <a:spcBef>
                <a:spcPts val="15"/>
              </a:spcBef>
            </a:pPr>
            <a:r>
              <a:rPr sz="4150" spc="30" dirty="0">
                <a:solidFill>
                  <a:srgbClr val="FFFFFF"/>
                </a:solidFill>
                <a:latin typeface="Trebuchet MS"/>
                <a:cs typeface="Trebuchet MS"/>
              </a:rPr>
              <a:t>Políticas </a:t>
            </a:r>
            <a:r>
              <a:rPr sz="4150" spc="130" dirty="0">
                <a:solidFill>
                  <a:srgbClr val="FFFFFF"/>
                </a:solidFill>
                <a:latin typeface="Trebuchet MS"/>
                <a:cs typeface="Trebuchet MS"/>
              </a:rPr>
              <a:t>públicas </a:t>
            </a:r>
            <a:r>
              <a:rPr sz="4150" spc="229" dirty="0">
                <a:solidFill>
                  <a:srgbClr val="FFFFFF"/>
                </a:solidFill>
                <a:latin typeface="Trebuchet MS"/>
                <a:cs typeface="Trebuchet MS"/>
              </a:rPr>
              <a:t>são </a:t>
            </a:r>
            <a:r>
              <a:rPr sz="4150" spc="100" dirty="0">
                <a:solidFill>
                  <a:srgbClr val="FFFFFF"/>
                </a:solidFill>
                <a:latin typeface="Trebuchet MS"/>
                <a:cs typeface="Trebuchet MS"/>
              </a:rPr>
              <a:t>fundamentais </a:t>
            </a:r>
            <a:r>
              <a:rPr sz="4150" spc="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75" dirty="0">
                <a:solidFill>
                  <a:srgbClr val="FFFFFF"/>
                </a:solidFill>
                <a:latin typeface="Trebuchet MS"/>
                <a:cs typeface="Trebuchet MS"/>
              </a:rPr>
              <a:t>para </a:t>
            </a:r>
            <a:r>
              <a:rPr sz="4150" dirty="0">
                <a:solidFill>
                  <a:srgbClr val="FFFFFF"/>
                </a:solidFill>
                <a:latin typeface="Trebuchet MS"/>
                <a:cs typeface="Trebuchet MS"/>
              </a:rPr>
              <a:t>garantir </a:t>
            </a:r>
            <a:r>
              <a:rPr sz="4150" spc="305" dirty="0">
                <a:solidFill>
                  <a:srgbClr val="FFFFFF"/>
                </a:solidFill>
                <a:latin typeface="Trebuchet MS"/>
                <a:cs typeface="Trebuchet MS"/>
              </a:rPr>
              <a:t>um </a:t>
            </a:r>
            <a:r>
              <a:rPr sz="4150" spc="10" dirty="0">
                <a:solidFill>
                  <a:srgbClr val="FFFFFF"/>
                </a:solidFill>
                <a:latin typeface="Trebuchet MS"/>
                <a:cs typeface="Trebuchet MS"/>
              </a:rPr>
              <a:t>equilíbrio entre </a:t>
            </a:r>
            <a:r>
              <a:rPr sz="415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25" dirty="0">
                <a:solidFill>
                  <a:srgbClr val="FFFFFF"/>
                </a:solidFill>
                <a:latin typeface="Trebuchet MS"/>
                <a:cs typeface="Trebuchet MS"/>
              </a:rPr>
              <a:t>eﬁciência </a:t>
            </a:r>
            <a:r>
              <a:rPr sz="4150" spc="190" dirty="0">
                <a:solidFill>
                  <a:srgbClr val="FFFFFF"/>
                </a:solidFill>
                <a:latin typeface="Trebuchet MS"/>
                <a:cs typeface="Trebuchet MS"/>
              </a:rPr>
              <a:t>e </a:t>
            </a:r>
            <a:r>
              <a:rPr sz="4150" dirty="0">
                <a:solidFill>
                  <a:srgbClr val="FFFFFF"/>
                </a:solidFill>
                <a:latin typeface="Trebuchet MS"/>
                <a:cs typeface="Trebuchet MS"/>
              </a:rPr>
              <a:t>direitos </a:t>
            </a:r>
            <a:r>
              <a:rPr sz="4150" spc="110" dirty="0">
                <a:solidFill>
                  <a:srgbClr val="FFFFFF"/>
                </a:solidFill>
                <a:latin typeface="Trebuchet MS"/>
                <a:cs typeface="Trebuchet MS"/>
              </a:rPr>
              <a:t>humanos. </a:t>
            </a:r>
            <a:r>
              <a:rPr sz="4150" spc="85" dirty="0">
                <a:solidFill>
                  <a:srgbClr val="FFFFFF"/>
                </a:solidFill>
                <a:latin typeface="Trebuchet MS"/>
                <a:cs typeface="Trebuchet MS"/>
              </a:rPr>
              <a:t>Futuras </a:t>
            </a:r>
            <a:r>
              <a:rPr sz="4150" spc="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195" dirty="0">
                <a:solidFill>
                  <a:srgbClr val="FFFFFF"/>
                </a:solidFill>
                <a:latin typeface="Trebuchet MS"/>
                <a:cs typeface="Trebuchet MS"/>
              </a:rPr>
              <a:t>pesquisas </a:t>
            </a:r>
            <a:r>
              <a:rPr sz="4150" spc="225" dirty="0">
                <a:solidFill>
                  <a:srgbClr val="FFFFFF"/>
                </a:solidFill>
                <a:latin typeface="Trebuchet MS"/>
                <a:cs typeface="Trebuchet MS"/>
              </a:rPr>
              <a:t>devem </a:t>
            </a:r>
            <a:r>
              <a:rPr sz="4150" spc="45" dirty="0">
                <a:solidFill>
                  <a:srgbClr val="FFFFFF"/>
                </a:solidFill>
                <a:latin typeface="Trebuchet MS"/>
                <a:cs typeface="Trebuchet MS"/>
              </a:rPr>
              <a:t>explorar </a:t>
            </a:r>
            <a:r>
              <a:rPr sz="4150" spc="215" dirty="0">
                <a:solidFill>
                  <a:srgbClr val="FFFFFF"/>
                </a:solidFill>
                <a:latin typeface="Trebuchet MS"/>
                <a:cs typeface="Trebuchet MS"/>
              </a:rPr>
              <a:t>soluções </a:t>
            </a:r>
            <a:r>
              <a:rPr sz="4150" spc="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135" dirty="0">
                <a:solidFill>
                  <a:srgbClr val="FFFFFF"/>
                </a:solidFill>
                <a:latin typeface="Trebuchet MS"/>
                <a:cs typeface="Trebuchet MS"/>
              </a:rPr>
              <a:t>mais </a:t>
            </a:r>
            <a:r>
              <a:rPr sz="4150" spc="125" dirty="0">
                <a:solidFill>
                  <a:srgbClr val="FFFFFF"/>
                </a:solidFill>
                <a:latin typeface="Trebuchet MS"/>
                <a:cs typeface="Trebuchet MS"/>
              </a:rPr>
              <a:t>acessíveis </a:t>
            </a:r>
            <a:r>
              <a:rPr sz="4150" spc="190" dirty="0">
                <a:solidFill>
                  <a:srgbClr val="FFFFFF"/>
                </a:solidFill>
                <a:latin typeface="Trebuchet MS"/>
                <a:cs typeface="Trebuchet MS"/>
              </a:rPr>
              <a:t>e </a:t>
            </a:r>
            <a:r>
              <a:rPr sz="4150" spc="-40" dirty="0">
                <a:solidFill>
                  <a:srgbClr val="FFFFFF"/>
                </a:solidFill>
                <a:latin typeface="Trebuchet MS"/>
                <a:cs typeface="Trebuchet MS"/>
              </a:rPr>
              <a:t>éticas, </a:t>
            </a:r>
            <a:r>
              <a:rPr sz="4150" spc="190" dirty="0">
                <a:solidFill>
                  <a:srgbClr val="FFFFFF"/>
                </a:solidFill>
                <a:latin typeface="Trebuchet MS"/>
                <a:cs typeface="Trebuchet MS"/>
              </a:rPr>
              <a:t>promovendo </a:t>
            </a:r>
            <a:r>
              <a:rPr sz="4150" spc="-1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70" dirty="0">
                <a:solidFill>
                  <a:srgbClr val="FFFFFF"/>
                </a:solidFill>
                <a:latin typeface="Trebuchet MS"/>
                <a:cs typeface="Trebuchet MS"/>
              </a:rPr>
              <a:t>aceitação</a:t>
            </a:r>
            <a:r>
              <a:rPr sz="415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90" dirty="0">
                <a:solidFill>
                  <a:srgbClr val="FFFFFF"/>
                </a:solidFill>
                <a:latin typeface="Trebuchet MS"/>
                <a:cs typeface="Trebuchet MS"/>
              </a:rPr>
              <a:t>social</a:t>
            </a:r>
            <a:r>
              <a:rPr sz="4150" spc="-3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1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5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90" dirty="0">
                <a:solidFill>
                  <a:srgbClr val="FFFFFF"/>
                </a:solidFill>
                <a:latin typeface="Trebuchet MS"/>
                <a:cs typeface="Trebuchet MS"/>
              </a:rPr>
              <a:t>minimizando</a:t>
            </a:r>
            <a:r>
              <a:rPr sz="415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50" dirty="0">
                <a:solidFill>
                  <a:srgbClr val="FFFFFF"/>
                </a:solidFill>
                <a:latin typeface="Trebuchet MS"/>
                <a:cs typeface="Trebuchet MS"/>
              </a:rPr>
              <a:t>custos.</a:t>
            </a:r>
            <a:endParaRPr sz="4150" dirty="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50774" y="1062037"/>
            <a:ext cx="7581899" cy="73628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6399" y="4521968"/>
            <a:ext cx="12626975" cy="20993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4"/>
              </a:spcBef>
            </a:pPr>
            <a:r>
              <a:rPr sz="4550" spc="-455" dirty="0">
                <a:solidFill>
                  <a:srgbClr val="FFFFFF"/>
                </a:solidFill>
                <a:latin typeface="Trebuchet MS"/>
                <a:cs typeface="Trebuchet MS"/>
              </a:rPr>
              <a:t>"</a:t>
            </a:r>
            <a:r>
              <a:rPr sz="4550" spc="3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550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50" spc="10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4550" spc="1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550" spc="-2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550" spc="2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550" spc="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550" spc="2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550" spc="1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550" spc="-31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550" spc="-1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550" spc="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5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50" spc="3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4550" spc="1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550" spc="2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550" spc="-31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550" spc="2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550" spc="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5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50" spc="2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550" spc="2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5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50" spc="26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550" spc="-2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550" spc="25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550" spc="51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4550" spc="-2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550" spc="1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550" spc="345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4550" spc="26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5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50" spc="2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550" spc="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5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50" spc="204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4550" spc="3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4550" spc="60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4550" spc="170" dirty="0">
                <a:solidFill>
                  <a:srgbClr val="FFFFFF"/>
                </a:solidFill>
                <a:latin typeface="Trebuchet MS"/>
                <a:cs typeface="Trebuchet MS"/>
              </a:rPr>
              <a:t>sociedade</a:t>
            </a:r>
            <a:r>
              <a:rPr sz="45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50" spc="185" dirty="0">
                <a:solidFill>
                  <a:srgbClr val="FFFFFF"/>
                </a:solidFill>
                <a:latin typeface="Trebuchet MS"/>
                <a:cs typeface="Trebuchet MS"/>
              </a:rPr>
              <a:t>é</a:t>
            </a:r>
            <a:r>
              <a:rPr sz="455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50" spc="280" dirty="0">
                <a:solidFill>
                  <a:srgbClr val="FFFFFF"/>
                </a:solidFill>
                <a:latin typeface="Trebuchet MS"/>
                <a:cs typeface="Trebuchet MS"/>
              </a:rPr>
              <a:t>como</a:t>
            </a:r>
            <a:r>
              <a:rPr sz="455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50" spc="50" dirty="0">
                <a:solidFill>
                  <a:srgbClr val="FFFFFF"/>
                </a:solidFill>
                <a:latin typeface="Trebuchet MS"/>
                <a:cs typeface="Trebuchet MS"/>
              </a:rPr>
              <a:t>ela</a:t>
            </a:r>
            <a:r>
              <a:rPr sz="455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50" spc="-125" dirty="0">
                <a:solidFill>
                  <a:srgbClr val="FFFFFF"/>
                </a:solidFill>
                <a:latin typeface="Trebuchet MS"/>
                <a:cs typeface="Trebuchet MS"/>
              </a:rPr>
              <a:t>trata</a:t>
            </a:r>
            <a:r>
              <a:rPr sz="455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50" spc="270" dirty="0">
                <a:solidFill>
                  <a:srgbClr val="FFFFFF"/>
                </a:solidFill>
                <a:latin typeface="Trebuchet MS"/>
                <a:cs typeface="Trebuchet MS"/>
              </a:rPr>
              <a:t>seus</a:t>
            </a:r>
            <a:r>
              <a:rPr sz="455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50" spc="155" dirty="0">
                <a:solidFill>
                  <a:srgbClr val="FFFFFF"/>
                </a:solidFill>
                <a:latin typeface="Trebuchet MS"/>
                <a:cs typeface="Trebuchet MS"/>
              </a:rPr>
              <a:t>cidadãos</a:t>
            </a:r>
            <a:r>
              <a:rPr sz="455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50" spc="125" dirty="0">
                <a:solidFill>
                  <a:srgbClr val="FFFFFF"/>
                </a:solidFill>
                <a:latin typeface="Trebuchet MS"/>
                <a:cs typeface="Trebuchet MS"/>
              </a:rPr>
              <a:t>mais </a:t>
            </a:r>
            <a:r>
              <a:rPr sz="4550" spc="-13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50" spc="18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4550" spc="204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4550" spc="-11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550" spc="15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550" spc="1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550" spc="-1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550" spc="10" dirty="0">
                <a:solidFill>
                  <a:srgbClr val="FFFFFF"/>
                </a:solidFill>
                <a:latin typeface="Trebuchet MS"/>
                <a:cs typeface="Trebuchet MS"/>
              </a:rPr>
              <a:t>á</a:t>
            </a:r>
            <a:r>
              <a:rPr sz="4550" spc="10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4550" spc="1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550" spc="-31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550" spc="3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550" spc="-125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4550" spc="-155" dirty="0">
                <a:solidFill>
                  <a:srgbClr val="FFFFFF"/>
                </a:solidFill>
                <a:latin typeface="Trebuchet MS"/>
                <a:cs typeface="Trebuchet MS"/>
              </a:rPr>
              <a:t>"</a:t>
            </a:r>
            <a:r>
              <a:rPr sz="4550" spc="-3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50" spc="915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45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50" spc="73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4550" spc="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550" spc="15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4550" spc="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550" spc="-2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550" spc="3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4550" spc="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5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50" spc="17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4550" spc="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550" spc="15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550" spc="2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550" spc="15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4550" spc="-3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endParaRPr sz="45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298825" marR="5080" indent="-3286760">
              <a:lnSpc>
                <a:spcPct val="101600"/>
              </a:lnSpc>
              <a:spcBef>
                <a:spcPts val="35"/>
              </a:spcBef>
            </a:pPr>
            <a:r>
              <a:rPr spc="270" dirty="0"/>
              <a:t>Agradecemos</a:t>
            </a:r>
            <a:r>
              <a:rPr spc="-135" dirty="0"/>
              <a:t> </a:t>
            </a:r>
            <a:r>
              <a:rPr spc="190" dirty="0"/>
              <a:t>pela</a:t>
            </a:r>
            <a:r>
              <a:rPr spc="-130" dirty="0"/>
              <a:t> </a:t>
            </a:r>
            <a:r>
              <a:rPr spc="210" dirty="0"/>
              <a:t>oportunidade</a:t>
            </a:r>
            <a:r>
              <a:rPr spc="-130" dirty="0"/>
              <a:t> </a:t>
            </a:r>
            <a:r>
              <a:rPr spc="295" dirty="0"/>
              <a:t>de</a:t>
            </a:r>
            <a:r>
              <a:rPr spc="-135" dirty="0"/>
              <a:t> </a:t>
            </a:r>
            <a:r>
              <a:rPr spc="180" dirty="0"/>
              <a:t>compartilhar </a:t>
            </a:r>
            <a:r>
              <a:rPr spc="-1405" dirty="0"/>
              <a:t> </a:t>
            </a:r>
            <a:r>
              <a:rPr spc="250" dirty="0"/>
              <a:t>este</a:t>
            </a:r>
            <a:r>
              <a:rPr spc="-145" dirty="0"/>
              <a:t> </a:t>
            </a:r>
            <a:r>
              <a:rPr spc="170" dirty="0"/>
              <a:t>trabalho</a:t>
            </a:r>
            <a:r>
              <a:rPr spc="-140" dirty="0"/>
              <a:t> </a:t>
            </a:r>
            <a:r>
              <a:rPr spc="285" dirty="0"/>
              <a:t>com</a:t>
            </a:r>
            <a:r>
              <a:rPr spc="-145" dirty="0"/>
              <a:t> </a:t>
            </a:r>
            <a:r>
              <a:rPr spc="235" dirty="0"/>
              <a:t>vocês.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251</Words>
  <Application>Microsoft Office PowerPoint</Application>
  <PresentationFormat>Personalizar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Calibri</vt:lpstr>
      <vt:lpstr>Tahoma</vt:lpstr>
      <vt:lpstr>Trebuchet MS</vt:lpstr>
      <vt:lpstr>Office Theme</vt:lpstr>
      <vt:lpstr>SEGURANÇA URBANA  CONECTADA COM CÂMERAS  DE VIGILÂNCIA Alexsandro Alves da Costa-824110447 João Luiz da Silva - 82420546  Rafael Tiago Scisci- Arcienega-824216105</vt:lpstr>
      <vt:lpstr>Apresentação do PowerPoint</vt:lpstr>
      <vt:lpstr>Apresentação do PowerPoint</vt:lpstr>
      <vt:lpstr>Apresentação do PowerPoint</vt:lpstr>
      <vt:lpstr>Apresentação do PowerPoint</vt:lpstr>
      <vt:lpstr>Agradecemos pela oportunidade de compartilhar  este trabalho com vocês.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SEGURANÇA URBANA  CONECTADA COM CÂMERAS  DE VIGILÂNCIA</dc:title>
  <dc:creator>João Luiz da Silva - 82420546</dc:creator>
  <cp:lastModifiedBy>João Luiz da Silva - 82420546</cp:lastModifiedBy>
  <cp:revision>5</cp:revision>
  <dcterms:created xsi:type="dcterms:W3CDTF">2024-12-03T17:16:31Z</dcterms:created>
  <dcterms:modified xsi:type="dcterms:W3CDTF">2024-12-03T23:14:58Z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2024-12-03T00:00:00Z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2024-12-03T00:00:00Z</vt:filetime>
  </property>
</Properties>
</file>