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Fira Code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FiraCode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FiraCod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bm.com/cloud/learn/api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decademy.com/resources/blog/programming-languages/" TargetMode="External"/><Relationship Id="rId3" Type="http://schemas.openxmlformats.org/officeDocument/2006/relationships/hyperlink" Target="https://github.com/abrahamcalf/programming-languages-logos/tree/master/src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alpython.com/jupyter-notebook-introduction/#:~:text=The%20Jupyter%20Notebook%20is%20an,the%20people%20at%20Project%20Jupyter.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42cad6c7a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42cad6c7a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e7b3cc9d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e7b3cc9d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43f1be95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43f1be95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43f1be959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43f1be959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446a2aac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446a2aac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Referências: </a:t>
            </a:r>
            <a:r>
              <a:rPr lang="en" u="sng">
                <a:solidFill>
                  <a:schemeClr val="hlink"/>
                </a:solidFill>
                <a:hlinkClick r:id="rId2"/>
              </a:rPr>
              <a:t>What is an Application Programming Interface (API) | IBM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446a2aac2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446a2aac2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Referências: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446a2aac2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446a2aac2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e7b3cc9d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e7b3cc9d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42cad6c7a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42cad6c7a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42cad6c7a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42cad6c7a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e7f9c668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e7f9c668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e7f9c668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e7f9c668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Referências: </a:t>
            </a:r>
            <a:r>
              <a:rPr lang="en" u="sng">
                <a:solidFill>
                  <a:schemeClr val="hlink"/>
                </a:solidFill>
                <a:hlinkClick r:id="rId2"/>
              </a:rPr>
              <a:t>What is a programming language? (codecademy.com)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Fonte imagens: </a:t>
            </a:r>
            <a:r>
              <a:rPr lang="en" u="sng">
                <a:solidFill>
                  <a:schemeClr val="hlink"/>
                </a:solidFill>
                <a:hlinkClick r:id="rId3"/>
              </a:rPr>
              <a:t>programming-languages-logos/src at master · abrahamcalf/programming-languages-logos · GitHub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42cad6c7a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42cad6c7a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42cad6c7a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42cad6c7a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42cad6c7a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42cad6c7a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Referências: </a:t>
            </a:r>
            <a:r>
              <a:rPr lang="en" u="sng">
                <a:solidFill>
                  <a:schemeClr val="hlink"/>
                </a:solidFill>
                <a:hlinkClick r:id="rId2"/>
              </a:rPr>
              <a:t>Jupyter Notebook: An Introduction – Real Python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65529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Programação em </a:t>
            </a:r>
            <a:r>
              <a:rPr lang="en">
                <a:solidFill>
                  <a:schemeClr val="accent2"/>
                </a:solidFill>
              </a:rPr>
              <a:t>‘python’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aula prática para começar do 0 com python</a:t>
            </a:r>
            <a:endParaRPr/>
          </a:p>
        </p:txBody>
      </p:sp>
      <p:sp>
        <p:nvSpPr>
          <p:cNvPr id="456" name="Google Shape;456;p25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Para iniciantes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7" name="Google Shape;457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8" name="Google Shape;458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9" name="Google Shape;459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0" name="Google Shape;460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lab_inovacao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4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</a:t>
            </a:r>
            <a:r>
              <a:rPr lang="en">
                <a:solidFill>
                  <a:schemeClr val="accent2"/>
                </a:solidFill>
              </a:rPr>
              <a:t>Colab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71" name="Google Shape;571;p34"/>
          <p:cNvSpPr txBox="1"/>
          <p:nvPr>
            <p:ph idx="1" type="subTitle"/>
          </p:nvPr>
        </p:nvSpPr>
        <p:spPr>
          <a:xfrm>
            <a:off x="2199100" y="17599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começar, vamos criar nosso primeiro notebook</a:t>
            </a:r>
            <a:endParaRPr/>
          </a:p>
        </p:txBody>
      </p:sp>
      <p:grpSp>
        <p:nvGrpSpPr>
          <p:cNvPr id="572" name="Google Shape;572;p34"/>
          <p:cNvGrpSpPr/>
          <p:nvPr/>
        </p:nvGrpSpPr>
        <p:grpSpPr>
          <a:xfrm>
            <a:off x="1413525" y="1759958"/>
            <a:ext cx="506100" cy="1243676"/>
            <a:chOff x="1413525" y="1759900"/>
            <a:chExt cx="506100" cy="4237398"/>
          </a:xfrm>
        </p:grpSpPr>
        <p:cxnSp>
          <p:nvCxnSpPr>
            <p:cNvPr id="573" name="Google Shape;573;p34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4" name="Google Shape;574;p34"/>
            <p:cNvSpPr txBox="1"/>
            <p:nvPr/>
          </p:nvSpPr>
          <p:spPr>
            <a:xfrm>
              <a:off x="1413525" y="3794698"/>
              <a:ext cx="506100" cy="22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75" name="Google Shape;575;p34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lab_inovacao.py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6" name="Google Shape;576;p34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5"/>
          <p:cNvSpPr txBox="1"/>
          <p:nvPr>
            <p:ph type="title"/>
          </p:nvPr>
        </p:nvSpPr>
        <p:spPr>
          <a:xfrm>
            <a:off x="710125" y="542575"/>
            <a:ext cx="4579500" cy="14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Hora de </a:t>
            </a:r>
            <a:r>
              <a:rPr lang="en">
                <a:solidFill>
                  <a:schemeClr val="accent2"/>
                </a:solidFill>
              </a:rPr>
              <a:t>Programar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82" name="Google Shape;582;p35"/>
          <p:cNvSpPr txBox="1"/>
          <p:nvPr/>
        </p:nvSpPr>
        <p:spPr>
          <a:xfrm>
            <a:off x="710125" y="2395800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6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88" name="Google Shape;588;p36"/>
          <p:cNvSpPr txBox="1"/>
          <p:nvPr>
            <p:ph idx="2" type="title"/>
          </p:nvPr>
        </p:nvSpPr>
        <p:spPr>
          <a:xfrm>
            <a:off x="2605800" y="1846625"/>
            <a:ext cx="60498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Atividade prática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89" name="Google Shape;589;p36"/>
          <p:cNvSpPr txBox="1"/>
          <p:nvPr/>
        </p:nvSpPr>
        <p:spPr>
          <a:xfrm>
            <a:off x="2127375" y="25371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90" name="Google Shape;590;p36"/>
          <p:cNvCxnSpPr>
            <a:endCxn id="589" idx="0"/>
          </p:cNvCxnSpPr>
          <p:nvPr/>
        </p:nvCxnSpPr>
        <p:spPr>
          <a:xfrm flipH="1">
            <a:off x="2380425" y="1674375"/>
            <a:ext cx="6600" cy="862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1" name="Google Shape;591;p3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lab_inovacao.py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92" name="Google Shape;592;p3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7"/>
          <p:cNvSpPr txBox="1"/>
          <p:nvPr>
            <p:ph type="title"/>
          </p:nvPr>
        </p:nvSpPr>
        <p:spPr>
          <a:xfrm>
            <a:off x="1131500" y="621250"/>
            <a:ext cx="46989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Atividade prática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98" name="Google Shape;598;p37"/>
          <p:cNvSpPr txBox="1"/>
          <p:nvPr>
            <p:ph idx="1" type="subTitle"/>
          </p:nvPr>
        </p:nvSpPr>
        <p:spPr>
          <a:xfrm>
            <a:off x="1590925" y="1324375"/>
            <a:ext cx="69036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Descrição da atividade</a:t>
            </a:r>
            <a:endParaRPr>
              <a:solidFill>
                <a:schemeClr val="accent2"/>
              </a:solidFill>
            </a:endParaRPr>
          </a:p>
          <a:p>
            <a:pPr indent="0" lvl="0" marL="449116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Criar uma “word cloud” (nuvem de palavras) usando tweets sobre Fake News.</a:t>
            </a:r>
            <a:endParaRPr>
              <a:solidFill>
                <a:schemeClr val="accent3"/>
              </a:solidFill>
            </a:endParaRPr>
          </a:p>
          <a:p>
            <a:pPr indent="0" lvl="0" marL="449116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Observação: Para isso iremos precisar das credenciais de API do Twitter.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599" name="Google Shape;599;p37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600" name="Google Shape;600;p37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01" name="Google Shape;601;p37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2" name="Google Shape;602;p37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lab_inovacao.py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3" name="Google Shape;603;p37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8"/>
          <p:cNvSpPr txBox="1"/>
          <p:nvPr>
            <p:ph type="title"/>
          </p:nvPr>
        </p:nvSpPr>
        <p:spPr>
          <a:xfrm>
            <a:off x="1131500" y="621250"/>
            <a:ext cx="73629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09" name="Google Shape;609;p38"/>
          <p:cNvSpPr txBox="1"/>
          <p:nvPr>
            <p:ph idx="1" type="subTitle"/>
          </p:nvPr>
        </p:nvSpPr>
        <p:spPr>
          <a:xfrm>
            <a:off x="1590925" y="1324375"/>
            <a:ext cx="69036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O que é uma API (Application Programming Interface)?</a:t>
            </a:r>
            <a:endParaRPr>
              <a:solidFill>
                <a:schemeClr val="accent2"/>
              </a:solidFill>
            </a:endParaRPr>
          </a:p>
          <a:p>
            <a:pPr indent="0" lvl="0" marL="449116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Uma API é um canal de comunicação que permite que uma empresa abra seus dados e serviços para um cliente. Esse cliente pode ser a própria empresa, quanto também empresas terceiras.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610" name="Google Shape;610;p38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611" name="Google Shape;611;p38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12" name="Google Shape;612;p38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3" name="Google Shape;613;p38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lab_inovacao.py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14" name="Google Shape;614;p38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9"/>
          <p:cNvSpPr txBox="1"/>
          <p:nvPr>
            <p:ph type="title"/>
          </p:nvPr>
        </p:nvSpPr>
        <p:spPr>
          <a:xfrm>
            <a:off x="1131500" y="621250"/>
            <a:ext cx="73629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 cliente/servidor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20" name="Google Shape;620;p39"/>
          <p:cNvSpPr txBox="1"/>
          <p:nvPr>
            <p:ph idx="1" type="subTitle"/>
          </p:nvPr>
        </p:nvSpPr>
        <p:spPr>
          <a:xfrm>
            <a:off x="1590925" y="1324375"/>
            <a:ext cx="69036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O que é arquitetura cliente/servidor?</a:t>
            </a:r>
            <a:endParaRPr>
              <a:solidFill>
                <a:schemeClr val="accent2"/>
              </a:solidFill>
            </a:endParaRPr>
          </a:p>
          <a:p>
            <a:pPr indent="0" lvl="0" marL="449116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 arquitetura cliente/servidor é um tipo de arquitetura de rede que separa a aplicação em duas partes. A parte servidor que fica responsável por fornecer recursos (dados, serviços) e a parte do cliente (aplicativo web, app de celular) que fica responsável por consumir esses recursos.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621" name="Google Shape;621;p39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622" name="Google Shape;622;p39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23" name="Google Shape;623;p39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4" name="Google Shape;624;p39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lab_inovacao.py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5" name="Google Shape;625;p39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0"/>
          <p:cNvSpPr txBox="1"/>
          <p:nvPr>
            <p:ph type="title"/>
          </p:nvPr>
        </p:nvSpPr>
        <p:spPr>
          <a:xfrm>
            <a:off x="710125" y="542575"/>
            <a:ext cx="4579500" cy="14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Hora de </a:t>
            </a:r>
            <a:r>
              <a:rPr lang="en">
                <a:solidFill>
                  <a:schemeClr val="accent2"/>
                </a:solidFill>
              </a:rPr>
              <a:t>implementar a solução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31" name="Google Shape;631;p40"/>
          <p:cNvSpPr txBox="1"/>
          <p:nvPr/>
        </p:nvSpPr>
        <p:spPr>
          <a:xfrm>
            <a:off x="710125" y="2395800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1"/>
          <p:cNvSpPr txBox="1"/>
          <p:nvPr>
            <p:ph type="ctrTitle"/>
          </p:nvPr>
        </p:nvSpPr>
        <p:spPr>
          <a:xfrm>
            <a:off x="1139125" y="582050"/>
            <a:ext cx="51723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Agradecimentos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37" name="Google Shape;637;p41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/>
          </a:p>
        </p:txBody>
      </p:sp>
      <p:sp>
        <p:nvSpPr>
          <p:cNvPr id="638" name="Google Shape;638;p4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lab_inovacao.py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39" name="Google Shape;639;p4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640" name="Google Shape;640;p41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641" name="Google Shape;641;p4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42" name="Google Shape;642;p41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Quem sou eu?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67" name="Google Shape;467;p26"/>
          <p:cNvSpPr txBox="1"/>
          <p:nvPr>
            <p:ph idx="1" type="body"/>
          </p:nvPr>
        </p:nvSpPr>
        <p:spPr>
          <a:xfrm>
            <a:off x="2505300" y="2462150"/>
            <a:ext cx="41334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João Marcelo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Desenvolvedor backend sênior na JUIT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3"/>
              </a:solidFill>
            </a:endParaRPr>
          </a:p>
        </p:txBody>
      </p:sp>
      <p:sp>
        <p:nvSpPr>
          <p:cNvPr id="468" name="Google Shape;468;p2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lab_inovacao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9" name="Google Shape;469;p2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470" name="Google Shape;4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050" y="1040200"/>
            <a:ext cx="1713900" cy="1713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7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6" name="Google Shape;476;p27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 à linguagem python + exercícios</a:t>
            </a:r>
            <a:endParaRPr/>
          </a:p>
        </p:txBody>
      </p:sp>
      <p:sp>
        <p:nvSpPr>
          <p:cNvPr id="477" name="Google Shape;477;p27"/>
          <p:cNvSpPr txBox="1"/>
          <p:nvPr>
            <p:ph idx="2" type="subTitle"/>
          </p:nvPr>
        </p:nvSpPr>
        <p:spPr>
          <a:xfrm>
            <a:off x="2332550" y="1436725"/>
            <a:ext cx="36285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 a programação</a:t>
            </a:r>
            <a:endParaRPr/>
          </a:p>
        </p:txBody>
      </p:sp>
      <p:sp>
        <p:nvSpPr>
          <p:cNvPr id="478" name="Google Shape;478;p27"/>
          <p:cNvSpPr txBox="1"/>
          <p:nvPr>
            <p:ph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479" name="Google Shape;479;p27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Criar uma wordcloud usando tweets sobre Fake News</a:t>
            </a:r>
            <a:endParaRPr/>
          </a:p>
        </p:txBody>
      </p:sp>
      <p:sp>
        <p:nvSpPr>
          <p:cNvPr id="480" name="Google Shape;480;p27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Atividade prática</a:t>
            </a:r>
            <a:endParaRPr/>
          </a:p>
        </p:txBody>
      </p:sp>
      <p:sp>
        <p:nvSpPr>
          <p:cNvPr id="481" name="Google Shape;481;p27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Roteiro</a:t>
            </a:r>
            <a:r>
              <a:rPr lang="en"/>
              <a:t> das </a:t>
            </a:r>
            <a:r>
              <a:rPr lang="en">
                <a:solidFill>
                  <a:schemeClr val="accent2"/>
                </a:solidFill>
              </a:rPr>
              <a:t>Aulas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82" name="Google Shape;482;p27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83" name="Google Shape;483;p2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84" name="Google Shape;484;p27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5" name="Google Shape;485;p27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ab_inovacao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/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6" name="Google Shape;486;p27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workshop.css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8"/>
          <p:cNvSpPr txBox="1"/>
          <p:nvPr>
            <p:ph type="ctrTitle"/>
          </p:nvPr>
        </p:nvSpPr>
        <p:spPr>
          <a:xfrm>
            <a:off x="1413525" y="1144250"/>
            <a:ext cx="72834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01 - Introdução a </a:t>
            </a:r>
            <a:r>
              <a:rPr lang="en">
                <a:solidFill>
                  <a:schemeClr val="accent2"/>
                </a:solidFill>
              </a:rPr>
              <a:t>programação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2" name="Google Shape;492;p28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aula prática para começar do 0 com python</a:t>
            </a:r>
            <a:endParaRPr/>
          </a:p>
        </p:txBody>
      </p:sp>
      <p:sp>
        <p:nvSpPr>
          <p:cNvPr id="493" name="Google Shape;493;p28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com python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94" name="Google Shape;494;p28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95" name="Google Shape;495;p28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6" name="Google Shape;496;p28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97" name="Google Shape;497;p28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lab_inovacao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8" name="Google Shape;498;p28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workshop.css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4" name="Google Shape;504;p29"/>
          <p:cNvSpPr txBox="1"/>
          <p:nvPr>
            <p:ph idx="2" type="title"/>
          </p:nvPr>
        </p:nvSpPr>
        <p:spPr>
          <a:xfrm>
            <a:off x="2605800" y="1846625"/>
            <a:ext cx="60498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Introdução a programação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5" name="Google Shape;505;p29"/>
          <p:cNvSpPr txBox="1"/>
          <p:nvPr/>
        </p:nvSpPr>
        <p:spPr>
          <a:xfrm>
            <a:off x="2127375" y="25371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6" name="Google Shape;506;p29"/>
          <p:cNvCxnSpPr>
            <a:endCxn id="505" idx="0"/>
          </p:cNvCxnSpPr>
          <p:nvPr/>
        </p:nvCxnSpPr>
        <p:spPr>
          <a:xfrm flipH="1">
            <a:off x="2380425" y="1674375"/>
            <a:ext cx="6600" cy="862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2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lab_inovacao.py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8" name="Google Shape;508;p29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0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Linguagens de programação são ferramentas que usamos para escrever instruções que os computadores seguem.</a:t>
            </a:r>
            <a:endParaRPr/>
          </a:p>
        </p:txBody>
      </p:sp>
      <p:sp>
        <p:nvSpPr>
          <p:cNvPr id="514" name="Google Shape;514;p30"/>
          <p:cNvSpPr txBox="1"/>
          <p:nvPr>
            <p:ph idx="3" type="subTitle"/>
          </p:nvPr>
        </p:nvSpPr>
        <p:spPr>
          <a:xfrm>
            <a:off x="1143250" y="2612625"/>
            <a:ext cx="62976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Exemplos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15" name="Google Shape;515;p30"/>
          <p:cNvSpPr txBox="1"/>
          <p:nvPr>
            <p:ph type="title"/>
          </p:nvPr>
        </p:nvSpPr>
        <p:spPr>
          <a:xfrm>
            <a:off x="1143250" y="621250"/>
            <a:ext cx="6574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Linguagem de programação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sp>
        <p:nvSpPr>
          <p:cNvPr id="516" name="Google Shape;516;p30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lab_inovacao.py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7" name="Google Shape;517;p30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18" name="Google Shape;518;p30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19" name="Google Shape;519;p30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30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22" name="Google Shape;522;p30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3" name="Google Shape;523;p30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24" name="Google Shape;524;p30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25" name="Google Shape;525;p30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6" name="Google Shape;526;p30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27" name="Google Shape;527;p30"/>
          <p:cNvGrpSpPr/>
          <p:nvPr/>
        </p:nvGrpSpPr>
        <p:grpSpPr>
          <a:xfrm>
            <a:off x="1688320" y="1413837"/>
            <a:ext cx="359213" cy="327807"/>
            <a:chOff x="1958520" y="2302574"/>
            <a:chExt cx="359213" cy="327807"/>
          </a:xfrm>
        </p:grpSpPr>
        <p:sp>
          <p:nvSpPr>
            <p:cNvPr id="528" name="Google Shape;528;p30"/>
            <p:cNvSpPr/>
            <p:nvPr/>
          </p:nvSpPr>
          <p:spPr>
            <a:xfrm>
              <a:off x="1958520" y="2302574"/>
              <a:ext cx="359213" cy="327807"/>
            </a:xfrm>
            <a:custGeom>
              <a:rect b="b" l="l" r="r" t="t"/>
              <a:pathLst>
                <a:path extrusionOk="0" h="10323" w="11312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1986877" y="2331313"/>
              <a:ext cx="302117" cy="184909"/>
            </a:xfrm>
            <a:custGeom>
              <a:rect b="b" l="l" r="r" t="t"/>
              <a:pathLst>
                <a:path extrusionOk="0" h="5823" w="9514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2131521" y="2526701"/>
              <a:ext cx="11908" cy="10638"/>
            </a:xfrm>
            <a:custGeom>
              <a:rect b="b" l="l" r="r" t="t"/>
              <a:pathLst>
                <a:path extrusionOk="0" h="335" w="37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31" name="Google Shape;5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713" y="3143325"/>
            <a:ext cx="855800" cy="8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038" y="3143325"/>
            <a:ext cx="855800" cy="8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2875" y="3143325"/>
            <a:ext cx="855800" cy="8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1188" y="3143325"/>
            <a:ext cx="855800" cy="8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Porque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Python?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40" name="Google Shape;540;p31"/>
          <p:cNvSpPr txBox="1"/>
          <p:nvPr>
            <p:ph idx="1" type="body"/>
          </p:nvPr>
        </p:nvSpPr>
        <p:spPr>
          <a:xfrm>
            <a:off x="1143250" y="1350575"/>
            <a:ext cx="69696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" sz="1400">
                <a:solidFill>
                  <a:schemeClr val="accent3"/>
                </a:solidFill>
              </a:rPr>
              <a:t>É uma linguagem de programação de alto nível</a:t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" sz="1400">
                <a:solidFill>
                  <a:schemeClr val="accent3"/>
                </a:solidFill>
              </a:rPr>
              <a:t>Fácil de aprender</a:t>
            </a:r>
            <a:endParaRPr sz="1400"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" sz="1400">
                <a:solidFill>
                  <a:schemeClr val="accent3"/>
                </a:solidFill>
              </a:rPr>
              <a:t>Escrita do código é parecida com a escrita em inglês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41" name="Google Shape;541;p3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lab_inovacao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>
                <a:solidFill>
                  <a:schemeClr val="accent3"/>
                </a:solidFill>
              </a:rPr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2" name="Google Shape;542;p3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workshop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2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Mão na massa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48" name="Google Shape;548;p32"/>
          <p:cNvSpPr txBox="1"/>
          <p:nvPr>
            <p:ph idx="1" type="subTitle"/>
          </p:nvPr>
        </p:nvSpPr>
        <p:spPr>
          <a:xfrm>
            <a:off x="1590925" y="1324375"/>
            <a:ext cx="54561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Desafio</a:t>
            </a:r>
            <a:endParaRPr>
              <a:solidFill>
                <a:schemeClr val="accent2"/>
              </a:solidFill>
            </a:endParaRPr>
          </a:p>
          <a:p>
            <a:pPr indent="0" lvl="0" marL="449116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Criar uma programa python para imprimir na tela, todos os números ímpares de 1 a 100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549" name="Google Shape;549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50" name="Google Shape;550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51" name="Google Shape;551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52" name="Google Shape;552;p32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lab_inovacao.py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3" name="Google Shape;553;p32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4" name="Google Shape;554;p32"/>
          <p:cNvSpPr txBox="1"/>
          <p:nvPr>
            <p:ph idx="1" type="subTitle"/>
          </p:nvPr>
        </p:nvSpPr>
        <p:spPr>
          <a:xfrm>
            <a:off x="1590925" y="2603350"/>
            <a:ext cx="55305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Onde vamos escrever e executar o código?</a:t>
            </a:r>
            <a:endParaRPr>
              <a:solidFill>
                <a:schemeClr val="accent2"/>
              </a:solidFill>
            </a:endParaRPr>
          </a:p>
          <a:p>
            <a:pPr indent="0" lvl="0" marL="449116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Colab - Google: permite escrever e executar códigos Python no navegador através de um notebook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3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Mão na massa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60" name="Google Shape;560;p33"/>
          <p:cNvSpPr txBox="1"/>
          <p:nvPr>
            <p:ph idx="1" type="subTitle"/>
          </p:nvPr>
        </p:nvSpPr>
        <p:spPr>
          <a:xfrm>
            <a:off x="1590925" y="1324375"/>
            <a:ext cx="69036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Notebook</a:t>
            </a:r>
            <a:endParaRPr>
              <a:solidFill>
                <a:schemeClr val="accent2"/>
              </a:solidFill>
            </a:endParaRPr>
          </a:p>
          <a:p>
            <a:pPr indent="0" lvl="0" marL="449116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São documentos que contém código de computador e “rich text” (parágrafos, equações, figuras, etc).</a:t>
            </a:r>
            <a:endParaRPr>
              <a:solidFill>
                <a:schemeClr val="accent3"/>
              </a:solidFill>
            </a:endParaRPr>
          </a:p>
          <a:p>
            <a:pPr indent="0" lvl="0" marL="449116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Esses documentos são tanto “human-readable” quanto executáveis.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561" name="Google Shape;561;p33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2" name="Google Shape;562;p33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3" name="Google Shape;563;p33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4" name="Google Shape;564;p33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lab_inovacao.py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5" name="Google Shape;565;p33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