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464a820a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464a820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464a820ac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464a820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464a820ac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464a820a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464a820ac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464a820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464a820ac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464a820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464a820ac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464a820a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46061ea74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46061ea7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46061ea74_0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46061ea7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46061ea74_0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46061ea7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46061ea74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46061ea7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46061ea74_0_1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46061ea7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951550"/>
            <a:ext cx="50175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- Aula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Formatação de texto em HTML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635900"/>
            <a:ext cx="70389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2260">
                <a:latin typeface="Lato"/>
                <a:ea typeface="Lato"/>
                <a:cs typeface="Lato"/>
                <a:sym typeface="Lato"/>
              </a:rPr>
              <a:t>Uso de listas - Listas não ordenadas</a:t>
            </a:r>
            <a:endParaRPr sz="2160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383525"/>
            <a:ext cx="7038900" cy="3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Tag </a:t>
            </a:r>
            <a:r>
              <a:rPr b="1" i="1" lang="pt-BR" sz="1500">
                <a:latin typeface="Courier New"/>
                <a:ea typeface="Courier New"/>
                <a:cs typeface="Courier New"/>
                <a:sym typeface="Courier New"/>
              </a:rPr>
              <a:t>&lt;ul&gt; </a:t>
            </a:r>
            <a:r>
              <a:rPr lang="pt-BR" sz="1500"/>
              <a:t>: Define uma lista não ordenada (bullet points).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Tag </a:t>
            </a:r>
            <a:r>
              <a:rPr b="1" i="1" lang="pt-BR" sz="1500">
                <a:latin typeface="Courier New"/>
                <a:ea typeface="Courier New"/>
                <a:cs typeface="Courier New"/>
                <a:sym typeface="Courier New"/>
              </a:rPr>
              <a:t>&lt;li&gt; </a:t>
            </a:r>
            <a:r>
              <a:rPr lang="pt-BR" sz="1500"/>
              <a:t>: Define um item na lista.</a:t>
            </a:r>
            <a:br>
              <a:rPr lang="pt-BR"/>
            </a:b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>
                <a:latin typeface="Courier New"/>
                <a:ea typeface="Courier New"/>
                <a:cs typeface="Courier New"/>
                <a:sym typeface="Courier New"/>
              </a:rPr>
              <a:t>	&lt;li&gt;Item 1&lt;/li&gt;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>
                <a:latin typeface="Courier New"/>
                <a:ea typeface="Courier New"/>
                <a:cs typeface="Courier New"/>
                <a:sym typeface="Courier New"/>
              </a:rPr>
              <a:t>&lt;li&gt;Item 2&lt;/li&gt;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>
                <a:latin typeface="Courier New"/>
                <a:ea typeface="Courier New"/>
                <a:cs typeface="Courier New"/>
                <a:sym typeface="Courier New"/>
              </a:rPr>
              <a:t>&lt;li&gt;Item 3&lt;/li&gt;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BR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r>
              <a:rPr lang="pt-BR"/>
              <a:t>	</a:t>
            </a:r>
            <a:endParaRPr b="1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635900"/>
            <a:ext cx="70389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2260">
                <a:latin typeface="Lato"/>
                <a:ea typeface="Lato"/>
                <a:cs typeface="Lato"/>
                <a:sym typeface="Lato"/>
              </a:rPr>
              <a:t>Uso de listas - Listas ordenadas</a:t>
            </a:r>
            <a:endParaRPr sz="2160"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383525"/>
            <a:ext cx="7038900" cy="3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Tag </a:t>
            </a:r>
            <a:r>
              <a:rPr b="1" i="1" lang="pt-BR" sz="1500">
                <a:latin typeface="Courier New"/>
                <a:ea typeface="Courier New"/>
                <a:cs typeface="Courier New"/>
                <a:sym typeface="Courier New"/>
              </a:rPr>
              <a:t>&lt;ol&gt; </a:t>
            </a:r>
            <a:r>
              <a:rPr lang="pt-BR" sz="1500"/>
              <a:t>: Define uma lista ordenada.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Tag </a:t>
            </a:r>
            <a:r>
              <a:rPr b="1" i="1" lang="pt-BR" sz="1500">
                <a:latin typeface="Courier New"/>
                <a:ea typeface="Courier New"/>
                <a:cs typeface="Courier New"/>
                <a:sym typeface="Courier New"/>
              </a:rPr>
              <a:t>&lt;li&gt; </a:t>
            </a:r>
            <a:r>
              <a:rPr lang="pt-BR" sz="1500"/>
              <a:t>: Define um item na lista.</a:t>
            </a:r>
            <a:br>
              <a:rPr lang="pt-BR"/>
            </a:b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>
                <a:latin typeface="Courier New"/>
                <a:ea typeface="Courier New"/>
                <a:cs typeface="Courier New"/>
                <a:sym typeface="Courier New"/>
              </a:rPr>
              <a:t>	&lt;li&gt;Item 1&lt;/li&gt;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>
                <a:latin typeface="Courier New"/>
                <a:ea typeface="Courier New"/>
                <a:cs typeface="Courier New"/>
                <a:sym typeface="Courier New"/>
              </a:rPr>
              <a:t>&lt;li&gt;Item 2&lt;/li&gt;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>
                <a:latin typeface="Courier New"/>
                <a:ea typeface="Courier New"/>
                <a:cs typeface="Courier New"/>
                <a:sym typeface="Courier New"/>
              </a:rPr>
              <a:t>&lt;li&gt;Item 3&lt;/li&gt;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BR"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r>
              <a:rPr lang="pt-BR"/>
              <a:t>	</a:t>
            </a:r>
            <a:endParaRPr b="1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524525"/>
            <a:ext cx="7038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3160">
                <a:latin typeface="Lato"/>
                <a:ea typeface="Lato"/>
                <a:cs typeface="Lato"/>
                <a:sym typeface="Lato"/>
              </a:rPr>
              <a:t>Exercício</a:t>
            </a:r>
            <a:endParaRPr sz="3160"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975250"/>
            <a:ext cx="7038900" cy="22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ontserrat Medium"/>
              <a:buChar char="-"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Crie uma lista não ordenada com 5 coisas que você gosta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-"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Crie uma lista ordenada com 10 passos para vir até a aula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524525"/>
            <a:ext cx="7038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3160">
                <a:latin typeface="Lato"/>
                <a:ea typeface="Lato"/>
                <a:cs typeface="Lato"/>
                <a:sym typeface="Lato"/>
              </a:rPr>
              <a:t>Exercício</a:t>
            </a:r>
            <a:endParaRPr sz="3160"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718575"/>
            <a:ext cx="7038900" cy="22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Crie uma lista não ordenada com 3 itens, insira cada item como descrito abaixo: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	Item 1: Uma lista ordenada com títulos do </a:t>
            </a:r>
            <a:r>
              <a:rPr b="1" i="1" lang="pt-BR" sz="1600">
                <a:latin typeface="Courier New"/>
                <a:ea typeface="Courier New"/>
                <a:cs typeface="Courier New"/>
                <a:sym typeface="Courier New"/>
              </a:rPr>
              <a:t>&lt;h1&gt; </a:t>
            </a: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até o </a:t>
            </a:r>
            <a:r>
              <a:rPr b="1" i="1" lang="pt-BR" sz="1600">
                <a:latin typeface="Courier New"/>
                <a:ea typeface="Courier New"/>
                <a:cs typeface="Courier New"/>
                <a:sym typeface="Courier New"/>
              </a:rPr>
              <a:t>&lt;h6&gt;</a:t>
            </a:r>
            <a:endParaRPr b="1" i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Item 2: Dois parágrafos com uma linha horizontal entre eles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	Item 3: Um parágrafo com 2 palavras em negrito e 3 em itálico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537600" y="1695900"/>
            <a:ext cx="3796200" cy="17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aprender hoje?</a:t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145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4789950" y="1680600"/>
            <a:ext cx="41361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Aprender a formatar texto em HTML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Entender o uso de listas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Compreender a importância da semântica na escolha de tags para cabeçalhos e parágrafos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635900"/>
            <a:ext cx="70389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2260">
                <a:latin typeface="Lato"/>
                <a:ea typeface="Lato"/>
                <a:cs typeface="Lato"/>
                <a:sym typeface="Lato"/>
              </a:rPr>
              <a:t>Cabeçalhos - do H1 ao H6</a:t>
            </a:r>
            <a:endParaRPr sz="216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83525"/>
            <a:ext cx="7038900" cy="3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Tag </a:t>
            </a:r>
            <a:r>
              <a:rPr b="1" i="1" lang="pt-BR" sz="1500"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pt-BR" sz="1500"/>
              <a:t>: Título mais importante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>
                <a:latin typeface="Courier New"/>
                <a:ea typeface="Courier New"/>
                <a:cs typeface="Courier New"/>
                <a:sym typeface="Courier New"/>
              </a:rPr>
              <a:t>&lt;h1&gt;Este é um título principal &lt;/h1&gt;</a:t>
            </a:r>
            <a:endParaRPr b="1" i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Tag </a:t>
            </a:r>
            <a:r>
              <a:rPr b="1" i="1" lang="pt-BR" sz="1500"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pt-BR" sz="1500"/>
              <a:t>: Título menos importante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BR">
                <a:latin typeface="Courier New"/>
                <a:ea typeface="Courier New"/>
                <a:cs typeface="Courier New"/>
                <a:sym typeface="Courier New"/>
              </a:rPr>
              <a:t>&lt;h2&gt;Este é um subtítulo&lt;/h2&gt;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635900"/>
            <a:ext cx="70389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2260">
                <a:latin typeface="Lato"/>
                <a:ea typeface="Lato"/>
                <a:cs typeface="Lato"/>
                <a:sym typeface="Lato"/>
              </a:rPr>
              <a:t>Parágrafos</a:t>
            </a:r>
            <a:endParaRPr sz="216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383525"/>
            <a:ext cx="7038900" cy="3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Tag </a:t>
            </a:r>
            <a:r>
              <a:rPr b="1" i="1" lang="pt-BR" sz="150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pt-BR" sz="1500"/>
              <a:t>: Parágrafo simples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BR">
                <a:latin typeface="Courier New"/>
                <a:ea typeface="Courier New"/>
                <a:cs typeface="Courier New"/>
                <a:sym typeface="Courier New"/>
              </a:rPr>
              <a:t>&lt;p&gt;Este é um parágrafo simples&lt;/p&gt;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524525"/>
            <a:ext cx="7038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3160">
                <a:latin typeface="Lato"/>
                <a:ea typeface="Lato"/>
                <a:cs typeface="Lato"/>
                <a:sym typeface="Lato"/>
              </a:rPr>
              <a:t>Exercício</a:t>
            </a:r>
            <a:endParaRPr sz="316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752450"/>
            <a:ext cx="70389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Crie uma página HTML  com: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ontserrat Medium"/>
              <a:buChar char="-"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Um título principal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-"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Um subtítulo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-"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Dois parágrafos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Descrevendo o site de vocês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635900"/>
            <a:ext cx="70389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2260">
                <a:latin typeface="Lato"/>
                <a:ea typeface="Lato"/>
                <a:cs typeface="Lato"/>
                <a:sym typeface="Lato"/>
              </a:rPr>
              <a:t>Formatação de texto e Importância</a:t>
            </a:r>
            <a:endParaRPr sz="216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383525"/>
            <a:ext cx="7038900" cy="3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Tag </a:t>
            </a:r>
            <a:r>
              <a:rPr b="1" i="1" lang="pt-BR" sz="1500">
                <a:latin typeface="Courier New"/>
                <a:ea typeface="Courier New"/>
                <a:cs typeface="Courier New"/>
                <a:sym typeface="Courier New"/>
              </a:rPr>
              <a:t>&lt;strong&gt;</a:t>
            </a:r>
            <a:r>
              <a:rPr lang="pt-BR" sz="1500"/>
              <a:t>: Define texto com importância forte (geralmente exibido em negrito)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>
                <a:latin typeface="Courier New"/>
                <a:ea typeface="Courier New"/>
                <a:cs typeface="Courier New"/>
                <a:sym typeface="Courier New"/>
              </a:rPr>
              <a:t>&lt;strong&gt;Importante:&lt;/strong&gt; Lembre-se de salvar seu trabalho!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Tag </a:t>
            </a:r>
            <a:r>
              <a:rPr b="1" i="1" lang="pt-BR" sz="1500">
                <a:latin typeface="Courier New"/>
                <a:ea typeface="Courier New"/>
                <a:cs typeface="Courier New"/>
                <a:sym typeface="Courier New"/>
              </a:rPr>
              <a:t>&lt;em&gt;</a:t>
            </a:r>
            <a:r>
              <a:rPr lang="pt-BR" sz="1500"/>
              <a:t>: Define texto com ênfase (geralmente exibido em itálico)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BR">
                <a:latin typeface="Courier New"/>
                <a:ea typeface="Courier New"/>
                <a:cs typeface="Courier New"/>
                <a:sym typeface="Courier New"/>
              </a:rPr>
              <a:t>&lt;em&gt;Este texto está em itálico.&lt;/em&gt;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524525"/>
            <a:ext cx="7038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3160">
                <a:latin typeface="Lato"/>
                <a:ea typeface="Lato"/>
                <a:cs typeface="Lato"/>
                <a:sym typeface="Lato"/>
              </a:rPr>
              <a:t>Exercício</a:t>
            </a:r>
            <a:endParaRPr sz="316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2328800"/>
            <a:ext cx="7038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Adicione negrito e itálico ao texto de um parágrafo em sua página, destacando palavras importantes e enfatizando frases-chave.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635900"/>
            <a:ext cx="70389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2260">
                <a:latin typeface="Lato"/>
                <a:ea typeface="Lato"/>
                <a:cs typeface="Lato"/>
                <a:sym typeface="Lato"/>
              </a:rPr>
              <a:t>Quebra de linha e linha horizontal</a:t>
            </a:r>
            <a:endParaRPr sz="216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383525"/>
            <a:ext cx="7038900" cy="3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Tag </a:t>
            </a:r>
            <a:r>
              <a:rPr b="1" i="1" lang="pt-BR" sz="1500">
                <a:latin typeface="Courier New"/>
                <a:ea typeface="Courier New"/>
                <a:cs typeface="Courier New"/>
                <a:sym typeface="Courier New"/>
              </a:rPr>
              <a:t>&lt;br&gt; </a:t>
            </a:r>
            <a:r>
              <a:rPr lang="pt-BR" sz="1500"/>
              <a:t>: Insere uma quebra de linha.</a:t>
            </a:r>
            <a:br>
              <a:rPr lang="pt-BR"/>
            </a:br>
            <a:br>
              <a:rPr lang="pt-BR"/>
            </a:br>
            <a:r>
              <a:rPr lang="pt-BR"/>
              <a:t>	</a:t>
            </a:r>
            <a:r>
              <a:rPr b="1" i="1" lang="pt-BR">
                <a:latin typeface="Courier New"/>
                <a:ea typeface="Courier New"/>
                <a:cs typeface="Courier New"/>
                <a:sym typeface="Courier New"/>
              </a:rPr>
              <a:t>Este é um texto com&lt;br&gt;uma quebra de linha.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Tag </a:t>
            </a:r>
            <a:r>
              <a:rPr b="1" i="1" lang="pt-BR" sz="1500">
                <a:latin typeface="Courier New"/>
                <a:ea typeface="Courier New"/>
                <a:cs typeface="Courier New"/>
                <a:sym typeface="Courier New"/>
              </a:rPr>
              <a:t>&lt;hr&gt; </a:t>
            </a:r>
            <a:r>
              <a:rPr lang="pt-BR" sz="1500"/>
              <a:t>: Insere uma linha horizontal.</a:t>
            </a:r>
            <a:br>
              <a:rPr lang="pt-BR"/>
            </a:br>
            <a:br>
              <a:rPr lang="pt-BR"/>
            </a:br>
            <a:r>
              <a:rPr lang="pt-BR"/>
              <a:t>	</a:t>
            </a:r>
            <a:r>
              <a:rPr b="1" i="1" lang="pt-BR"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524525"/>
            <a:ext cx="7038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3160">
                <a:latin typeface="Lato"/>
                <a:ea typeface="Lato"/>
                <a:cs typeface="Lato"/>
                <a:sym typeface="Lato"/>
              </a:rPr>
              <a:t>Exercício</a:t>
            </a:r>
            <a:endParaRPr sz="3160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975250"/>
            <a:ext cx="7038900" cy="22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Insira três linhas horizontais: 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ontserrat Medium"/>
              <a:buChar char="-"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em cima do primeiro parágrafo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-"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entre os dois parágrafos 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-"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abaixo do último parágrafo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Montserrat Medium"/>
                <a:ea typeface="Montserrat Medium"/>
                <a:cs typeface="Montserrat Medium"/>
                <a:sym typeface="Montserrat Medium"/>
              </a:rPr>
              <a:t>e adicione uma quebra de linha dentro de um parágrafo.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