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embeddedFontLst>
    <p:embeddedFont>
      <p:font typeface="Montserrat"/>
      <p:regular r:id="rId54"/>
      <p:bold r:id="rId55"/>
      <p:italic r:id="rId56"/>
      <p:boldItalic r:id="rId57"/>
    </p:embeddedFont>
    <p:embeddedFont>
      <p:font typeface="Lato"/>
      <p:regular r:id="rId58"/>
      <p:bold r:id="rId59"/>
      <p:italic r:id="rId60"/>
      <p:boldItalic r:id="rId61"/>
    </p:embeddedFont>
    <p:embeddedFont>
      <p:font typeface="Helvetica Neue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34" Type="http://schemas.openxmlformats.org/officeDocument/2006/relationships/slide" Target="slides/slide29.xml"/><Relationship Id="rId63" Type="http://schemas.openxmlformats.org/officeDocument/2006/relationships/font" Target="fonts/HelveticaNeue-bold.fntdata"/><Relationship Id="rId21" Type="http://schemas.openxmlformats.org/officeDocument/2006/relationships/slide" Target="slides/slide16.xml"/><Relationship Id="rId50" Type="http://schemas.openxmlformats.org/officeDocument/2006/relationships/slide" Target="slides/slide45.xml"/><Relationship Id="rId55" Type="http://schemas.openxmlformats.org/officeDocument/2006/relationships/font" Target="fonts/Montserrat-bold.fntdata"/><Relationship Id="rId68" Type="http://schemas.openxmlformats.org/officeDocument/2006/relationships/customXml" Target="../customXml/item3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24" Type="http://schemas.openxmlformats.org/officeDocument/2006/relationships/slide" Target="slides/slide19.xml"/><Relationship Id="rId53" Type="http://schemas.openxmlformats.org/officeDocument/2006/relationships/slide" Target="slides/slide48.xml"/><Relationship Id="rId11" Type="http://schemas.openxmlformats.org/officeDocument/2006/relationships/slide" Target="slides/slide6.xml"/><Relationship Id="rId58" Type="http://schemas.openxmlformats.org/officeDocument/2006/relationships/font" Target="fonts/Lato-regular.fntdata"/><Relationship Id="rId66" Type="http://schemas.openxmlformats.org/officeDocument/2006/relationships/customXml" Target="../customXml/item1.xml"/><Relationship Id="rId5" Type="http://schemas.openxmlformats.org/officeDocument/2006/relationships/notesMaster" Target="notesMasters/notesMaster1.xml"/><Relationship Id="rId61" Type="http://schemas.openxmlformats.org/officeDocument/2006/relationships/font" Target="fonts/Lato-boldItalic.fntdata"/><Relationship Id="rId19" Type="http://schemas.openxmlformats.org/officeDocument/2006/relationships/slide" Target="slides/slide14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64" Type="http://schemas.openxmlformats.org/officeDocument/2006/relationships/font" Target="fonts/HelveticaNeue-italic.fntdata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56" Type="http://schemas.openxmlformats.org/officeDocument/2006/relationships/font" Target="fonts/Montserrat-italic.fntdata"/><Relationship Id="rId14" Type="http://schemas.openxmlformats.org/officeDocument/2006/relationships/slide" Target="slides/slide9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presProps" Target="presProps.xml"/><Relationship Id="rId46" Type="http://schemas.openxmlformats.org/officeDocument/2006/relationships/slide" Target="slides/slide41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5" Type="http://schemas.openxmlformats.org/officeDocument/2006/relationships/slide" Target="slides/slide20.xml"/><Relationship Id="rId12" Type="http://schemas.openxmlformats.org/officeDocument/2006/relationships/slide" Target="slides/slide7.xml"/><Relationship Id="rId59" Type="http://schemas.openxmlformats.org/officeDocument/2006/relationships/font" Target="fonts/Lato-bold.fntdata"/><Relationship Id="rId17" Type="http://schemas.openxmlformats.org/officeDocument/2006/relationships/slide" Target="slides/slide12.xml"/><Relationship Id="rId67" Type="http://schemas.openxmlformats.org/officeDocument/2006/relationships/customXml" Target="../customXml/item2.xml"/><Relationship Id="rId41" Type="http://schemas.openxmlformats.org/officeDocument/2006/relationships/slide" Target="slides/slide36.xml"/><Relationship Id="rId62" Type="http://schemas.openxmlformats.org/officeDocument/2006/relationships/font" Target="fonts/HelveticaNeue-regular.fntdata"/><Relationship Id="rId20" Type="http://schemas.openxmlformats.org/officeDocument/2006/relationships/slide" Target="slides/slide15.xml"/><Relationship Id="rId54" Type="http://schemas.openxmlformats.org/officeDocument/2006/relationships/font" Target="fonts/Montserrat-regular.fntdata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49" Type="http://schemas.openxmlformats.org/officeDocument/2006/relationships/slide" Target="slides/slide44.xml"/><Relationship Id="rId36" Type="http://schemas.openxmlformats.org/officeDocument/2006/relationships/slide" Target="slides/slide3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57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44" Type="http://schemas.openxmlformats.org/officeDocument/2006/relationships/slide" Target="slides/slide39.xml"/><Relationship Id="rId31" Type="http://schemas.openxmlformats.org/officeDocument/2006/relationships/slide" Target="slides/slide26.xml"/><Relationship Id="rId65" Type="http://schemas.openxmlformats.org/officeDocument/2006/relationships/font" Target="fonts/HelveticaNeue-boldItalic.fntdata"/><Relationship Id="rId60" Type="http://schemas.openxmlformats.org/officeDocument/2006/relationships/font" Target="fonts/Lato-italic.fntdata"/><Relationship Id="rId52" Type="http://schemas.openxmlformats.org/officeDocument/2006/relationships/slide" Target="slides/slide47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39" Type="http://schemas.openxmlformats.org/officeDocument/2006/relationships/slide" Target="slides/slide34.xml"/><Relationship Id="rId13" Type="http://schemas.openxmlformats.org/officeDocument/2006/relationships/slide" Target="slides/slide8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t.wikipedia.org/wiki/Computador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Se só escrever Hello, dá erro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Explicar história do Hello World, primeira coisa que se faz com uma nova linguagem, tarefa mais simples 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Explicar o que é imprimir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Se só escrever Hello, dá erro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Explicar história do Hello World, primeira coisa que se faz com uma nova linguagem, tarefa mais simples 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Explicar o que é imprimir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</a:rPr>
              <a:t>é possível criar qualquer tipo de arquivo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</a:rPr>
              <a:t>criar um exemplo.txt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apenas criar o arquivo html não vai criar um site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</a:rPr>
              <a:t>mostrar o echo "Teste" &gt;&gt; exemplo.txt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se der um echo em um arquivo que não existe, ele cria o arquivo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</a:rPr>
              <a:t>é a mesma coisa que apagar a lixeira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</a:rPr>
              <a:t>criar um sub diretorio, mover o arquivo pra dentro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explicar o ./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</a:rPr>
              <a:t>criar um sub sub dir, fazer uma cópia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</a:rPr>
              <a:t>preguiça de abrir um arquivo em um programa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</a:rPr>
              <a:t>preguiça de abrir um arquivo em um programa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</a:rPr>
              <a:t>preguiça de abrir um arquivo em um programa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</a:rPr>
              <a:t>preguiça de abrir um arquivo em um programa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</a:rPr>
              <a:t>preguiça de abrir um arquivo em um programa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</a:rPr>
              <a:t>preguiça de abrir um arquivo em um programa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</a:rPr>
              <a:t>preguiça de abrir um arquivo em um programa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</a:rPr>
              <a:t>preguiça de abrir um arquivo em um programa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"</a:t>
            </a:r>
            <a:r>
              <a:rPr lang="pt-BR" sz="1050">
                <a:solidFill>
                  <a:srgbClr val="202122"/>
                </a:solidFill>
                <a:highlight>
                  <a:srgbClr val="FFFFFF"/>
                </a:highlight>
              </a:rPr>
              <a:t>Num sentido preciso, é um modelo abstrato de um </a:t>
            </a:r>
            <a:r>
              <a:rPr lang="pt-BR" sz="10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2"/>
              </a:rPr>
              <a:t>computador</a:t>
            </a:r>
            <a:r>
              <a:rPr lang="pt-BR" sz="1050">
                <a:solidFill>
                  <a:srgbClr val="202122"/>
                </a:solidFill>
                <a:highlight>
                  <a:srgbClr val="FFFFFF"/>
                </a:highlight>
              </a:rPr>
              <a:t>, que se restringe apenas aos aspectos lógicos do seu funcionamento (memória, estados e transições), e não a sua implementação física. Numa máquina de Turing pode-se modelar qualquer computador digital."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AULA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11705" y="3883050"/>
            <a:ext cx="732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311650" y="1174250"/>
            <a:ext cx="73245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subTitle"/>
          </p:nvPr>
        </p:nvSpPr>
        <p:spPr>
          <a:xfrm>
            <a:off x="311705" y="613975"/>
            <a:ext cx="732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800"/>
              <a:buNone/>
              <a:defRPr b="1"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bg>
      <p:bgPr>
        <a:solidFill>
          <a:srgbClr val="E7FAD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9pPr>
          </a:lstStyle>
          <a:p/>
        </p:txBody>
      </p:sp>
      <p:sp>
        <p:nvSpPr>
          <p:cNvPr id="46" name="Google Shape;46;p11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" type="subTitle"/>
          </p:nvPr>
        </p:nvSpPr>
        <p:spPr>
          <a:xfrm>
            <a:off x="1828275" y="3510875"/>
            <a:ext cx="69570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type="title"/>
          </p:nvPr>
        </p:nvSpPr>
        <p:spPr>
          <a:xfrm>
            <a:off x="1828225" y="392875"/>
            <a:ext cx="6957000" cy="30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9pPr>
          </a:lstStyle>
          <a:p/>
        </p:txBody>
      </p:sp>
      <p:sp>
        <p:nvSpPr>
          <p:cNvPr id="50" name="Google Shape;50;p12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2">
    <p:bg>
      <p:bgPr>
        <a:solidFill>
          <a:srgbClr val="EAEEF0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1828275" y="3510875"/>
            <a:ext cx="69570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1828225" y="392875"/>
            <a:ext cx="6957000" cy="30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 b="1" sz="3600">
                <a:solidFill>
                  <a:srgbClr val="20212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bg>
      <p:bgPr>
        <a:solidFill>
          <a:srgbClr val="E7FAD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1828275" y="3510875"/>
            <a:ext cx="69570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type="title"/>
          </p:nvPr>
        </p:nvSpPr>
        <p:spPr>
          <a:xfrm>
            <a:off x="1828225" y="392875"/>
            <a:ext cx="6957000" cy="30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EAEEF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311700" y="1256050"/>
            <a:ext cx="38772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2" type="subTitle"/>
          </p:nvPr>
        </p:nvSpPr>
        <p:spPr>
          <a:xfrm>
            <a:off x="4266850" y="1256050"/>
            <a:ext cx="38772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+ image">
  <p:cSld name="TITLE_AND_TWO_COLUMNS_1">
    <p:bg>
      <p:bgPr>
        <a:solidFill>
          <a:srgbClr val="EAEEF0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" type="subTitle"/>
          </p:nvPr>
        </p:nvSpPr>
        <p:spPr>
          <a:xfrm>
            <a:off x="311700" y="1256050"/>
            <a:ext cx="38772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EAEEF0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1">
  <p:cSld name="TITLE_ONLY_1">
    <p:bg>
      <p:bgPr>
        <a:solidFill>
          <a:srgbClr val="E7FAD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EAEEF0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/>
          <p:nvPr/>
        </p:nvSpPr>
        <p:spPr>
          <a:xfrm>
            <a:off x="0" y="-6300"/>
            <a:ext cx="2582700" cy="51435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0"/>
          <p:cNvSpPr txBox="1"/>
          <p:nvPr>
            <p:ph type="title"/>
          </p:nvPr>
        </p:nvSpPr>
        <p:spPr>
          <a:xfrm>
            <a:off x="3085425" y="392875"/>
            <a:ext cx="5809800" cy="41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/>
        </p:nvSpPr>
        <p:spPr>
          <a:xfrm>
            <a:off x="238150" y="2263950"/>
            <a:ext cx="229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bg>
      <p:bgPr>
        <a:solidFill>
          <a:srgbClr val="E7FAD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rot="10800000">
            <a:off x="4572000" y="0"/>
            <a:ext cx="4572000" cy="5143500"/>
          </a:xfrm>
          <a:prstGeom prst="round1Rect">
            <a:avLst>
              <a:gd fmla="val 23328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3100" y="419300"/>
            <a:ext cx="3727800" cy="30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483100" y="3517450"/>
            <a:ext cx="37278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2" type="subTitle"/>
          </p:nvPr>
        </p:nvSpPr>
        <p:spPr>
          <a:xfrm>
            <a:off x="4919400" y="431150"/>
            <a:ext cx="3975900" cy="4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MAIN_POINT_1">
    <p:bg>
      <p:bgPr>
        <a:solidFill>
          <a:srgbClr val="E7FAD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0" y="-6300"/>
            <a:ext cx="2582700" cy="51435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3085425" y="392875"/>
            <a:ext cx="5809800" cy="41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/>
        </p:nvSpPr>
        <p:spPr>
          <a:xfrm>
            <a:off x="238150" y="2263950"/>
            <a:ext cx="229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3">
  <p:cSld name="MAIN_POINT_1_1">
    <p:bg>
      <p:bgPr>
        <a:solidFill>
          <a:srgbClr val="EAEEF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/>
          <p:nvPr/>
        </p:nvSpPr>
        <p:spPr>
          <a:xfrm>
            <a:off x="0" y="-6300"/>
            <a:ext cx="2582700" cy="51435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"/>
          <p:cNvSpPr txBox="1"/>
          <p:nvPr>
            <p:ph type="title"/>
          </p:nvPr>
        </p:nvSpPr>
        <p:spPr>
          <a:xfrm>
            <a:off x="3085425" y="392875"/>
            <a:ext cx="5809800" cy="41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/>
        </p:nvSpPr>
        <p:spPr>
          <a:xfrm>
            <a:off x="238150" y="2263950"/>
            <a:ext cx="229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/>
          <p:nvPr/>
        </p:nvSpPr>
        <p:spPr>
          <a:xfrm rot="10800000">
            <a:off x="5168100" y="-125"/>
            <a:ext cx="3975900" cy="51435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3"/>
          <p:cNvSpPr txBox="1"/>
          <p:nvPr>
            <p:ph type="title"/>
          </p:nvPr>
        </p:nvSpPr>
        <p:spPr>
          <a:xfrm>
            <a:off x="483100" y="419300"/>
            <a:ext cx="3727800" cy="30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9pPr>
          </a:lstStyle>
          <a:p/>
        </p:txBody>
      </p:sp>
      <p:sp>
        <p:nvSpPr>
          <p:cNvPr id="93" name="Google Shape;93;p23"/>
          <p:cNvSpPr txBox="1"/>
          <p:nvPr>
            <p:ph idx="1" type="subTitle"/>
          </p:nvPr>
        </p:nvSpPr>
        <p:spPr>
          <a:xfrm>
            <a:off x="483100" y="3517450"/>
            <a:ext cx="37278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2" type="subTitle"/>
          </p:nvPr>
        </p:nvSpPr>
        <p:spPr>
          <a:xfrm>
            <a:off x="5401700" y="431150"/>
            <a:ext cx="3493500" cy="4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E7FAD3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/>
          <p:nvPr/>
        </p:nvSpPr>
        <p:spPr>
          <a:xfrm rot="10800000">
            <a:off x="4726500" y="-125"/>
            <a:ext cx="4417500" cy="51435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4"/>
          <p:cNvSpPr txBox="1"/>
          <p:nvPr>
            <p:ph hasCustomPrompt="1" type="title"/>
          </p:nvPr>
        </p:nvSpPr>
        <p:spPr>
          <a:xfrm>
            <a:off x="413600" y="1589875"/>
            <a:ext cx="37374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2000"/>
              <a:buNone/>
              <a:defRPr b="1" sz="12000">
                <a:solidFill>
                  <a:srgbClr val="46535B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4"/>
          <p:cNvSpPr txBox="1"/>
          <p:nvPr>
            <p:ph idx="1" type="subTitle"/>
          </p:nvPr>
        </p:nvSpPr>
        <p:spPr>
          <a:xfrm>
            <a:off x="4919400" y="431150"/>
            <a:ext cx="3975900" cy="4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_1">
    <p:bg>
      <p:bgPr>
        <a:solidFill>
          <a:srgbClr val="EAEEF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3">
  <p:cSld name="BLANK_1_1">
    <p:bg>
      <p:bgPr>
        <a:solidFill>
          <a:srgbClr val="EAEEF0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70775" y="4610450"/>
            <a:ext cx="1514501" cy="2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rgbClr val="E7FAD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 b="1" sz="3600">
                <a:solidFill>
                  <a:srgbClr val="20212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bg>
      <p:bgPr>
        <a:solidFill>
          <a:srgbClr val="EAEEF0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use">
  <p:cSld name="MAIN_POINT_1_1_1">
    <p:bg>
      <p:bgPr>
        <a:solidFill>
          <a:srgbClr val="EAEEF0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0" y="-6300"/>
            <a:ext cx="2582700" cy="51435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3085425" y="392875"/>
            <a:ext cx="5809800" cy="41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/>
        </p:nvSpPr>
        <p:spPr>
          <a:xfrm>
            <a:off x="238150" y="2263950"/>
            <a:ext cx="229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bg>
      <p:bgPr>
        <a:solidFill>
          <a:srgbClr val="E7FAD3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">
    <p:bg>
      <p:bgPr>
        <a:solidFill>
          <a:srgbClr val="EAEEF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/>
        </p:nvSpPr>
        <p:spPr>
          <a:xfrm>
            <a:off x="934025" y="2590925"/>
            <a:ext cx="55242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2300" u="none" cap="none" strike="noStrike">
                <a:solidFill>
                  <a:srgbClr val="274E13"/>
                </a:solidFill>
                <a:latin typeface="Montserrat"/>
                <a:ea typeface="Montserrat"/>
                <a:cs typeface="Montserrat"/>
                <a:sym typeface="Montserrat"/>
              </a:rPr>
              <a:t>Obrigado(a)!</a:t>
            </a:r>
            <a:endParaRPr b="0" i="0" sz="2300" u="none" cap="none" strike="noStrike">
              <a:solidFill>
                <a:srgbClr val="274E1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" name="Google Shape;36;p8"/>
          <p:cNvSpPr txBox="1"/>
          <p:nvPr/>
        </p:nvSpPr>
        <p:spPr>
          <a:xfrm>
            <a:off x="1993350" y="1925250"/>
            <a:ext cx="5157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1705" y="3431550"/>
            <a:ext cx="732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311650" y="722750"/>
            <a:ext cx="73245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 b="1" sz="3600">
                <a:solidFill>
                  <a:srgbClr val="20212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E7FAD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9pPr>
          </a:lstStyle>
          <a:p/>
        </p:txBody>
      </p:sp>
      <p:sp>
        <p:nvSpPr>
          <p:cNvPr id="43" name="Google Shape;43;p10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1F5C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B3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B3F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23B3F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/>
          <p:nvPr>
            <p:ph type="title"/>
          </p:nvPr>
        </p:nvSpPr>
        <p:spPr>
          <a:xfrm>
            <a:off x="311650" y="1174250"/>
            <a:ext cx="73245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Conhecendo o Computador e o Terminal</a:t>
            </a:r>
            <a:endParaRPr sz="4000"/>
          </a:p>
        </p:txBody>
      </p:sp>
      <p:sp>
        <p:nvSpPr>
          <p:cNvPr id="112" name="Google Shape;112;p28"/>
          <p:cNvSpPr txBox="1"/>
          <p:nvPr>
            <p:ph idx="1" type="subTitle"/>
          </p:nvPr>
        </p:nvSpPr>
        <p:spPr>
          <a:xfrm>
            <a:off x="311705" y="3883050"/>
            <a:ext cx="7324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8"/>
          <p:cNvSpPr txBox="1"/>
          <p:nvPr>
            <p:ph idx="2" type="subTitle"/>
          </p:nvPr>
        </p:nvSpPr>
        <p:spPr>
          <a:xfrm>
            <a:off x="311705" y="613975"/>
            <a:ext cx="7324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7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Computadores hoje</a:t>
            </a:r>
            <a:endParaRPr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/>
          <p:nvPr>
            <p:ph idx="1" type="subTitle"/>
          </p:nvPr>
        </p:nvSpPr>
        <p:spPr>
          <a:xfrm>
            <a:off x="311700" y="1103650"/>
            <a:ext cx="82569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Máquinas poderosas</a:t>
            </a:r>
            <a:endParaRPr b="1"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Cálculos complexos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Análise de dados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Jogos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Trabalho (textos, planilhas e apresentações)</a:t>
            </a:r>
            <a:endParaRPr sz="2200">
              <a:solidFill>
                <a:srgbClr val="46535B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Simples</a:t>
            </a:r>
            <a:r>
              <a:rPr lang="pt-BR" sz="2200"/>
              <a:t> e </a:t>
            </a:r>
            <a:r>
              <a:rPr b="1" lang="pt-BR" sz="2200"/>
              <a:t>intuitivo</a:t>
            </a:r>
            <a:r>
              <a:rPr lang="pt-BR" sz="2200"/>
              <a:t>, focado em usuários "leigos"</a:t>
            </a:r>
            <a:endParaRPr sz="2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Máquina que executa </a:t>
            </a:r>
            <a:r>
              <a:rPr b="1" lang="pt-BR" sz="2200"/>
              <a:t>programas</a:t>
            </a:r>
            <a:endParaRPr b="1" sz="2200"/>
          </a:p>
        </p:txBody>
      </p:sp>
      <p:sp>
        <p:nvSpPr>
          <p:cNvPr id="170" name="Google Shape;170;p38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E hoje em dia?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💻</a:t>
            </a:r>
            <a:endParaRPr sz="3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9"/>
          <p:cNvSpPr txBox="1"/>
          <p:nvPr>
            <p:ph idx="1" type="subTitle"/>
          </p:nvPr>
        </p:nvSpPr>
        <p:spPr>
          <a:xfrm>
            <a:off x="311700" y="1103650"/>
            <a:ext cx="81918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100"/>
              <a:buChar char="●"/>
            </a:pPr>
            <a:r>
              <a:rPr b="1" lang="pt-BR" sz="2100">
                <a:solidFill>
                  <a:srgbClr val="46535B"/>
                </a:solidFill>
              </a:rPr>
              <a:t>Programas responsáveis</a:t>
            </a:r>
            <a:r>
              <a:rPr lang="pt-BR" sz="2100">
                <a:solidFill>
                  <a:srgbClr val="46535B"/>
                </a:solidFill>
              </a:rPr>
              <a:t> por gerenciar o computador</a:t>
            </a:r>
            <a:br>
              <a:rPr lang="pt-BR" sz="2100">
                <a:solidFill>
                  <a:srgbClr val="46535B"/>
                </a:solidFill>
              </a:rPr>
            </a:b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100"/>
              <a:buChar char="●"/>
            </a:pPr>
            <a:r>
              <a:rPr lang="pt-BR" sz="2100">
                <a:solidFill>
                  <a:srgbClr val="46535B"/>
                </a:solidFill>
              </a:rPr>
              <a:t>Organiza </a:t>
            </a:r>
            <a:r>
              <a:rPr b="1" lang="pt-BR" sz="2100">
                <a:solidFill>
                  <a:srgbClr val="46535B"/>
                </a:solidFill>
              </a:rPr>
              <a:t>vários programas</a:t>
            </a:r>
            <a:r>
              <a:rPr lang="pt-BR" sz="2100">
                <a:solidFill>
                  <a:srgbClr val="46535B"/>
                </a:solidFill>
              </a:rPr>
              <a:t> rodando ao mesmo tempo</a:t>
            </a:r>
            <a:br>
              <a:rPr lang="pt-BR" sz="2100"/>
            </a:br>
            <a:endParaRPr sz="2100">
              <a:solidFill>
                <a:srgbClr val="46535B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100"/>
              <a:buChar char="●"/>
            </a:pPr>
            <a:r>
              <a:rPr lang="pt-BR" sz="2100">
                <a:solidFill>
                  <a:srgbClr val="46535B"/>
                </a:solidFill>
              </a:rPr>
              <a:t>Gerencia o </a:t>
            </a:r>
            <a:r>
              <a:rPr b="1" lang="pt-BR" sz="2100">
                <a:solidFill>
                  <a:srgbClr val="46535B"/>
                </a:solidFill>
              </a:rPr>
              <a:t>sistema de arquivos</a:t>
            </a:r>
            <a:r>
              <a:rPr lang="pt-BR" sz="2100">
                <a:solidFill>
                  <a:srgbClr val="46535B"/>
                </a:solidFill>
              </a:rPr>
              <a:t> e </a:t>
            </a:r>
            <a:r>
              <a:rPr b="1" lang="pt-BR" sz="2100">
                <a:solidFill>
                  <a:srgbClr val="46535B"/>
                </a:solidFill>
              </a:rPr>
              <a:t>pastas</a:t>
            </a:r>
            <a:br>
              <a:rPr b="1" lang="pt-BR" sz="2100">
                <a:solidFill>
                  <a:srgbClr val="46535B"/>
                </a:solidFill>
              </a:rPr>
            </a:br>
            <a:endParaRPr b="1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100"/>
              <a:buChar char="●"/>
            </a:pPr>
            <a:r>
              <a:rPr lang="pt-BR" sz="2100">
                <a:solidFill>
                  <a:srgbClr val="46535B"/>
                </a:solidFill>
              </a:rPr>
              <a:t>Apresenta </a:t>
            </a:r>
            <a:r>
              <a:rPr b="1" lang="pt-BR" sz="2100">
                <a:solidFill>
                  <a:srgbClr val="46535B"/>
                </a:solidFill>
              </a:rPr>
              <a:t>interface</a:t>
            </a:r>
            <a:r>
              <a:rPr lang="pt-BR" sz="2100">
                <a:solidFill>
                  <a:srgbClr val="46535B"/>
                </a:solidFill>
              </a:rPr>
              <a:t> para o computador, o que permite </a:t>
            </a:r>
            <a:r>
              <a:rPr b="1" lang="pt-BR" sz="2100">
                <a:solidFill>
                  <a:srgbClr val="46535B"/>
                </a:solidFill>
              </a:rPr>
              <a:t>interação</a:t>
            </a:r>
            <a:r>
              <a:rPr lang="pt-BR" sz="2100">
                <a:solidFill>
                  <a:srgbClr val="46535B"/>
                </a:solidFill>
              </a:rPr>
              <a:t> do usuário</a:t>
            </a:r>
            <a:endParaRPr b="1" sz="2100">
              <a:solidFill>
                <a:srgbClr val="46535B"/>
              </a:solidFill>
            </a:endParaRPr>
          </a:p>
        </p:txBody>
      </p:sp>
      <p:sp>
        <p:nvSpPr>
          <p:cNvPr id="176" name="Google Shape;176;p39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Sistemas Operacionais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💻</a:t>
            </a:r>
            <a:endParaRPr sz="3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0"/>
          <p:cNvSpPr txBox="1"/>
          <p:nvPr>
            <p:ph idx="1" type="subTitle"/>
          </p:nvPr>
        </p:nvSpPr>
        <p:spPr>
          <a:xfrm>
            <a:off x="311700" y="1103650"/>
            <a:ext cx="81873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>
                <a:solidFill>
                  <a:srgbClr val="46535B"/>
                </a:solidFill>
              </a:rPr>
              <a:t>Todos os </a:t>
            </a:r>
            <a:r>
              <a:rPr b="1" lang="pt-BR" sz="2200">
                <a:solidFill>
                  <a:srgbClr val="46535B"/>
                </a:solidFill>
              </a:rPr>
              <a:t>comandos</a:t>
            </a:r>
            <a:r>
              <a:rPr lang="pt-BR" sz="2200">
                <a:solidFill>
                  <a:srgbClr val="46535B"/>
                </a:solidFill>
              </a:rPr>
              <a:t> eram por </a:t>
            </a:r>
            <a:r>
              <a:rPr b="1" lang="pt-BR" sz="2200">
                <a:solidFill>
                  <a:srgbClr val="46535B"/>
                </a:solidFill>
              </a:rPr>
              <a:t>texto</a:t>
            </a:r>
            <a:r>
              <a:rPr lang="pt-BR" sz="2200">
                <a:solidFill>
                  <a:srgbClr val="46535B"/>
                </a:solidFill>
              </a:rPr>
              <a:t>, por meio de uma </a:t>
            </a:r>
            <a:r>
              <a:rPr i="1" lang="pt-BR" sz="2200">
                <a:solidFill>
                  <a:srgbClr val="46535B"/>
                </a:solidFill>
              </a:rPr>
              <a:t>Command Line Interface</a:t>
            </a:r>
            <a:r>
              <a:rPr lang="pt-BR" sz="2200">
                <a:solidFill>
                  <a:srgbClr val="46535B"/>
                </a:solidFill>
              </a:rPr>
              <a:t> (CLI)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Terminal</a:t>
            </a:r>
            <a:endParaRPr sz="2200">
              <a:solidFill>
                <a:srgbClr val="46535B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>
                <a:solidFill>
                  <a:srgbClr val="46535B"/>
                </a:solidFill>
              </a:rPr>
              <a:t>Com o tempo, foram desenvolvidas interfaces </a:t>
            </a:r>
            <a:r>
              <a:rPr b="1" lang="pt-BR" sz="2200">
                <a:solidFill>
                  <a:srgbClr val="46535B"/>
                </a:solidFill>
              </a:rPr>
              <a:t>mais amigáveis</a:t>
            </a:r>
            <a:r>
              <a:rPr lang="pt-BR" sz="2200">
                <a:solidFill>
                  <a:srgbClr val="46535B"/>
                </a:solidFill>
              </a:rPr>
              <a:t> e </a:t>
            </a:r>
            <a:r>
              <a:rPr b="1" lang="pt-BR" sz="2200">
                <a:solidFill>
                  <a:srgbClr val="46535B"/>
                </a:solidFill>
              </a:rPr>
              <a:t>intuitivas</a:t>
            </a:r>
            <a:r>
              <a:rPr lang="pt-BR" sz="2200">
                <a:solidFill>
                  <a:srgbClr val="46535B"/>
                </a:solidFill>
              </a:rPr>
              <a:t>, chamadas de </a:t>
            </a:r>
            <a:r>
              <a:rPr i="1" lang="pt-BR" sz="2200">
                <a:solidFill>
                  <a:srgbClr val="46535B"/>
                </a:solidFill>
              </a:rPr>
              <a:t>Graphical User Interface </a:t>
            </a:r>
            <a:r>
              <a:rPr lang="pt-BR" sz="2200">
                <a:solidFill>
                  <a:srgbClr val="46535B"/>
                </a:solidFill>
              </a:rPr>
              <a:t>(GUI)</a:t>
            </a:r>
            <a:endParaRPr b="1" sz="2200"/>
          </a:p>
        </p:txBody>
      </p:sp>
      <p:sp>
        <p:nvSpPr>
          <p:cNvPr id="182" name="Google Shape;182;p40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Interfaces</a:t>
            </a:r>
            <a:r>
              <a:rPr lang="pt-BR" sz="3400"/>
              <a:t>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💻</a:t>
            </a:r>
            <a:endParaRPr sz="3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Terminal</a:t>
            </a:r>
            <a:endParaRPr sz="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2"/>
          <p:cNvSpPr txBox="1"/>
          <p:nvPr>
            <p:ph idx="1" type="subTitle"/>
          </p:nvPr>
        </p:nvSpPr>
        <p:spPr>
          <a:xfrm>
            <a:off x="311700" y="1103650"/>
            <a:ext cx="8175600" cy="3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Char char="●"/>
            </a:pPr>
            <a:r>
              <a:rPr lang="pt-BR" sz="2200"/>
              <a:t>Programa que permite interação com o computador por meio de comandos (</a:t>
            </a:r>
            <a:r>
              <a:rPr b="1" lang="pt-BR" sz="2200"/>
              <a:t>CLI</a:t>
            </a:r>
            <a:r>
              <a:rPr lang="pt-BR" sz="2200"/>
              <a:t>)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Char char="●"/>
            </a:pPr>
            <a:r>
              <a:rPr lang="pt-BR" sz="2200"/>
              <a:t>Existem vários terminais, alguns exemplos abaixo: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Char char="○"/>
            </a:pPr>
            <a:r>
              <a:rPr lang="pt-BR" sz="2200">
                <a:solidFill>
                  <a:srgbClr val="46535B"/>
                </a:solidFill>
              </a:rPr>
              <a:t>Bash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Char char="○"/>
            </a:pPr>
            <a:r>
              <a:rPr lang="pt-BR" sz="2200">
                <a:solidFill>
                  <a:srgbClr val="46535B"/>
                </a:solidFill>
              </a:rPr>
              <a:t>Zsh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Char char="○"/>
            </a:pPr>
            <a:r>
              <a:rPr lang="pt-BR" sz="2200">
                <a:solidFill>
                  <a:srgbClr val="46535B"/>
                </a:solidFill>
              </a:rPr>
              <a:t>CMD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Char char="○"/>
            </a:pPr>
            <a:r>
              <a:rPr lang="pt-BR" sz="2200">
                <a:solidFill>
                  <a:srgbClr val="46535B"/>
                </a:solidFill>
              </a:rPr>
              <a:t>PowerShell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Char char="○"/>
            </a:pPr>
            <a:r>
              <a:rPr lang="pt-BR" sz="2200">
                <a:solidFill>
                  <a:srgbClr val="46535B"/>
                </a:solidFill>
              </a:rPr>
              <a:t>GitBash - Acessar comandos Unix</a:t>
            </a:r>
            <a:endParaRPr sz="2200"/>
          </a:p>
        </p:txBody>
      </p:sp>
      <p:sp>
        <p:nvSpPr>
          <p:cNvPr id="193" name="Google Shape;193;p42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Terminal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👾</a:t>
            </a:r>
            <a:endParaRPr sz="3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3"/>
          <p:cNvSpPr txBox="1"/>
          <p:nvPr>
            <p:ph idx="1" type="subTitle"/>
          </p:nvPr>
        </p:nvSpPr>
        <p:spPr>
          <a:xfrm>
            <a:off x="311700" y="1103650"/>
            <a:ext cx="81990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>
                <a:solidFill>
                  <a:srgbClr val="46535B"/>
                </a:solidFill>
              </a:rPr>
              <a:t>Os terminais dependem do </a:t>
            </a:r>
            <a:r>
              <a:rPr b="1" lang="pt-BR" sz="2200">
                <a:solidFill>
                  <a:srgbClr val="46535B"/>
                </a:solidFill>
              </a:rPr>
              <a:t>Sistema Operacional</a:t>
            </a:r>
            <a:br>
              <a:rPr b="1" lang="pt-BR" sz="2200">
                <a:solidFill>
                  <a:srgbClr val="46535B"/>
                </a:solidFill>
              </a:rPr>
            </a:br>
            <a:endParaRPr sz="22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46535B"/>
                </a:solidFill>
              </a:rPr>
              <a:t>Sistemas Unix (Linux e MacOS) </a:t>
            </a:r>
            <a:endParaRPr b="1"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Herdaram o terminal da época em que não existiam interfaces gráficas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b="1" lang="pt-BR" sz="2200">
                <a:solidFill>
                  <a:srgbClr val="46535B"/>
                </a:solidFill>
              </a:rPr>
              <a:t>Bash/Zsh</a:t>
            </a:r>
            <a:r>
              <a:rPr lang="pt-BR" sz="2200">
                <a:solidFill>
                  <a:srgbClr val="46535B"/>
                </a:solidFill>
              </a:rPr>
              <a:t>: um terminal muito poderoso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199" name="Google Shape;199;p43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Terminal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👾</a:t>
            </a:r>
            <a:endParaRPr sz="3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4"/>
          <p:cNvSpPr txBox="1"/>
          <p:nvPr>
            <p:ph idx="1" type="subTitle"/>
          </p:nvPr>
        </p:nvSpPr>
        <p:spPr>
          <a:xfrm>
            <a:off x="311700" y="1103650"/>
            <a:ext cx="81408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46535B"/>
                </a:solidFill>
              </a:rPr>
              <a:t>Windows</a:t>
            </a:r>
            <a:r>
              <a:rPr lang="pt-BR" sz="2200">
                <a:solidFill>
                  <a:srgbClr val="46535B"/>
                </a:solidFill>
              </a:rPr>
              <a:t> 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Foi desenvolvido com foco na </a:t>
            </a:r>
            <a:r>
              <a:rPr b="1" lang="pt-BR" sz="2200">
                <a:solidFill>
                  <a:srgbClr val="46535B"/>
                </a:solidFill>
              </a:rPr>
              <a:t>interface gráfica</a:t>
            </a:r>
            <a:endParaRPr b="1"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Os </a:t>
            </a:r>
            <a:r>
              <a:rPr b="1" lang="pt-BR" sz="2200">
                <a:solidFill>
                  <a:srgbClr val="46535B"/>
                </a:solidFill>
              </a:rPr>
              <a:t>terminais</a:t>
            </a:r>
            <a:r>
              <a:rPr lang="pt-BR" sz="2200">
                <a:solidFill>
                  <a:srgbClr val="46535B"/>
                </a:solidFill>
              </a:rPr>
              <a:t> disponíveis são, em geral, menos interessantes para nós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Usaremos, então, o </a:t>
            </a:r>
            <a:r>
              <a:rPr b="1" lang="pt-BR" sz="2200">
                <a:solidFill>
                  <a:srgbClr val="46535B"/>
                </a:solidFill>
              </a:rPr>
              <a:t>GitBash</a:t>
            </a:r>
            <a:r>
              <a:rPr lang="pt-BR" sz="2200">
                <a:solidFill>
                  <a:srgbClr val="46535B"/>
                </a:solidFill>
              </a:rPr>
              <a:t> que simula o bash no Windows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205" name="Google Shape;205;p44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Terminal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👾</a:t>
            </a:r>
            <a:endParaRPr sz="3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5"/>
          <p:cNvSpPr txBox="1"/>
          <p:nvPr>
            <p:ph idx="1" type="subTitle"/>
          </p:nvPr>
        </p:nvSpPr>
        <p:spPr>
          <a:xfrm>
            <a:off x="311700" y="1103650"/>
            <a:ext cx="81990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Por que usar o terminal?</a:t>
            </a:r>
            <a:r>
              <a:rPr lang="pt-BR" sz="2200"/>
              <a:t> 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Alguns programas </a:t>
            </a:r>
            <a:r>
              <a:rPr b="1" lang="pt-BR" sz="2200">
                <a:solidFill>
                  <a:srgbClr val="46535B"/>
                </a:solidFill>
              </a:rPr>
              <a:t>não</a:t>
            </a:r>
            <a:r>
              <a:rPr lang="pt-BR" sz="2200">
                <a:solidFill>
                  <a:srgbClr val="46535B"/>
                </a:solidFill>
              </a:rPr>
              <a:t> possuem </a:t>
            </a:r>
            <a:r>
              <a:rPr b="1" lang="pt-BR" sz="2200">
                <a:solidFill>
                  <a:srgbClr val="46535B"/>
                </a:solidFill>
              </a:rPr>
              <a:t>interface</a:t>
            </a:r>
            <a:r>
              <a:rPr lang="pt-BR" sz="2200">
                <a:solidFill>
                  <a:srgbClr val="46535B"/>
                </a:solidFill>
              </a:rPr>
              <a:t> </a:t>
            </a:r>
            <a:r>
              <a:rPr b="1" lang="pt-BR" sz="2200">
                <a:solidFill>
                  <a:srgbClr val="46535B"/>
                </a:solidFill>
              </a:rPr>
              <a:t>gráfica</a:t>
            </a:r>
            <a:endParaRPr b="1"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Permite </a:t>
            </a:r>
            <a:r>
              <a:rPr b="1" lang="pt-BR" sz="2200">
                <a:solidFill>
                  <a:srgbClr val="46535B"/>
                </a:solidFill>
              </a:rPr>
              <a:t>automatização</a:t>
            </a:r>
            <a:r>
              <a:rPr lang="pt-BR" sz="2200">
                <a:solidFill>
                  <a:srgbClr val="46535B"/>
                </a:solidFill>
              </a:rPr>
              <a:t> de tarefas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Força </a:t>
            </a:r>
            <a:r>
              <a:rPr b="1" lang="pt-BR" sz="2200">
                <a:solidFill>
                  <a:srgbClr val="46535B"/>
                </a:solidFill>
              </a:rPr>
              <a:t>maior</a:t>
            </a:r>
            <a:r>
              <a:rPr lang="pt-BR" sz="2200">
                <a:solidFill>
                  <a:srgbClr val="46535B"/>
                </a:solidFill>
              </a:rPr>
              <a:t> </a:t>
            </a:r>
            <a:r>
              <a:rPr b="1" lang="pt-BR" sz="2200">
                <a:solidFill>
                  <a:srgbClr val="46535B"/>
                </a:solidFill>
              </a:rPr>
              <a:t>entendimento</a:t>
            </a:r>
            <a:r>
              <a:rPr lang="pt-BR" sz="2200">
                <a:solidFill>
                  <a:srgbClr val="46535B"/>
                </a:solidFill>
              </a:rPr>
              <a:t> por parte do usuário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É bem mais </a:t>
            </a:r>
            <a:r>
              <a:rPr b="1" lang="pt-BR" sz="2200">
                <a:solidFill>
                  <a:srgbClr val="46535B"/>
                </a:solidFill>
              </a:rPr>
              <a:t>rápido</a:t>
            </a:r>
            <a:r>
              <a:rPr lang="pt-BR" sz="2200">
                <a:solidFill>
                  <a:srgbClr val="46535B"/>
                </a:solidFill>
              </a:rPr>
              <a:t> e </a:t>
            </a:r>
            <a:r>
              <a:rPr b="1" lang="pt-BR" sz="2200">
                <a:solidFill>
                  <a:srgbClr val="46535B"/>
                </a:solidFill>
              </a:rPr>
              <a:t>eficiente</a:t>
            </a:r>
            <a:r>
              <a:rPr lang="pt-BR" sz="2200">
                <a:solidFill>
                  <a:srgbClr val="46535B"/>
                </a:solidFill>
              </a:rPr>
              <a:t> que a interface gráfica</a:t>
            </a:r>
            <a:endParaRPr sz="2200">
              <a:solidFill>
                <a:srgbClr val="46535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 sz="2200"/>
          </a:p>
        </p:txBody>
      </p:sp>
      <p:sp>
        <p:nvSpPr>
          <p:cNvPr id="211" name="Google Shape;211;p45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Terminal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👾</a:t>
            </a:r>
            <a:endParaRPr sz="3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6"/>
          <p:cNvSpPr txBox="1"/>
          <p:nvPr/>
        </p:nvSpPr>
        <p:spPr>
          <a:xfrm>
            <a:off x="2813925" y="256650"/>
            <a:ext cx="6018300" cy="4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Fixação </a:t>
            </a:r>
            <a:r>
              <a:rPr lang="pt-BR" sz="2400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3000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✍️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O 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processador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é responsável pela execução de 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programas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, acessando a 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memória 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da máquina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Sistemas Operacionais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são programas que criam 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interfaces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para o usuário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Terminal 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é um ambiente onde nós devs 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executamos comandos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para trabalhar mesmo 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sem interface gráfica</a:t>
            </a:r>
            <a:endParaRPr b="1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/>
        </p:nvSpPr>
        <p:spPr>
          <a:xfrm>
            <a:off x="4572000" y="376500"/>
            <a:ext cx="4239900" cy="40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Um pouco de </a:t>
            </a:r>
            <a:r>
              <a:rPr b="1" i="1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história</a:t>
            </a:r>
            <a:endParaRPr b="1" i="1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1" i="1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Analogia</a:t>
            </a:r>
            <a:r>
              <a:rPr b="0" i="1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da cozinha e cenário atual</a:t>
            </a:r>
            <a:endParaRPr b="1" i="1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1" i="1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Terminal 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b="1" i="1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comandos</a:t>
            </a:r>
            <a:endParaRPr b="1" i="1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9"/>
          <p:cNvSpPr txBox="1"/>
          <p:nvPr/>
        </p:nvSpPr>
        <p:spPr>
          <a:xfrm>
            <a:off x="340850" y="1760850"/>
            <a:ext cx="38691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O que vamos ver hoje?</a:t>
            </a:r>
            <a:endParaRPr b="1" i="0" sz="35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7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Comandos</a:t>
            </a:r>
            <a:endParaRPr sz="4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8"/>
          <p:cNvSpPr txBox="1"/>
          <p:nvPr>
            <p:ph idx="1" type="subTitle"/>
          </p:nvPr>
        </p:nvSpPr>
        <p:spPr>
          <a:xfrm>
            <a:off x="311700" y="1103650"/>
            <a:ext cx="81756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lang="pt-BR" sz="2000"/>
              <a:t>Um comando é uma sequência de palavras e letras que executam uma determinada ação. Cada elemento dessa sequência é chamado de </a:t>
            </a:r>
            <a:r>
              <a:rPr b="1" lang="pt-BR" sz="2000"/>
              <a:t>argumento</a:t>
            </a:r>
            <a:br>
              <a:rPr lang="pt-BR" sz="2000">
                <a:solidFill>
                  <a:srgbClr val="46535B"/>
                </a:solidFill>
              </a:rPr>
            </a:br>
            <a:endParaRPr sz="2000">
              <a:solidFill>
                <a:srgbClr val="46535B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lang="pt-BR" sz="2000"/>
              <a:t>Cada comando </a:t>
            </a:r>
            <a:r>
              <a:rPr lang="pt-BR" sz="2000">
                <a:solidFill>
                  <a:srgbClr val="46535B"/>
                </a:solidFill>
              </a:rPr>
              <a:t>pode </a:t>
            </a:r>
            <a:r>
              <a:rPr lang="pt-BR" sz="2000"/>
              <a:t>possuir </a:t>
            </a:r>
            <a:r>
              <a:rPr b="1" lang="pt-BR" sz="2000"/>
              <a:t>opções </a:t>
            </a:r>
            <a:r>
              <a:rPr lang="pt-BR" sz="2000">
                <a:solidFill>
                  <a:srgbClr val="46535B"/>
                </a:solidFill>
              </a:rPr>
              <a:t>e </a:t>
            </a:r>
            <a:r>
              <a:rPr b="1" lang="pt-BR" sz="2000"/>
              <a:t>parâmetros</a:t>
            </a:r>
            <a:endParaRPr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b="1" lang="pt-BR" sz="2000">
                <a:solidFill>
                  <a:srgbClr val="46535B"/>
                </a:solidFill>
              </a:rPr>
              <a:t>opções</a:t>
            </a:r>
            <a:r>
              <a:rPr lang="pt-BR" sz="2000">
                <a:solidFill>
                  <a:srgbClr val="46535B"/>
                </a:solidFill>
              </a:rPr>
              <a:t>: mudam o comportamento do comando e possuem o caractere “-” ou “--” como prefixo</a:t>
            </a:r>
            <a:endParaRPr sz="16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b="1" lang="pt-BR" sz="2000">
                <a:solidFill>
                  <a:srgbClr val="46535B"/>
                </a:solidFill>
              </a:rPr>
              <a:t>parâmetros</a:t>
            </a:r>
            <a:r>
              <a:rPr lang="pt-BR" sz="2000">
                <a:solidFill>
                  <a:srgbClr val="46535B"/>
                </a:solidFill>
              </a:rPr>
              <a:t>: são informações atribuídas ao próprio comando ou às opções</a:t>
            </a:r>
            <a:endParaRPr sz="1600">
              <a:solidFill>
                <a:srgbClr val="46535B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/>
          </a:p>
        </p:txBody>
      </p:sp>
      <p:sp>
        <p:nvSpPr>
          <p:cNvPr id="227" name="Google Shape;227;p48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O que são comandos?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📣</a:t>
            </a:r>
            <a:endParaRPr sz="3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9"/>
          <p:cNvSpPr txBox="1"/>
          <p:nvPr>
            <p:ph idx="1" type="subTitle"/>
          </p:nvPr>
        </p:nvSpPr>
        <p:spPr>
          <a:xfrm>
            <a:off x="262375" y="11036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Exemplo</a:t>
            </a:r>
            <a:r>
              <a:rPr lang="pt-BR" sz="2200"/>
              <a:t>: </a:t>
            </a:r>
            <a:r>
              <a:rPr lang="pt-BR" sz="2200">
                <a:solidFill>
                  <a:srgbClr val="46535B"/>
                </a:solidFill>
              </a:rPr>
              <a:t>Visualizar as primeiras 5 linhas de um arquivo chamado </a:t>
            </a:r>
            <a:r>
              <a:rPr i="1" lang="pt-BR" sz="2200">
                <a:solidFill>
                  <a:srgbClr val="46535B"/>
                </a:solidFill>
              </a:rPr>
              <a:t>meu-arquivo.txt</a:t>
            </a:r>
            <a:endParaRPr b="1" sz="22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 sz="2200"/>
          </a:p>
        </p:txBody>
      </p:sp>
      <p:sp>
        <p:nvSpPr>
          <p:cNvPr id="233" name="Google Shape;233;p49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Comandos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📣</a:t>
            </a:r>
            <a:endParaRPr sz="3400"/>
          </a:p>
        </p:txBody>
      </p:sp>
      <p:pic>
        <p:nvPicPr>
          <p:cNvPr id="234" name="Google Shape;23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7913" y="1752463"/>
            <a:ext cx="5057774" cy="2872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p49"/>
          <p:cNvCxnSpPr/>
          <p:nvPr/>
        </p:nvCxnSpPr>
        <p:spPr>
          <a:xfrm rot="10800000">
            <a:off x="3537050" y="3625700"/>
            <a:ext cx="9000" cy="809700"/>
          </a:xfrm>
          <a:prstGeom prst="straightConnector1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" name="Google Shape;236;p49"/>
          <p:cNvCxnSpPr/>
          <p:nvPr/>
        </p:nvCxnSpPr>
        <p:spPr>
          <a:xfrm>
            <a:off x="4602825" y="3625700"/>
            <a:ext cx="9000" cy="809700"/>
          </a:xfrm>
          <a:prstGeom prst="straightConnector1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" name="Google Shape;237;p49"/>
          <p:cNvCxnSpPr/>
          <p:nvPr/>
        </p:nvCxnSpPr>
        <p:spPr>
          <a:xfrm flipH="1">
            <a:off x="2718150" y="4440425"/>
            <a:ext cx="826800" cy="4200"/>
          </a:xfrm>
          <a:prstGeom prst="straightConnector1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8" name="Google Shape;238;p49"/>
          <p:cNvCxnSpPr/>
          <p:nvPr/>
        </p:nvCxnSpPr>
        <p:spPr>
          <a:xfrm>
            <a:off x="4625450" y="4425625"/>
            <a:ext cx="395400" cy="9900"/>
          </a:xfrm>
          <a:prstGeom prst="straightConnector1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9" name="Google Shape;239;p49"/>
          <p:cNvSpPr txBox="1"/>
          <p:nvPr/>
        </p:nvSpPr>
        <p:spPr>
          <a:xfrm>
            <a:off x="2087000" y="4255325"/>
            <a:ext cx="7845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arg 1</a:t>
            </a:r>
            <a:br>
              <a:rPr b="1" i="0" lang="pt-BR" sz="1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pt-BR" sz="1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(opção)</a:t>
            </a:r>
            <a:endParaRPr b="1" i="0" sz="1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49"/>
          <p:cNvSpPr txBox="1"/>
          <p:nvPr/>
        </p:nvSpPr>
        <p:spPr>
          <a:xfrm>
            <a:off x="5020800" y="4210850"/>
            <a:ext cx="2550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arg 3</a:t>
            </a:r>
            <a:br>
              <a:rPr b="1" i="0" lang="pt-BR" sz="1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pt-BR" sz="1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(informação para o comando)</a:t>
            </a:r>
            <a:endParaRPr b="1" i="0" sz="1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1" name="Google Shape;241;p49"/>
          <p:cNvCxnSpPr/>
          <p:nvPr/>
        </p:nvCxnSpPr>
        <p:spPr>
          <a:xfrm flipH="1">
            <a:off x="1668075" y="3403750"/>
            <a:ext cx="1050000" cy="9000"/>
          </a:xfrm>
          <a:prstGeom prst="straightConnector1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2" name="Google Shape;242;p49"/>
          <p:cNvSpPr txBox="1"/>
          <p:nvPr/>
        </p:nvSpPr>
        <p:spPr>
          <a:xfrm>
            <a:off x="454800" y="3231000"/>
            <a:ext cx="18393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arg 0</a:t>
            </a:r>
            <a:br>
              <a:rPr b="1" i="0" lang="pt-BR" sz="1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pt-BR" sz="1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(nome do comando)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49"/>
          <p:cNvCxnSpPr/>
          <p:nvPr/>
        </p:nvCxnSpPr>
        <p:spPr>
          <a:xfrm rot="10800000">
            <a:off x="3789250" y="2205300"/>
            <a:ext cx="5400" cy="1025700"/>
          </a:xfrm>
          <a:prstGeom prst="straightConnector1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" name="Google Shape;244;p49"/>
          <p:cNvCxnSpPr/>
          <p:nvPr/>
        </p:nvCxnSpPr>
        <p:spPr>
          <a:xfrm>
            <a:off x="3789250" y="2205300"/>
            <a:ext cx="587100" cy="4500"/>
          </a:xfrm>
          <a:prstGeom prst="straightConnector1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5" name="Google Shape;245;p49"/>
          <p:cNvSpPr txBox="1"/>
          <p:nvPr/>
        </p:nvSpPr>
        <p:spPr>
          <a:xfrm>
            <a:off x="4376350" y="2022900"/>
            <a:ext cx="244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arg 2(informação da opção)</a:t>
            </a:r>
            <a:endParaRPr b="1" i="0" sz="1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0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46535B"/>
                </a:solidFill>
              </a:rPr>
              <a:t>echo</a:t>
            </a:r>
            <a:endParaRPr b="1"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Imprime algo no terminal</a:t>
            </a:r>
            <a:endParaRPr b="1" sz="2200"/>
          </a:p>
        </p:txBody>
      </p:sp>
      <p:pic>
        <p:nvPicPr>
          <p:cNvPr id="251" name="Google Shape;25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8227" y="2297877"/>
            <a:ext cx="6243924" cy="194279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0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Comandos Básicos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📣</a:t>
            </a:r>
            <a:endParaRPr sz="3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1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46535B"/>
                </a:solidFill>
              </a:rPr>
              <a:t>whoami</a:t>
            </a:r>
            <a:endParaRPr b="1"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Imprime o nome do usuário na tela</a:t>
            </a:r>
            <a:endParaRPr b="1" sz="2200"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Comandos Básicos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📣</a:t>
            </a:r>
            <a:endParaRPr sz="3400"/>
          </a:p>
        </p:txBody>
      </p:sp>
      <p:pic>
        <p:nvPicPr>
          <p:cNvPr id="259" name="Google Shape;25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5432" y="2345787"/>
            <a:ext cx="6317475" cy="18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2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clear</a:t>
            </a:r>
            <a:endParaRPr b="1"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Limpa tudo que está aparecendo no terminal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Só serve pra ajudar na leitura e organização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265" name="Google Shape;265;p52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Comandos Básicos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📣</a:t>
            </a:r>
            <a:endParaRPr sz="3400"/>
          </a:p>
        </p:txBody>
      </p:sp>
      <p:pic>
        <p:nvPicPr>
          <p:cNvPr id="266" name="Google Shape;26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7175" y="2343700"/>
            <a:ext cx="6070673" cy="20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46535B"/>
                </a:solidFill>
              </a:rPr>
              <a:t>pwd</a:t>
            </a:r>
            <a:endParaRPr b="1"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Sigla para </a:t>
            </a:r>
            <a:r>
              <a:rPr i="1" lang="pt-BR" sz="2200">
                <a:solidFill>
                  <a:srgbClr val="46535B"/>
                </a:solidFill>
              </a:rPr>
              <a:t>print working directory</a:t>
            </a:r>
            <a:endParaRPr i="1"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Mostra o endereço completo do diretório/pasta em que estamos trabalhando</a:t>
            </a:r>
            <a:endParaRPr b="1" sz="2200"/>
          </a:p>
        </p:txBody>
      </p:sp>
      <p:pic>
        <p:nvPicPr>
          <p:cNvPr id="272" name="Google Shape;27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225" y="2658600"/>
            <a:ext cx="6971149" cy="155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53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Comandos Básicos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📣</a:t>
            </a:r>
            <a:endParaRPr sz="3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4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46535B"/>
                </a:solidFill>
              </a:rPr>
              <a:t>ls</a:t>
            </a:r>
            <a:endParaRPr b="1"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O nome vem de </a:t>
            </a:r>
            <a:r>
              <a:rPr b="1" i="1" lang="pt-BR" sz="2200">
                <a:solidFill>
                  <a:srgbClr val="46535B"/>
                </a:solidFill>
              </a:rPr>
              <a:t>l</a:t>
            </a:r>
            <a:r>
              <a:rPr i="1" lang="pt-BR" sz="2200">
                <a:solidFill>
                  <a:srgbClr val="46535B"/>
                </a:solidFill>
              </a:rPr>
              <a:t>i</a:t>
            </a:r>
            <a:r>
              <a:rPr b="1" i="1" lang="pt-BR" sz="2200">
                <a:solidFill>
                  <a:srgbClr val="46535B"/>
                </a:solidFill>
              </a:rPr>
              <a:t>s</a:t>
            </a:r>
            <a:r>
              <a:rPr i="1" lang="pt-BR" sz="2200">
                <a:solidFill>
                  <a:srgbClr val="46535B"/>
                </a:solidFill>
              </a:rPr>
              <a:t>t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Lista os arquivos e pastas do diretório em que estamos</a:t>
            </a:r>
            <a:endParaRPr sz="2200">
              <a:solidFill>
                <a:srgbClr val="46535B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 sz="2200"/>
          </a:p>
        </p:txBody>
      </p:sp>
      <p:pic>
        <p:nvPicPr>
          <p:cNvPr id="279" name="Google Shape;27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175" y="2751325"/>
            <a:ext cx="7631525" cy="17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4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Comandos Básicos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📣</a:t>
            </a:r>
            <a:endParaRPr sz="3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5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46535B"/>
                </a:solidFill>
              </a:rPr>
              <a:t>cd</a:t>
            </a:r>
            <a:endParaRPr b="1"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Sigla para </a:t>
            </a:r>
            <a:r>
              <a:rPr i="1" lang="pt-BR" sz="2200">
                <a:solidFill>
                  <a:srgbClr val="46535B"/>
                </a:solidFill>
              </a:rPr>
              <a:t>change directory</a:t>
            </a:r>
            <a:endParaRPr i="1"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Muda o diretório/pasta em que estamos</a:t>
            </a:r>
            <a:endParaRPr sz="2200">
              <a:solidFill>
                <a:srgbClr val="46535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 sz="2200"/>
          </a:p>
        </p:txBody>
      </p:sp>
      <p:sp>
        <p:nvSpPr>
          <p:cNvPr id="286" name="Google Shape;286;p55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Comandos Básicos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📣</a:t>
            </a:r>
            <a:endParaRPr sz="3400"/>
          </a:p>
        </p:txBody>
      </p:sp>
      <p:pic>
        <p:nvPicPr>
          <p:cNvPr id="287" name="Google Shape;28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00" y="2525976"/>
            <a:ext cx="7467899" cy="19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6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46535B"/>
                </a:solidFill>
              </a:rPr>
              <a:t>mkdir</a:t>
            </a:r>
            <a:endParaRPr b="1"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Sigla para </a:t>
            </a:r>
            <a:r>
              <a:rPr i="1" lang="pt-BR" sz="2200">
                <a:solidFill>
                  <a:srgbClr val="46535B"/>
                </a:solidFill>
              </a:rPr>
              <a:t>make directory</a:t>
            </a:r>
            <a:endParaRPr i="1"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Cria um novo diretório</a:t>
            </a:r>
            <a:endParaRPr b="1" sz="2200"/>
          </a:p>
        </p:txBody>
      </p:sp>
      <p:pic>
        <p:nvPicPr>
          <p:cNvPr id="293" name="Google Shape;29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1700" y="2555602"/>
            <a:ext cx="6720600" cy="155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56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Comandos Básicos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📣</a:t>
            </a:r>
            <a:endParaRPr sz="3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>
                <a:solidFill>
                  <a:srgbClr val="46535B"/>
                </a:solidFill>
              </a:rPr>
              <a:t>Um pouco de história</a:t>
            </a:r>
            <a:endParaRPr sz="40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7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46535B"/>
                </a:solidFill>
              </a:rPr>
              <a:t>touch</a:t>
            </a:r>
            <a:endParaRPr b="1"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Cria um novo arquivo</a:t>
            </a:r>
            <a:endParaRPr b="1" sz="2200"/>
          </a:p>
        </p:txBody>
      </p:sp>
      <p:pic>
        <p:nvPicPr>
          <p:cNvPr id="300" name="Google Shape;30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8613" y="2214825"/>
            <a:ext cx="6619973" cy="16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57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Comandos Básicos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📣</a:t>
            </a:r>
            <a:endParaRPr sz="3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46535B"/>
                </a:solidFill>
              </a:rPr>
              <a:t>rm</a:t>
            </a:r>
            <a:endParaRPr b="1"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Vem da palavra </a:t>
            </a:r>
            <a:r>
              <a:rPr b="1" i="1" lang="pt-BR" sz="2200">
                <a:solidFill>
                  <a:srgbClr val="46535B"/>
                </a:solidFill>
              </a:rPr>
              <a:t>r</a:t>
            </a:r>
            <a:r>
              <a:rPr i="1" lang="pt-BR" sz="2200">
                <a:solidFill>
                  <a:srgbClr val="46535B"/>
                </a:solidFill>
              </a:rPr>
              <a:t>e</a:t>
            </a:r>
            <a:r>
              <a:rPr b="1" i="1" lang="pt-BR" sz="2200">
                <a:solidFill>
                  <a:srgbClr val="46535B"/>
                </a:solidFill>
              </a:rPr>
              <a:t>m</a:t>
            </a:r>
            <a:r>
              <a:rPr i="1" lang="pt-BR" sz="2200">
                <a:solidFill>
                  <a:srgbClr val="46535B"/>
                </a:solidFill>
              </a:rPr>
              <a:t>ove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Possibilita apagar arquivos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Ele apaga de uma maneira </a:t>
            </a:r>
            <a:r>
              <a:rPr b="1" lang="pt-BR" sz="2200">
                <a:solidFill>
                  <a:srgbClr val="46535B"/>
                </a:solidFill>
              </a:rPr>
              <a:t>IRREVERSÍVEL</a:t>
            </a:r>
            <a:r>
              <a:rPr lang="pt-BR" sz="2200">
                <a:solidFill>
                  <a:srgbClr val="46535B"/>
                </a:solidFill>
              </a:rPr>
              <a:t> e </a:t>
            </a:r>
            <a:r>
              <a:rPr b="1" lang="pt-BR" sz="2200">
                <a:solidFill>
                  <a:srgbClr val="46535B"/>
                </a:solidFill>
              </a:rPr>
              <a:t>SEM PEDIR CONFIRMAÇÃO</a:t>
            </a:r>
            <a:r>
              <a:rPr lang="pt-BR" sz="2200">
                <a:solidFill>
                  <a:srgbClr val="46535B"/>
                </a:solidFill>
              </a:rPr>
              <a:t> </a:t>
            </a:r>
            <a:endParaRPr b="1" sz="2200"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176" y="3125850"/>
            <a:ext cx="7490012" cy="16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58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Comandos Básicos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📣</a:t>
            </a:r>
            <a:endParaRPr sz="3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9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46535B"/>
                </a:solidFill>
              </a:rPr>
              <a:t>mv</a:t>
            </a:r>
            <a:endParaRPr b="1"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Vem da palavra </a:t>
            </a:r>
            <a:r>
              <a:rPr b="1" i="1" lang="pt-BR" sz="2200">
                <a:solidFill>
                  <a:srgbClr val="46535B"/>
                </a:solidFill>
              </a:rPr>
              <a:t>m</a:t>
            </a:r>
            <a:r>
              <a:rPr i="1" lang="pt-BR" sz="2200">
                <a:solidFill>
                  <a:srgbClr val="46535B"/>
                </a:solidFill>
              </a:rPr>
              <a:t>o</a:t>
            </a:r>
            <a:r>
              <a:rPr b="1" i="1" lang="pt-BR" sz="2200">
                <a:solidFill>
                  <a:srgbClr val="46535B"/>
                </a:solidFill>
              </a:rPr>
              <a:t>v</a:t>
            </a:r>
            <a:r>
              <a:rPr i="1" lang="pt-BR" sz="2200">
                <a:solidFill>
                  <a:srgbClr val="46535B"/>
                </a:solidFill>
              </a:rPr>
              <a:t>e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Permite mover arquivos de um diretório para outro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Pode ser usado para renomear arquivos</a:t>
            </a:r>
            <a:endParaRPr b="1" sz="2200"/>
          </a:p>
        </p:txBody>
      </p:sp>
      <p:pic>
        <p:nvPicPr>
          <p:cNvPr id="314" name="Google Shape;31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52" y="3120430"/>
            <a:ext cx="8087899" cy="1526444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59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Comandos Básicos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📣</a:t>
            </a:r>
            <a:endParaRPr sz="3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0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46535B"/>
                </a:solidFill>
              </a:rPr>
              <a:t>cp</a:t>
            </a:r>
            <a:endParaRPr b="1"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Vem da palavra </a:t>
            </a:r>
            <a:r>
              <a:rPr b="1" i="1" lang="pt-BR" sz="2200">
                <a:solidFill>
                  <a:srgbClr val="46535B"/>
                </a:solidFill>
              </a:rPr>
              <a:t>c</a:t>
            </a:r>
            <a:r>
              <a:rPr i="1" lang="pt-BR" sz="2200">
                <a:solidFill>
                  <a:srgbClr val="46535B"/>
                </a:solidFill>
              </a:rPr>
              <a:t>o</a:t>
            </a:r>
            <a:r>
              <a:rPr b="1" i="1" lang="pt-BR" sz="2200">
                <a:solidFill>
                  <a:srgbClr val="46535B"/>
                </a:solidFill>
              </a:rPr>
              <a:t>p</a:t>
            </a:r>
            <a:r>
              <a:rPr i="1" lang="pt-BR" sz="2200">
                <a:solidFill>
                  <a:srgbClr val="46535B"/>
                </a:solidFill>
              </a:rPr>
              <a:t>y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Copia arquivos de um diretório para outro</a:t>
            </a:r>
            <a:endParaRPr b="1" sz="2200"/>
          </a:p>
        </p:txBody>
      </p:sp>
      <p:pic>
        <p:nvPicPr>
          <p:cNvPr id="321" name="Google Shape;321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950" y="2860451"/>
            <a:ext cx="7528724" cy="13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60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Comandos Básicos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📣</a:t>
            </a:r>
            <a:endParaRPr sz="3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1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46535B"/>
                </a:solidFill>
              </a:rPr>
              <a:t>cat</a:t>
            </a:r>
            <a:endParaRPr b="1"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Vem da palavra </a:t>
            </a:r>
            <a:r>
              <a:rPr i="1" lang="pt-BR" sz="2200">
                <a:solidFill>
                  <a:srgbClr val="46535B"/>
                </a:solidFill>
              </a:rPr>
              <a:t>con</a:t>
            </a:r>
            <a:r>
              <a:rPr b="1" i="1" lang="pt-BR" sz="2200">
                <a:solidFill>
                  <a:srgbClr val="46535B"/>
                </a:solidFill>
              </a:rPr>
              <a:t>cat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Ele concatena tudo que está no arquivo e imprime no terminal </a:t>
            </a:r>
            <a:endParaRPr b="1" sz="2200"/>
          </a:p>
        </p:txBody>
      </p:sp>
      <p:pic>
        <p:nvPicPr>
          <p:cNvPr id="328" name="Google Shape;32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376" y="3025350"/>
            <a:ext cx="7313450" cy="15170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61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Comandos Básicos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📣</a:t>
            </a:r>
            <a:endParaRPr sz="3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2"/>
          <p:cNvSpPr txBox="1"/>
          <p:nvPr>
            <p:ph idx="1" type="subTitle"/>
          </p:nvPr>
        </p:nvSpPr>
        <p:spPr>
          <a:xfrm>
            <a:off x="311700" y="1103650"/>
            <a:ext cx="7832400" cy="19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46535B"/>
                </a:solidFill>
              </a:rPr>
              <a:t>head</a:t>
            </a:r>
            <a:endParaRPr b="1"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Imprime as 10 primeiras linhas de um arquivo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A opção </a:t>
            </a:r>
            <a:r>
              <a:rPr b="1" lang="pt-BR" sz="2200">
                <a:solidFill>
                  <a:srgbClr val="46535B"/>
                </a:solidFill>
              </a:rPr>
              <a:t>-n</a:t>
            </a:r>
            <a:r>
              <a:rPr lang="pt-BR" sz="2200">
                <a:solidFill>
                  <a:srgbClr val="46535B"/>
                </a:solidFill>
              </a:rPr>
              <a:t> permite indicar quantas linhas queremos ver</a:t>
            </a:r>
            <a:endParaRPr sz="2200">
              <a:solidFill>
                <a:srgbClr val="46535B"/>
              </a:solidFill>
            </a:endParaRPr>
          </a:p>
        </p:txBody>
      </p:sp>
      <p:pic>
        <p:nvPicPr>
          <p:cNvPr id="335" name="Google Shape;335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724" y="2835225"/>
            <a:ext cx="7685828" cy="1558571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62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Comandos Básicos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📣</a:t>
            </a:r>
            <a:endParaRPr sz="3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3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46535B"/>
                </a:solidFill>
              </a:rPr>
              <a:t>tail</a:t>
            </a:r>
            <a:endParaRPr b="1"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Imprime as 10 últimas linhas de um arquivo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lang="pt-BR" sz="2200">
                <a:solidFill>
                  <a:srgbClr val="46535B"/>
                </a:solidFill>
              </a:rPr>
              <a:t>A opção </a:t>
            </a:r>
            <a:r>
              <a:rPr b="1" lang="pt-BR" sz="2200">
                <a:solidFill>
                  <a:srgbClr val="46535B"/>
                </a:solidFill>
              </a:rPr>
              <a:t>-n</a:t>
            </a:r>
            <a:r>
              <a:rPr lang="pt-BR" sz="2200">
                <a:solidFill>
                  <a:srgbClr val="46535B"/>
                </a:solidFill>
              </a:rPr>
              <a:t> permite indicar quantas linhas queremos ver</a:t>
            </a:r>
            <a:endParaRPr b="1" sz="2200">
              <a:solidFill>
                <a:srgbClr val="46535B"/>
              </a:solidFill>
            </a:endParaRPr>
          </a:p>
        </p:txBody>
      </p:sp>
      <p:pic>
        <p:nvPicPr>
          <p:cNvPr id="342" name="Google Shape;342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26" y="2895076"/>
            <a:ext cx="7832401" cy="1529648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63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Comandos Básicos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📣</a:t>
            </a:r>
            <a:endParaRPr sz="3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4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400"/>
              <a:buFont typeface="Montserrat"/>
              <a:buChar char="●"/>
            </a:pPr>
            <a:r>
              <a:rPr b="1" lang="pt-BR" sz="2400">
                <a:solidFill>
                  <a:srgbClr val="46535B"/>
                </a:solidFill>
              </a:rPr>
              <a:t>grep</a:t>
            </a:r>
            <a:endParaRPr b="1" sz="2400">
              <a:solidFill>
                <a:srgbClr val="46535B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400"/>
              <a:buFont typeface="Montserrat"/>
              <a:buChar char="○"/>
            </a:pPr>
            <a:r>
              <a:rPr lang="pt-BR" sz="2400">
                <a:solidFill>
                  <a:srgbClr val="46535B"/>
                </a:solidFill>
              </a:rPr>
              <a:t>Permite buscar um determinado texto no conteúdo de um arquivo </a:t>
            </a:r>
            <a:endParaRPr sz="2400">
              <a:solidFill>
                <a:srgbClr val="46535B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400"/>
              <a:buFont typeface="Arial"/>
              <a:buChar char="○"/>
            </a:pPr>
            <a:r>
              <a:rPr lang="pt-BR" sz="2400">
                <a:solidFill>
                  <a:srgbClr val="46535B"/>
                </a:solidFill>
              </a:rPr>
              <a:t>-A x		imprime x linhas após o texto</a:t>
            </a:r>
            <a:endParaRPr sz="2400">
              <a:solidFill>
                <a:srgbClr val="46535B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400"/>
              <a:buFont typeface="Arial"/>
              <a:buChar char="○"/>
            </a:pPr>
            <a:r>
              <a:rPr lang="pt-BR" sz="2400">
                <a:solidFill>
                  <a:srgbClr val="46535B"/>
                </a:solidFill>
              </a:rPr>
              <a:t>-B y		imprime y linhas antes do texto</a:t>
            </a:r>
            <a:endParaRPr sz="2400">
              <a:solidFill>
                <a:srgbClr val="46535B"/>
              </a:solidFill>
            </a:endParaRPr>
          </a:p>
        </p:txBody>
      </p:sp>
      <p:pic>
        <p:nvPicPr>
          <p:cNvPr id="349" name="Google Shape;349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125" y="3186864"/>
            <a:ext cx="8339476" cy="1555486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64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Comandos Básicos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📣</a:t>
            </a:r>
            <a:endParaRPr sz="3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5"/>
          <p:cNvSpPr txBox="1"/>
          <p:nvPr/>
        </p:nvSpPr>
        <p:spPr>
          <a:xfrm>
            <a:off x="2813925" y="256650"/>
            <a:ext cx="6018300" cy="4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3000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Fixação </a:t>
            </a:r>
            <a:r>
              <a:rPr b="0" i="0" lang="pt-BR" sz="2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pt-BR" sz="3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✍️</a:t>
            </a:r>
            <a:br>
              <a:rPr b="0" i="0" lang="pt-BR" sz="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pt-BR" sz="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pt-BR" sz="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pt-BR" sz="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pt-BR" sz="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Vimos os seguintes comandos:</a:t>
            </a:r>
            <a:endParaRPr b="0" i="0" sz="2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0" i="1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whoami</a:t>
            </a:r>
            <a:endParaRPr b="0" i="1" sz="2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0" i="1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echo</a:t>
            </a:r>
            <a:endParaRPr b="0" i="1" sz="2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i="1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clear</a:t>
            </a:r>
            <a:endParaRPr b="1" i="1" sz="2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0" i="1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pwd</a:t>
            </a:r>
            <a:endParaRPr b="0" i="1" sz="2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i="1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ls</a:t>
            </a:r>
            <a:endParaRPr b="1" i="1" sz="2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i="1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cd</a:t>
            </a:r>
            <a:endParaRPr b="1" i="1" sz="2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i="1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touch</a:t>
            </a:r>
            <a:endParaRPr b="1" i="1" sz="2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i="1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mkdir</a:t>
            </a:r>
            <a:endParaRPr b="1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65"/>
          <p:cNvSpPr txBox="1"/>
          <p:nvPr/>
        </p:nvSpPr>
        <p:spPr>
          <a:xfrm>
            <a:off x="5695675" y="1321585"/>
            <a:ext cx="3290400" cy="3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i="1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rm</a:t>
            </a:r>
            <a:endParaRPr b="1" i="1" sz="2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0" i="1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mv</a:t>
            </a:r>
            <a:endParaRPr b="0" i="1" sz="2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0" i="1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cp</a:t>
            </a:r>
            <a:endParaRPr b="0" i="1" sz="2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i="1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b="1" i="1" sz="2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i="1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 i="1" sz="2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i="1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tail</a:t>
            </a:r>
            <a:endParaRPr b="1" i="1" sz="2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i="1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grep</a:t>
            </a:r>
            <a:endParaRPr b="1" i="1" sz="2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6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Vamos Praticar!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 txBox="1"/>
          <p:nvPr>
            <p:ph idx="1" type="subTitle"/>
          </p:nvPr>
        </p:nvSpPr>
        <p:spPr>
          <a:xfrm>
            <a:off x="311700" y="1103650"/>
            <a:ext cx="81408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1" lang="pt-BR" sz="2000"/>
              <a:t>Alan Turing</a:t>
            </a:r>
            <a:r>
              <a:rPr lang="pt-BR" sz="2000">
                <a:solidFill>
                  <a:srgbClr val="46535B"/>
                </a:solidFill>
                <a:highlight>
                  <a:srgbClr val="FFFFFF"/>
                </a:highlight>
              </a:rPr>
              <a:t> criou um modelo </a:t>
            </a:r>
            <a:r>
              <a:rPr b="1" lang="pt-BR" sz="2000">
                <a:solidFill>
                  <a:srgbClr val="46535B"/>
                </a:solidFill>
                <a:highlight>
                  <a:srgbClr val="FFFFFF"/>
                </a:highlight>
              </a:rPr>
              <a:t>teórico</a:t>
            </a:r>
            <a:r>
              <a:rPr b="1" lang="pt-BR" sz="2000">
                <a:solidFill>
                  <a:srgbClr val="46535B"/>
                </a:solidFill>
              </a:rPr>
              <a:t> </a:t>
            </a:r>
            <a:r>
              <a:rPr lang="pt-BR" sz="2000">
                <a:solidFill>
                  <a:srgbClr val="46535B"/>
                </a:solidFill>
              </a:rPr>
              <a:t>de uma máquina que seria capaz de </a:t>
            </a:r>
            <a:r>
              <a:rPr b="1" lang="pt-BR" sz="2000">
                <a:solidFill>
                  <a:srgbClr val="46535B"/>
                </a:solidFill>
              </a:rPr>
              <a:t>seguir instruções</a:t>
            </a:r>
            <a:r>
              <a:rPr lang="pt-BR" sz="2000"/>
              <a:t> baseadas em 0 ou 1, realizando toda e qualquer operação computacional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lang="pt-BR" sz="2200">
                <a:solidFill>
                  <a:srgbClr val="46535B"/>
                </a:solidFill>
                <a:highlight>
                  <a:srgbClr val="FFFFFF"/>
                </a:highlight>
              </a:rPr>
              <a:t>Turing também se envolveu na construção de máquinas </a:t>
            </a:r>
            <a:r>
              <a:rPr b="1" lang="pt-BR" sz="2200">
                <a:solidFill>
                  <a:srgbClr val="46535B"/>
                </a:solidFill>
                <a:highlight>
                  <a:srgbClr val="FFFFFF"/>
                </a:highlight>
              </a:rPr>
              <a:t>físicas</a:t>
            </a:r>
            <a:r>
              <a:rPr lang="pt-BR" sz="2200">
                <a:solidFill>
                  <a:srgbClr val="46535B"/>
                </a:solidFill>
                <a:highlight>
                  <a:srgbClr val="FFFFFF"/>
                </a:highlight>
              </a:rPr>
              <a:t> </a:t>
            </a:r>
            <a:r>
              <a:rPr lang="pt-BR" sz="2200">
                <a:solidFill>
                  <a:srgbClr val="46535B"/>
                </a:solidFill>
              </a:rPr>
              <a:t>capazes de quebrar códigos de guerra alemães dura</a:t>
            </a:r>
            <a:r>
              <a:rPr lang="pt-BR" sz="2200"/>
              <a:t>nte a segunda guerra mundial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b="1" lang="pt-BR" sz="2200">
                <a:solidFill>
                  <a:srgbClr val="46535B"/>
                </a:solidFill>
              </a:rPr>
              <a:t>Filme: O jogo da imitação</a:t>
            </a:r>
            <a:endParaRPr b="1" sz="2200">
              <a:solidFill>
                <a:srgbClr val="46535B"/>
              </a:solidFill>
            </a:endParaRPr>
          </a:p>
        </p:txBody>
      </p:sp>
      <p:sp>
        <p:nvSpPr>
          <p:cNvPr id="130" name="Google Shape;130;p31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Surgimento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🥳</a:t>
            </a:r>
            <a:r>
              <a:rPr lang="pt-BR" sz="3400"/>
              <a:t> </a:t>
            </a:r>
            <a:endParaRPr sz="3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7"/>
          <p:cNvSpPr txBox="1"/>
          <p:nvPr>
            <p:ph idx="1" type="subTitle"/>
          </p:nvPr>
        </p:nvSpPr>
        <p:spPr>
          <a:xfrm>
            <a:off x="44125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000"/>
              <a:t>Abrir o terminal dentro da pasta do template</a:t>
            </a:r>
            <a:endParaRPr b="1" sz="2000"/>
          </a:p>
          <a:p>
            <a:pPr indent="-3556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b="1" i="1" lang="pt-BR" sz="2000"/>
              <a:t>Dica: botão direito do mouse em qualquer parte dentro da pasta</a:t>
            </a:r>
            <a:endParaRPr b="1" i="1"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pt-BR" sz="2000"/>
              <a:t>Opcional: em vez de abrir direto na pasta, navegar da raiz (root) até ela manualmente com o comando ‘cd’</a:t>
            </a:r>
            <a:endParaRPr sz="2000"/>
          </a:p>
        </p:txBody>
      </p:sp>
      <p:sp>
        <p:nvSpPr>
          <p:cNvPr id="367" name="Google Shape;367;p67"/>
          <p:cNvSpPr txBox="1"/>
          <p:nvPr>
            <p:ph type="title"/>
          </p:nvPr>
        </p:nvSpPr>
        <p:spPr>
          <a:xfrm>
            <a:off x="4412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Praticando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📣</a:t>
            </a:r>
            <a:endParaRPr sz="3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8"/>
          <p:cNvSpPr txBox="1"/>
          <p:nvPr>
            <p:ph idx="1" type="subTitle"/>
          </p:nvPr>
        </p:nvSpPr>
        <p:spPr>
          <a:xfrm>
            <a:off x="456475" y="112650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000"/>
              <a:t>Ler o conteúdo do arquivo de texto pokemons.txt</a:t>
            </a:r>
            <a:endParaRPr b="1" sz="2000"/>
          </a:p>
          <a:p>
            <a:pPr indent="-3556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b="1" i="1" lang="pt-BR" sz="2000"/>
              <a:t>Dica: comando ‘cat’</a:t>
            </a:r>
            <a:endParaRPr b="1" i="1"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pt-BR" sz="2000"/>
              <a:t>Descobrir qual é o número do Pikachu</a:t>
            </a:r>
            <a:endParaRPr b="1" sz="2000"/>
          </a:p>
          <a:p>
            <a:pPr indent="-3556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b="1" lang="pt-BR" sz="2000"/>
              <a:t>Dica: comando ‘grep’</a:t>
            </a:r>
            <a:endParaRPr b="1" sz="2000"/>
          </a:p>
        </p:txBody>
      </p:sp>
      <p:sp>
        <p:nvSpPr>
          <p:cNvPr id="373" name="Google Shape;373;p68"/>
          <p:cNvSpPr txBox="1"/>
          <p:nvPr>
            <p:ph type="title"/>
          </p:nvPr>
        </p:nvSpPr>
        <p:spPr>
          <a:xfrm>
            <a:off x="456425" y="15030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Praticando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📣</a:t>
            </a:r>
            <a:endParaRPr sz="3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9"/>
          <p:cNvSpPr txBox="1"/>
          <p:nvPr>
            <p:ph idx="1" type="subTitle"/>
          </p:nvPr>
        </p:nvSpPr>
        <p:spPr>
          <a:xfrm>
            <a:off x="48695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000"/>
              <a:t>Descobrir os dois pokemons que vêm antes do Pikachu</a:t>
            </a:r>
            <a:endParaRPr b="1" sz="2000"/>
          </a:p>
          <a:p>
            <a:pPr indent="-3556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b="1" i="1" lang="pt-BR" sz="2000"/>
              <a:t>Dica: comando ‘grep’ com opção -B</a:t>
            </a:r>
            <a:endParaRPr b="1" i="1"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pt-BR" sz="2000"/>
              <a:t>Descobrir os três pokemons que vêm depois do Pikachu</a:t>
            </a:r>
            <a:endParaRPr b="1" sz="2000"/>
          </a:p>
          <a:p>
            <a:pPr indent="-3556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b="1" lang="pt-BR" sz="2000"/>
              <a:t>Dica: comando ‘grep’ com opção -A</a:t>
            </a:r>
            <a:endParaRPr b="1" sz="2000"/>
          </a:p>
        </p:txBody>
      </p:sp>
      <p:sp>
        <p:nvSpPr>
          <p:cNvPr id="379" name="Google Shape;379;p69"/>
          <p:cNvSpPr txBox="1"/>
          <p:nvPr>
            <p:ph type="title"/>
          </p:nvPr>
        </p:nvSpPr>
        <p:spPr>
          <a:xfrm>
            <a:off x="4869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Praticando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📣</a:t>
            </a:r>
            <a:endParaRPr sz="3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0"/>
          <p:cNvSpPr txBox="1"/>
          <p:nvPr>
            <p:ph idx="1" type="subTitle"/>
          </p:nvPr>
        </p:nvSpPr>
        <p:spPr>
          <a:xfrm>
            <a:off x="494575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000"/>
              <a:t>Mostrar apenas os pokemons da primeira geração</a:t>
            </a:r>
            <a:br>
              <a:rPr b="1" lang="pt-BR" sz="2000"/>
            </a:br>
            <a:r>
              <a:rPr b="1" lang="pt-BR" sz="2000"/>
              <a:t>(do 1 ao 151)</a:t>
            </a:r>
            <a:endParaRPr b="1" sz="2000"/>
          </a:p>
          <a:p>
            <a:pPr indent="-3556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b="1" i="1" lang="pt-BR" sz="2000"/>
              <a:t>Dica: comando ‘head’ com opção -n</a:t>
            </a:r>
            <a:endParaRPr b="1" i="1"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pt-BR" sz="2000"/>
              <a:t>Mostrar apenas os 100 últimos pokemons da lista</a:t>
            </a:r>
            <a:endParaRPr b="1" sz="2000"/>
          </a:p>
          <a:p>
            <a:pPr indent="-3556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b="1" lang="pt-BR" sz="2000"/>
              <a:t>Dica: comando ‘tail’ com opção -n</a:t>
            </a:r>
            <a:endParaRPr b="1" sz="2000"/>
          </a:p>
        </p:txBody>
      </p:sp>
      <p:sp>
        <p:nvSpPr>
          <p:cNvPr id="385" name="Google Shape;385;p70"/>
          <p:cNvSpPr txBox="1"/>
          <p:nvPr>
            <p:ph type="title"/>
          </p:nvPr>
        </p:nvSpPr>
        <p:spPr>
          <a:xfrm>
            <a:off x="494525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Praticando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📣</a:t>
            </a:r>
            <a:endParaRPr sz="3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1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Resumo</a:t>
            </a:r>
            <a:endParaRPr sz="4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2"/>
          <p:cNvSpPr txBox="1"/>
          <p:nvPr>
            <p:ph idx="1" type="subTitle"/>
          </p:nvPr>
        </p:nvSpPr>
        <p:spPr>
          <a:xfrm>
            <a:off x="311700" y="1256050"/>
            <a:ext cx="8129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lang="pt-BR" sz="2000">
                <a:solidFill>
                  <a:srgbClr val="46535B"/>
                </a:solidFill>
              </a:rPr>
              <a:t>O </a:t>
            </a:r>
            <a:r>
              <a:rPr i="1" lang="pt-BR" sz="2000">
                <a:solidFill>
                  <a:srgbClr val="46535B"/>
                </a:solidFill>
              </a:rPr>
              <a:t>computador</a:t>
            </a:r>
            <a:r>
              <a:rPr lang="pt-BR" sz="2000">
                <a:solidFill>
                  <a:srgbClr val="46535B"/>
                </a:solidFill>
              </a:rPr>
              <a:t> é uma </a:t>
            </a:r>
            <a:r>
              <a:rPr b="1" lang="pt-BR" sz="2000">
                <a:solidFill>
                  <a:srgbClr val="46535B"/>
                </a:solidFill>
              </a:rPr>
              <a:t>máquina lógica</a:t>
            </a:r>
            <a:r>
              <a:rPr lang="pt-BR" sz="2000">
                <a:solidFill>
                  <a:srgbClr val="46535B"/>
                </a:solidFill>
              </a:rPr>
              <a:t>. O </a:t>
            </a:r>
            <a:r>
              <a:rPr i="1" lang="pt-BR" sz="2000">
                <a:solidFill>
                  <a:srgbClr val="46535B"/>
                </a:solidFill>
              </a:rPr>
              <a:t>processador</a:t>
            </a:r>
            <a:r>
              <a:rPr lang="pt-BR" sz="2000">
                <a:solidFill>
                  <a:srgbClr val="46535B"/>
                </a:solidFill>
              </a:rPr>
              <a:t> é responsável pela </a:t>
            </a:r>
            <a:r>
              <a:rPr b="1" lang="pt-BR" sz="2000">
                <a:solidFill>
                  <a:srgbClr val="46535B"/>
                </a:solidFill>
              </a:rPr>
              <a:t>execução de programas</a:t>
            </a:r>
            <a:r>
              <a:rPr lang="pt-BR" sz="2000">
                <a:solidFill>
                  <a:srgbClr val="46535B"/>
                </a:solidFill>
              </a:rPr>
              <a:t>, acessando a memória quando necessário</a:t>
            </a:r>
            <a:endParaRPr sz="2000">
              <a:solidFill>
                <a:srgbClr val="46535B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46535B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i="1" lang="pt-BR" sz="2000">
                <a:solidFill>
                  <a:srgbClr val="46535B"/>
                </a:solidFill>
              </a:rPr>
              <a:t>Sistemas Operacionais</a:t>
            </a:r>
            <a:r>
              <a:rPr lang="pt-BR" sz="2000">
                <a:solidFill>
                  <a:srgbClr val="46535B"/>
                </a:solidFill>
              </a:rPr>
              <a:t> são </a:t>
            </a:r>
            <a:r>
              <a:rPr b="1" lang="pt-BR" sz="2000">
                <a:solidFill>
                  <a:srgbClr val="46535B"/>
                </a:solidFill>
              </a:rPr>
              <a:t>programas </a:t>
            </a:r>
            <a:r>
              <a:rPr lang="pt-BR" sz="2000">
                <a:solidFill>
                  <a:srgbClr val="46535B"/>
                </a:solidFill>
              </a:rPr>
              <a:t>que </a:t>
            </a:r>
            <a:r>
              <a:rPr b="1" lang="pt-BR" sz="2000">
                <a:solidFill>
                  <a:srgbClr val="46535B"/>
                </a:solidFill>
              </a:rPr>
              <a:t>criam interfaces amigáveis</a:t>
            </a:r>
            <a:r>
              <a:rPr lang="pt-BR" sz="2000">
                <a:solidFill>
                  <a:srgbClr val="46535B"/>
                </a:solidFill>
              </a:rPr>
              <a:t> para o usuário</a:t>
            </a:r>
            <a:endParaRPr sz="2000">
              <a:solidFill>
                <a:srgbClr val="46535B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46535B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lang="pt-BR" sz="2000">
                <a:solidFill>
                  <a:srgbClr val="46535B"/>
                </a:solidFill>
              </a:rPr>
              <a:t>Terminal é um</a:t>
            </a:r>
            <a:r>
              <a:rPr lang="pt-BR" sz="2000"/>
              <a:t> </a:t>
            </a:r>
            <a:r>
              <a:rPr b="1" lang="pt-BR" sz="2000"/>
              <a:t>ambiente</a:t>
            </a:r>
            <a:r>
              <a:rPr lang="pt-BR" sz="2000"/>
              <a:t> onde nós devs </a:t>
            </a:r>
            <a:r>
              <a:rPr b="1" lang="pt-BR" sz="2000"/>
              <a:t>executamos</a:t>
            </a:r>
            <a:r>
              <a:rPr b="1" lang="pt-BR" sz="2000">
                <a:solidFill>
                  <a:srgbClr val="46535B"/>
                </a:solidFill>
              </a:rPr>
              <a:t> comandos</a:t>
            </a:r>
            <a:r>
              <a:rPr lang="pt-BR" sz="2000">
                <a:solidFill>
                  <a:srgbClr val="46535B"/>
                </a:solidFill>
              </a:rPr>
              <a:t> para trabalhar mesmo sem interface gráfica</a:t>
            </a:r>
            <a:endParaRPr sz="2000">
              <a:solidFill>
                <a:srgbClr val="46535B"/>
              </a:solidFill>
            </a:endParaRPr>
          </a:p>
        </p:txBody>
      </p:sp>
      <p:sp>
        <p:nvSpPr>
          <p:cNvPr id="396" name="Google Shape;396;p72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Resumo </a:t>
            </a:r>
            <a:r>
              <a:rPr lang="pt-BR" sz="3400"/>
              <a:t>📓</a:t>
            </a:r>
            <a:endParaRPr sz="3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3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lang="pt-BR" sz="2000">
                <a:solidFill>
                  <a:srgbClr val="46535B"/>
                </a:solidFill>
              </a:rPr>
              <a:t>Vimos os seguintes comandos:</a:t>
            </a:r>
            <a:endParaRPr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i="1" lang="pt-BR" sz="2000">
                <a:solidFill>
                  <a:srgbClr val="46535B"/>
                </a:solidFill>
              </a:rPr>
              <a:t>whoami</a:t>
            </a:r>
            <a:endParaRPr i="1"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i="1" lang="pt-BR" sz="2000">
                <a:solidFill>
                  <a:srgbClr val="46535B"/>
                </a:solidFill>
              </a:rPr>
              <a:t>echo</a:t>
            </a:r>
            <a:endParaRPr i="1"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Arial"/>
              <a:buChar char="○"/>
            </a:pPr>
            <a:r>
              <a:rPr b="1" i="1" lang="pt-BR" sz="2000">
                <a:solidFill>
                  <a:srgbClr val="46535B"/>
                </a:solidFill>
              </a:rPr>
              <a:t>clear</a:t>
            </a:r>
            <a:endParaRPr b="1" i="1"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i="1" lang="pt-BR" sz="2000">
                <a:solidFill>
                  <a:srgbClr val="46535B"/>
                </a:solidFill>
              </a:rPr>
              <a:t>pwd</a:t>
            </a:r>
            <a:endParaRPr i="1"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b="1" i="1" lang="pt-BR" sz="2000">
                <a:solidFill>
                  <a:srgbClr val="46535B"/>
                </a:solidFill>
              </a:rPr>
              <a:t>ls</a:t>
            </a:r>
            <a:endParaRPr b="1" i="1"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b="1" i="1" lang="pt-BR" sz="2000">
                <a:solidFill>
                  <a:srgbClr val="46535B"/>
                </a:solidFill>
              </a:rPr>
              <a:t>cd</a:t>
            </a:r>
            <a:endParaRPr b="1" i="1"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b="1" i="1" lang="pt-BR" sz="2000">
                <a:solidFill>
                  <a:srgbClr val="46535B"/>
                </a:solidFill>
              </a:rPr>
              <a:t>mkdir</a:t>
            </a:r>
            <a:endParaRPr b="1" i="1"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b="1" i="1" lang="pt-BR" sz="2000">
                <a:solidFill>
                  <a:srgbClr val="46535B"/>
                </a:solidFill>
              </a:rPr>
              <a:t>touch</a:t>
            </a:r>
            <a:endParaRPr b="1" sz="2000">
              <a:solidFill>
                <a:srgbClr val="46535B"/>
              </a:solidFill>
            </a:endParaRPr>
          </a:p>
        </p:txBody>
      </p:sp>
      <p:sp>
        <p:nvSpPr>
          <p:cNvPr id="402" name="Google Shape;402;p73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Resumo </a:t>
            </a:r>
            <a:r>
              <a:rPr lang="pt-BR" sz="3400"/>
              <a:t>📓</a:t>
            </a:r>
            <a:endParaRPr sz="3400"/>
          </a:p>
        </p:txBody>
      </p:sp>
      <p:sp>
        <p:nvSpPr>
          <p:cNvPr id="403" name="Google Shape;403;p73"/>
          <p:cNvSpPr txBox="1"/>
          <p:nvPr/>
        </p:nvSpPr>
        <p:spPr>
          <a:xfrm>
            <a:off x="2189925" y="1385550"/>
            <a:ext cx="4107600" cy="26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b="1" i="1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rm</a:t>
            </a:r>
            <a:endParaRPr b="1" i="1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b="0" i="1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mv</a:t>
            </a:r>
            <a:endParaRPr b="0" i="1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b="0" i="1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cp</a:t>
            </a:r>
            <a:endParaRPr b="0" i="1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b="1" i="1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b="1" i="1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b="1" i="1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 i="1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b="1" i="1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tail</a:t>
            </a:r>
            <a:endParaRPr b="1" i="1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b="1" i="1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grep</a:t>
            </a:r>
            <a:endParaRPr b="1" i="1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4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4000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Dúvid</a:t>
            </a:r>
            <a:r>
              <a:rPr lang="pt-BR" sz="4000">
                <a:solidFill>
                  <a:srgbClr val="46535B"/>
                </a:solidFill>
              </a:rPr>
              <a:t>as?</a:t>
            </a:r>
            <a:r>
              <a:rPr lang="pt-BR" sz="4200">
                <a:solidFill>
                  <a:srgbClr val="46535B"/>
                </a:solidFill>
              </a:rPr>
              <a:t> 🧐</a:t>
            </a:r>
            <a:endParaRPr sz="42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2"/>
          <p:cNvSpPr txBox="1"/>
          <p:nvPr>
            <p:ph idx="1" type="subTitle"/>
          </p:nvPr>
        </p:nvSpPr>
        <p:spPr>
          <a:xfrm>
            <a:off x="311700" y="1103650"/>
            <a:ext cx="8542500" cy="20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1" lang="pt-BR" sz="2000"/>
              <a:t>Máquina de Turing</a:t>
            </a:r>
            <a:endParaRPr b="1" sz="2000"/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lang="pt-BR" sz="2000">
                <a:solidFill>
                  <a:srgbClr val="46535B"/>
                </a:solidFill>
              </a:rPr>
              <a:t>Fita escrita que pode ser </a:t>
            </a:r>
            <a:r>
              <a:rPr b="1" lang="pt-BR" sz="2000">
                <a:solidFill>
                  <a:srgbClr val="46535B"/>
                </a:solidFill>
              </a:rPr>
              <a:t>lida</a:t>
            </a:r>
            <a:r>
              <a:rPr lang="pt-BR" sz="2000">
                <a:solidFill>
                  <a:srgbClr val="46535B"/>
                </a:solidFill>
              </a:rPr>
              <a:t>, </a:t>
            </a:r>
            <a:r>
              <a:rPr b="1" lang="pt-BR" sz="2000">
                <a:solidFill>
                  <a:srgbClr val="46535B"/>
                </a:solidFill>
              </a:rPr>
              <a:t>escrita</a:t>
            </a:r>
            <a:r>
              <a:rPr lang="pt-BR" sz="2000">
                <a:solidFill>
                  <a:srgbClr val="46535B"/>
                </a:solidFill>
              </a:rPr>
              <a:t> ou </a:t>
            </a:r>
            <a:r>
              <a:rPr b="1" lang="pt-BR" sz="2000">
                <a:solidFill>
                  <a:srgbClr val="46535B"/>
                </a:solidFill>
              </a:rPr>
              <a:t>movimentada</a:t>
            </a:r>
            <a:endParaRPr b="1"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lang="pt-BR" sz="2000">
                <a:solidFill>
                  <a:srgbClr val="46535B"/>
                </a:solidFill>
              </a:rPr>
              <a:t>Utiliza uma tabela lógica para realizar estas operações</a:t>
            </a:r>
            <a:endParaRPr sz="2000">
              <a:solidFill>
                <a:srgbClr val="46535B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lang="pt-BR" sz="2000"/>
              <a:t>Com essa estrutura, é possível </a:t>
            </a:r>
            <a:r>
              <a:rPr b="1" lang="pt-BR" sz="2000"/>
              <a:t>calcular qualquer coisa</a:t>
            </a:r>
            <a:r>
              <a:rPr lang="pt-BR" sz="2000"/>
              <a:t> que os computadores atualmente conseguem 😱</a:t>
            </a:r>
            <a:endParaRPr sz="2000"/>
          </a:p>
        </p:txBody>
      </p:sp>
      <p:sp>
        <p:nvSpPr>
          <p:cNvPr id="136" name="Google Shape;136;p32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Surgimento</a:t>
            </a:r>
            <a:r>
              <a:rPr lang="pt-BR" sz="3400"/>
              <a:t> </a:t>
            </a:r>
            <a:r>
              <a:rPr b="0" lang="pt-BR" sz="3400">
                <a:solidFill>
                  <a:srgbClr val="FE7E0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🥳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Analogia da Cozinha</a:t>
            </a:r>
            <a:endParaRPr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 txBox="1"/>
          <p:nvPr>
            <p:ph idx="1" type="subTitle"/>
          </p:nvPr>
        </p:nvSpPr>
        <p:spPr>
          <a:xfrm>
            <a:off x="311700" y="1103650"/>
            <a:ext cx="8210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Programa </a:t>
            </a:r>
            <a:r>
              <a:rPr lang="pt-BR" sz="2200"/>
              <a:t>ou </a:t>
            </a:r>
            <a:r>
              <a:rPr b="1" lang="pt-BR" sz="2200"/>
              <a:t>software</a:t>
            </a:r>
            <a:r>
              <a:rPr lang="pt-BR" sz="2200"/>
              <a:t> é </a:t>
            </a:r>
            <a:r>
              <a:rPr lang="pt-BR" sz="2200" u="sng"/>
              <a:t>sequência de instruções</a:t>
            </a:r>
            <a:r>
              <a:rPr lang="pt-BR" sz="2200"/>
              <a:t> a serem executadas a fim de </a:t>
            </a:r>
            <a:r>
              <a:rPr lang="pt-BR" sz="2200" u="sng"/>
              <a:t>produzir um resultado</a:t>
            </a:r>
            <a:endParaRPr sz="22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Receita</a:t>
            </a:r>
            <a:r>
              <a:rPr lang="pt-BR" sz="2200"/>
              <a:t> é sequência de ações a serem realizadas a fim de produzir um prato</a:t>
            </a:r>
            <a:endParaRPr b="1" sz="2200"/>
          </a:p>
        </p:txBody>
      </p:sp>
      <p:sp>
        <p:nvSpPr>
          <p:cNvPr id="147" name="Google Shape;147;p34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Analogia da cozinha </a:t>
            </a:r>
            <a:r>
              <a:rPr lang="pt-BR" sz="3400">
                <a:solidFill>
                  <a:srgbClr val="FE7E02"/>
                </a:solidFill>
              </a:rPr>
              <a:t>🥘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 txBox="1"/>
          <p:nvPr>
            <p:ph idx="1" type="subTitle"/>
          </p:nvPr>
        </p:nvSpPr>
        <p:spPr>
          <a:xfrm>
            <a:off x="311700" y="1103650"/>
            <a:ext cx="82215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Memória: </a:t>
            </a:r>
            <a:r>
              <a:rPr lang="pt-BR" sz="2200" u="sng"/>
              <a:t>armazena programas</a:t>
            </a:r>
            <a:r>
              <a:rPr lang="pt-BR" sz="2200"/>
              <a:t> e </a:t>
            </a:r>
            <a:r>
              <a:rPr lang="pt-BR" sz="2200" u="sng"/>
              <a:t>dados </a:t>
            </a:r>
            <a:r>
              <a:rPr lang="pt-BR" sz="2200"/>
              <a:t>utilizados por eles</a:t>
            </a:r>
            <a:endParaRPr sz="2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Armário:</a:t>
            </a:r>
            <a:r>
              <a:rPr lang="pt-BR" sz="2200"/>
              <a:t> armazena receitas e ingredientes utilizados por elas</a:t>
            </a:r>
            <a:endParaRPr b="1" sz="2200"/>
          </a:p>
        </p:txBody>
      </p:sp>
      <p:sp>
        <p:nvSpPr>
          <p:cNvPr id="153" name="Google Shape;153;p35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Analogia da cozinha </a:t>
            </a:r>
            <a:r>
              <a:rPr lang="pt-BR" sz="3400">
                <a:solidFill>
                  <a:srgbClr val="FE7E02"/>
                </a:solidFill>
              </a:rPr>
              <a:t>🥘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>
            <p:ph idx="1" type="subTitle"/>
          </p:nvPr>
        </p:nvSpPr>
        <p:spPr>
          <a:xfrm>
            <a:off x="311700" y="1103650"/>
            <a:ext cx="8103300" cy="3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Processador: </a:t>
            </a:r>
            <a:r>
              <a:rPr lang="pt-BR" sz="2200" u="sng"/>
              <a:t>lê os programas</a:t>
            </a:r>
            <a:r>
              <a:rPr lang="pt-BR" sz="2200"/>
              <a:t>,</a:t>
            </a:r>
            <a:r>
              <a:rPr b="1" lang="pt-BR" sz="2200"/>
              <a:t> </a:t>
            </a:r>
            <a:r>
              <a:rPr lang="pt-BR" sz="2200"/>
              <a:t>buscando e salvando </a:t>
            </a:r>
            <a:r>
              <a:rPr lang="pt-BR" sz="2200" u="sng"/>
              <a:t>dados</a:t>
            </a:r>
            <a:r>
              <a:rPr lang="pt-BR" sz="2200"/>
              <a:t> na </a:t>
            </a:r>
            <a:r>
              <a:rPr lang="pt-BR" sz="2200" u="sng"/>
              <a:t>memória</a:t>
            </a:r>
            <a:endParaRPr sz="2200" u="sng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Cozinheiro:</a:t>
            </a:r>
            <a:r>
              <a:rPr lang="pt-BR" sz="2200"/>
              <a:t> lê a receita; e prepara os pratos, pegando e guardando ingredientes no armário</a:t>
            </a:r>
            <a:endParaRPr b="1" sz="2200"/>
          </a:p>
        </p:txBody>
      </p:sp>
      <p:sp>
        <p:nvSpPr>
          <p:cNvPr id="159" name="Google Shape;159;p36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Analogia da cozinha </a:t>
            </a:r>
            <a:r>
              <a:rPr lang="pt-BR" sz="3400">
                <a:solidFill>
                  <a:srgbClr val="FE7E02"/>
                </a:solidFill>
              </a:rPr>
              <a:t>🥘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7EE47D56C2C594F8872E534196A314B" ma:contentTypeVersion="6" ma:contentTypeDescription="Crie um novo documento." ma:contentTypeScope="" ma:versionID="acbca049080400c1036f4acadbfff50e">
  <xsd:schema xmlns:xsd="http://www.w3.org/2001/XMLSchema" xmlns:xs="http://www.w3.org/2001/XMLSchema" xmlns:p="http://schemas.microsoft.com/office/2006/metadata/properties" xmlns:ns2="3c6cef49-3010-463f-a8a6-887e8419e80d" xmlns:ns3="170e6ecf-f2e9-445e-8362-7a4af72a825c" targetNamespace="http://schemas.microsoft.com/office/2006/metadata/properties" ma:root="true" ma:fieldsID="091dea860464027d8af7dee874ee372b" ns2:_="" ns3:_="">
    <xsd:import namespace="3c6cef49-3010-463f-a8a6-887e8419e80d"/>
    <xsd:import namespace="170e6ecf-f2e9-445e-8362-7a4af72a82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6cef49-3010-463f-a8a6-887e8419e8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0e6ecf-f2e9-445e-8362-7a4af72a825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E91D17-5359-427B-860B-F25870DC339E}"/>
</file>

<file path=customXml/itemProps2.xml><?xml version="1.0" encoding="utf-8"?>
<ds:datastoreItem xmlns:ds="http://schemas.openxmlformats.org/officeDocument/2006/customXml" ds:itemID="{A9EAC009-0BCD-494F-A412-FB8A960B8123}"/>
</file>

<file path=customXml/itemProps3.xml><?xml version="1.0" encoding="utf-8"?>
<ds:datastoreItem xmlns:ds="http://schemas.openxmlformats.org/officeDocument/2006/customXml" ds:itemID="{3B2BC988-183E-4CA7-BC2A-6FF49843E91D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0x01010067EE47D56C2C594F8872E534196A314B</vt:lpwstr>
  </property>
</Properties>
</file>