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Montserrat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34" Type="http://schemas.openxmlformats.org/officeDocument/2006/relationships/slide" Target="slides/slide29.xml"/><Relationship Id="rId21" Type="http://schemas.openxmlformats.org/officeDocument/2006/relationships/slide" Target="slides/slide16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customXml" Target="../customXml/item1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24" Type="http://schemas.openxmlformats.org/officeDocument/2006/relationships/slide" Target="slides/slide19.xml"/><Relationship Id="rId53" Type="http://schemas.openxmlformats.org/officeDocument/2006/relationships/slide" Target="slides/slide48.xml"/><Relationship Id="rId11" Type="http://schemas.openxmlformats.org/officeDocument/2006/relationships/slide" Target="slides/slide6.xml"/><Relationship Id="rId58" Type="http://schemas.openxmlformats.org/officeDocument/2006/relationships/slide" Target="slides/slide53.xml"/><Relationship Id="rId5" Type="http://schemas.openxmlformats.org/officeDocument/2006/relationships/notesMaster" Target="notesMasters/notesMaster1.xml"/><Relationship Id="rId61" Type="http://schemas.openxmlformats.org/officeDocument/2006/relationships/font" Target="fonts/Montserrat-italic.fntdata"/><Relationship Id="rId19" Type="http://schemas.openxmlformats.org/officeDocument/2006/relationships/slide" Target="slides/slide14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56" Type="http://schemas.openxmlformats.org/officeDocument/2006/relationships/slide" Target="slides/slide51.xml"/><Relationship Id="rId14" Type="http://schemas.openxmlformats.org/officeDocument/2006/relationships/slide" Target="slides/slide9.xml"/><Relationship Id="rId64" Type="http://schemas.openxmlformats.org/officeDocument/2006/relationships/customXml" Target="../customXml/item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presProps" Target="presProps.xml"/><Relationship Id="rId46" Type="http://schemas.openxmlformats.org/officeDocument/2006/relationships/slide" Target="slides/slide41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5" Type="http://schemas.openxmlformats.org/officeDocument/2006/relationships/slide" Target="slides/slide20.xml"/><Relationship Id="rId12" Type="http://schemas.openxmlformats.org/officeDocument/2006/relationships/slide" Target="slides/slide7.xml"/><Relationship Id="rId59" Type="http://schemas.openxmlformats.org/officeDocument/2006/relationships/font" Target="fonts/Montserrat-regular.fntdata"/><Relationship Id="rId17" Type="http://schemas.openxmlformats.org/officeDocument/2006/relationships/slide" Target="slides/slide12.xml"/><Relationship Id="rId41" Type="http://schemas.openxmlformats.org/officeDocument/2006/relationships/slide" Target="slides/slide36.xml"/><Relationship Id="rId62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54" Type="http://schemas.openxmlformats.org/officeDocument/2006/relationships/slide" Target="slides/slide49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49" Type="http://schemas.openxmlformats.org/officeDocument/2006/relationships/slide" Target="slides/slide44.xml"/><Relationship Id="rId36" Type="http://schemas.openxmlformats.org/officeDocument/2006/relationships/slide" Target="slides/slide3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57" Type="http://schemas.openxmlformats.org/officeDocument/2006/relationships/slide" Target="slides/slide52.xml"/><Relationship Id="rId15" Type="http://schemas.openxmlformats.org/officeDocument/2006/relationships/slide" Target="slides/slide10.xml"/><Relationship Id="rId44" Type="http://schemas.openxmlformats.org/officeDocument/2006/relationships/slide" Target="slides/slide39.xml"/><Relationship Id="rId31" Type="http://schemas.openxmlformats.org/officeDocument/2006/relationships/slide" Target="slides/slide26.xml"/><Relationship Id="rId60" Type="http://schemas.openxmlformats.org/officeDocument/2006/relationships/font" Target="fonts/Montserrat-bold.fntdata"/><Relationship Id="rId52" Type="http://schemas.openxmlformats.org/officeDocument/2006/relationships/slide" Target="slides/slide47.xml"/><Relationship Id="rId10" Type="http://schemas.openxmlformats.org/officeDocument/2006/relationships/slide" Target="slides/slide5.xml"/><Relationship Id="rId65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39" Type="http://schemas.openxmlformats.org/officeDocument/2006/relationships/slide" Target="slides/slide34.xml"/><Relationship Id="rId13" Type="http://schemas.openxmlformats.org/officeDocument/2006/relationships/slide" Target="slides/slide8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ULA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11705" y="3883050"/>
            <a:ext cx="732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311650" y="1174250"/>
            <a:ext cx="73245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subTitle"/>
          </p:nvPr>
        </p:nvSpPr>
        <p:spPr>
          <a:xfrm>
            <a:off x="311705" y="613975"/>
            <a:ext cx="732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800"/>
              <a:buNone/>
              <a:defRPr b="1"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bg>
      <p:bgPr>
        <a:solidFill>
          <a:srgbClr val="E7FAD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9pPr>
          </a:lstStyle>
          <a:p/>
        </p:txBody>
      </p:sp>
      <p:sp>
        <p:nvSpPr>
          <p:cNvPr id="46" name="Google Shape;46;p11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" type="subTitle"/>
          </p:nvPr>
        </p:nvSpPr>
        <p:spPr>
          <a:xfrm>
            <a:off x="1828275" y="3510875"/>
            <a:ext cx="69570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type="title"/>
          </p:nvPr>
        </p:nvSpPr>
        <p:spPr>
          <a:xfrm>
            <a:off x="1828225" y="392875"/>
            <a:ext cx="6957000" cy="30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9pPr>
          </a:lstStyle>
          <a:p/>
        </p:txBody>
      </p:sp>
      <p:sp>
        <p:nvSpPr>
          <p:cNvPr id="50" name="Google Shape;50;p12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2">
    <p:bg>
      <p:bgPr>
        <a:solidFill>
          <a:srgbClr val="EAEEF0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1828275" y="3510875"/>
            <a:ext cx="69570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1828225" y="392875"/>
            <a:ext cx="6957000" cy="30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 b="1" sz="3600">
                <a:solidFill>
                  <a:srgbClr val="20212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bg>
      <p:bgPr>
        <a:solidFill>
          <a:srgbClr val="E7FAD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1828275" y="3510875"/>
            <a:ext cx="69570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type="title"/>
          </p:nvPr>
        </p:nvSpPr>
        <p:spPr>
          <a:xfrm>
            <a:off x="1828225" y="392875"/>
            <a:ext cx="6957000" cy="30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EAEEF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311700" y="1256050"/>
            <a:ext cx="38772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2" type="subTitle"/>
          </p:nvPr>
        </p:nvSpPr>
        <p:spPr>
          <a:xfrm>
            <a:off x="4266850" y="1256050"/>
            <a:ext cx="38772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+ image">
  <p:cSld name="TITLE_AND_TWO_COLUMNS_1">
    <p:bg>
      <p:bgPr>
        <a:solidFill>
          <a:srgbClr val="EAEEF0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" type="subTitle"/>
          </p:nvPr>
        </p:nvSpPr>
        <p:spPr>
          <a:xfrm>
            <a:off x="311700" y="1256050"/>
            <a:ext cx="38772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EAEEF0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1">
  <p:cSld name="TITLE_ONLY_1">
    <p:bg>
      <p:bgPr>
        <a:solidFill>
          <a:srgbClr val="E7FAD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EAEEF0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/>
          <p:nvPr/>
        </p:nvSpPr>
        <p:spPr>
          <a:xfrm>
            <a:off x="0" y="-6300"/>
            <a:ext cx="25827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0"/>
          <p:cNvSpPr txBox="1"/>
          <p:nvPr>
            <p:ph type="title"/>
          </p:nvPr>
        </p:nvSpPr>
        <p:spPr>
          <a:xfrm>
            <a:off x="3085425" y="392875"/>
            <a:ext cx="58098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/>
        </p:nvSpPr>
        <p:spPr>
          <a:xfrm>
            <a:off x="238150" y="2263950"/>
            <a:ext cx="229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bg>
      <p:bgPr>
        <a:solidFill>
          <a:srgbClr val="E7FAD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rot="10800000">
            <a:off x="4572000" y="0"/>
            <a:ext cx="4572000" cy="5143500"/>
          </a:xfrm>
          <a:prstGeom prst="round1Rect">
            <a:avLst>
              <a:gd fmla="val 23328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3100" y="419300"/>
            <a:ext cx="3727800" cy="30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483100" y="3517450"/>
            <a:ext cx="37278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2" type="subTitle"/>
          </p:nvPr>
        </p:nvSpPr>
        <p:spPr>
          <a:xfrm>
            <a:off x="4919400" y="431150"/>
            <a:ext cx="3975900" cy="4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MAIN_POINT_1">
    <p:bg>
      <p:bgPr>
        <a:solidFill>
          <a:srgbClr val="E7FAD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0" y="-6300"/>
            <a:ext cx="25827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3085425" y="392875"/>
            <a:ext cx="58098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/>
        </p:nvSpPr>
        <p:spPr>
          <a:xfrm>
            <a:off x="238150" y="2263950"/>
            <a:ext cx="229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3">
  <p:cSld name="MAIN_POINT_1_1">
    <p:bg>
      <p:bgPr>
        <a:solidFill>
          <a:srgbClr val="EAEEF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/>
          <p:nvPr/>
        </p:nvSpPr>
        <p:spPr>
          <a:xfrm>
            <a:off x="0" y="-6300"/>
            <a:ext cx="25827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"/>
          <p:cNvSpPr txBox="1"/>
          <p:nvPr>
            <p:ph type="title"/>
          </p:nvPr>
        </p:nvSpPr>
        <p:spPr>
          <a:xfrm>
            <a:off x="3085425" y="392875"/>
            <a:ext cx="58098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/>
        </p:nvSpPr>
        <p:spPr>
          <a:xfrm>
            <a:off x="238150" y="2263950"/>
            <a:ext cx="229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/>
          <p:nvPr/>
        </p:nvSpPr>
        <p:spPr>
          <a:xfrm rot="10800000">
            <a:off x="5168100" y="-125"/>
            <a:ext cx="39759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3"/>
          <p:cNvSpPr txBox="1"/>
          <p:nvPr>
            <p:ph type="title"/>
          </p:nvPr>
        </p:nvSpPr>
        <p:spPr>
          <a:xfrm>
            <a:off x="483100" y="419300"/>
            <a:ext cx="3727800" cy="30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9pPr>
          </a:lstStyle>
          <a:p/>
        </p:txBody>
      </p:sp>
      <p:sp>
        <p:nvSpPr>
          <p:cNvPr id="93" name="Google Shape;93;p23"/>
          <p:cNvSpPr txBox="1"/>
          <p:nvPr>
            <p:ph idx="1" type="subTitle"/>
          </p:nvPr>
        </p:nvSpPr>
        <p:spPr>
          <a:xfrm>
            <a:off x="483100" y="3517450"/>
            <a:ext cx="37278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2" type="subTitle"/>
          </p:nvPr>
        </p:nvSpPr>
        <p:spPr>
          <a:xfrm>
            <a:off x="5401700" y="431150"/>
            <a:ext cx="3493500" cy="4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E7FAD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/>
          <p:nvPr/>
        </p:nvSpPr>
        <p:spPr>
          <a:xfrm rot="10800000">
            <a:off x="4726500" y="-125"/>
            <a:ext cx="44175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4"/>
          <p:cNvSpPr txBox="1"/>
          <p:nvPr>
            <p:ph hasCustomPrompt="1" type="title"/>
          </p:nvPr>
        </p:nvSpPr>
        <p:spPr>
          <a:xfrm>
            <a:off x="413600" y="1589875"/>
            <a:ext cx="37374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2000"/>
              <a:buNone/>
              <a:defRPr b="1" sz="12000">
                <a:solidFill>
                  <a:srgbClr val="46535B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4"/>
          <p:cNvSpPr txBox="1"/>
          <p:nvPr>
            <p:ph idx="1" type="subTitle"/>
          </p:nvPr>
        </p:nvSpPr>
        <p:spPr>
          <a:xfrm>
            <a:off x="4919400" y="431150"/>
            <a:ext cx="3975900" cy="4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_1">
    <p:bg>
      <p:bgPr>
        <a:solidFill>
          <a:srgbClr val="EAEEF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3">
  <p:cSld name="BLANK_1_1">
    <p:bg>
      <p:bgPr>
        <a:solidFill>
          <a:srgbClr val="EAEEF0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70775" y="4610450"/>
            <a:ext cx="1514501" cy="2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rgbClr val="E7FAD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 b="1" sz="3600">
                <a:solidFill>
                  <a:srgbClr val="20212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bg>
      <p:bgPr>
        <a:solidFill>
          <a:srgbClr val="EAEEF0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use">
  <p:cSld name="MAIN_POINT_1_1_1">
    <p:bg>
      <p:bgPr>
        <a:solidFill>
          <a:srgbClr val="EAEEF0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0" y="-6300"/>
            <a:ext cx="25827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3085425" y="392875"/>
            <a:ext cx="58098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/>
        </p:nvSpPr>
        <p:spPr>
          <a:xfrm>
            <a:off x="238150" y="2263950"/>
            <a:ext cx="229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bg>
      <p:bgPr>
        <a:solidFill>
          <a:srgbClr val="E7FAD3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">
    <p:bg>
      <p:bgPr>
        <a:solidFill>
          <a:srgbClr val="EAEEF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/>
        </p:nvSpPr>
        <p:spPr>
          <a:xfrm>
            <a:off x="934025" y="2590925"/>
            <a:ext cx="55242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2300" u="none" cap="none" strike="noStrike">
                <a:solidFill>
                  <a:srgbClr val="274E13"/>
                </a:solidFill>
                <a:latin typeface="Montserrat"/>
                <a:ea typeface="Montserrat"/>
                <a:cs typeface="Montserrat"/>
                <a:sym typeface="Montserrat"/>
              </a:rPr>
              <a:t>Obrigado(a)!</a:t>
            </a:r>
            <a:endParaRPr b="0" i="0" sz="2300" u="none" cap="none" strike="noStrike">
              <a:solidFill>
                <a:srgbClr val="274E1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" name="Google Shape;36;p8"/>
          <p:cNvSpPr txBox="1"/>
          <p:nvPr/>
        </p:nvSpPr>
        <p:spPr>
          <a:xfrm>
            <a:off x="1993350" y="1925250"/>
            <a:ext cx="5157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1705" y="3431550"/>
            <a:ext cx="732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311650" y="722750"/>
            <a:ext cx="73245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 b="1" sz="3600">
                <a:solidFill>
                  <a:srgbClr val="20212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E7FAD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9pPr>
          </a:lstStyle>
          <a:p/>
        </p:txBody>
      </p:sp>
      <p:sp>
        <p:nvSpPr>
          <p:cNvPr id="43" name="Google Shape;43;p10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1F5C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23B3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/>
          <p:nvPr>
            <p:ph type="title"/>
          </p:nvPr>
        </p:nvSpPr>
        <p:spPr>
          <a:xfrm>
            <a:off x="311650" y="1174250"/>
            <a:ext cx="73245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Git</a:t>
            </a:r>
            <a:endParaRPr i="1" sz="22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7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Em 1991, </a:t>
            </a:r>
            <a:r>
              <a:rPr b="1" lang="pt-BR" sz="2200"/>
              <a:t>Linus Torvalds </a:t>
            </a:r>
            <a:r>
              <a:rPr lang="pt-BR" sz="2200"/>
              <a:t>começou a elaborar o sistema operacional </a:t>
            </a:r>
            <a:r>
              <a:rPr b="1" lang="pt-BR" sz="2200"/>
              <a:t>Linux</a:t>
            </a:r>
            <a:endParaRPr b="1" sz="2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A princípio, ele só </a:t>
            </a:r>
            <a:r>
              <a:rPr b="1" lang="pt-BR" sz="2200"/>
              <a:t>queria testar</a:t>
            </a:r>
            <a:r>
              <a:rPr lang="pt-BR" sz="2200"/>
              <a:t> seus conhecimentos de programação e criar o seu </a:t>
            </a:r>
            <a:r>
              <a:rPr b="1" lang="pt-BR" sz="2200"/>
              <a:t>próprio sistema operacional</a:t>
            </a:r>
            <a:endParaRPr sz="2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Segundo Linus, seria "algo simples"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164" name="Google Shape;164;p37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Um pouco de história</a:t>
            </a:r>
            <a:r>
              <a:rPr lang="pt-BR">
                <a:solidFill>
                  <a:srgbClr val="46535B"/>
                </a:solidFill>
              </a:rPr>
              <a:t> </a:t>
            </a:r>
            <a:r>
              <a:rPr lang="pt-BR" sz="3400">
                <a:solidFill>
                  <a:srgbClr val="FE7E02"/>
                </a:solidFill>
              </a:rPr>
              <a:t>📺</a:t>
            </a:r>
            <a:r>
              <a:rPr lang="pt-BR">
                <a:solidFill>
                  <a:srgbClr val="46535B"/>
                </a:solidFill>
              </a:rPr>
              <a:t> </a:t>
            </a:r>
            <a:endParaRPr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>
                <a:solidFill>
                  <a:srgbClr val="46535B"/>
                </a:solidFill>
              </a:rPr>
              <a:t>O resultado é que o Linux se tornou o SO mais usado por </a:t>
            </a:r>
            <a:r>
              <a:rPr lang="pt-BR" sz="2200"/>
              <a:t>pessoas desenvolvedoras</a:t>
            </a:r>
            <a:r>
              <a:rPr lang="pt-BR" sz="2200">
                <a:solidFill>
                  <a:srgbClr val="46535B"/>
                </a:solidFill>
              </a:rPr>
              <a:t> no mundo</a:t>
            </a:r>
            <a:endParaRPr sz="2200">
              <a:solidFill>
                <a:srgbClr val="46535B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>
                <a:solidFill>
                  <a:srgbClr val="46535B"/>
                </a:solidFill>
              </a:rPr>
              <a:t>Com o tempo, o projeto foi crescendo e se tornando cada vez mais importante</a:t>
            </a:r>
            <a:endParaRPr sz="2200">
              <a:solidFill>
                <a:srgbClr val="46535B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>
                <a:solidFill>
                  <a:srgbClr val="46535B"/>
                </a:solidFill>
              </a:rPr>
              <a:t>Por ser um projeto </a:t>
            </a:r>
            <a:r>
              <a:rPr b="1" i="1" lang="pt-BR" sz="2200">
                <a:solidFill>
                  <a:srgbClr val="46535B"/>
                </a:solidFill>
              </a:rPr>
              <a:t>open-source</a:t>
            </a:r>
            <a:r>
              <a:rPr lang="pt-BR" sz="2200">
                <a:solidFill>
                  <a:srgbClr val="46535B"/>
                </a:solidFill>
              </a:rPr>
              <a:t>, qualquer pessoa poderia </a:t>
            </a:r>
            <a:r>
              <a:rPr b="1" lang="pt-BR" sz="2200">
                <a:solidFill>
                  <a:srgbClr val="46535B"/>
                </a:solidFill>
              </a:rPr>
              <a:t>contribuir</a:t>
            </a:r>
            <a:r>
              <a:rPr lang="pt-BR" sz="2200">
                <a:solidFill>
                  <a:srgbClr val="46535B"/>
                </a:solidFill>
              </a:rPr>
              <a:t> escrevendo código ou sugerindo funcionalidades e melhorias</a:t>
            </a:r>
            <a:endParaRPr sz="2200">
              <a:solidFill>
                <a:srgbClr val="46535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170" name="Google Shape;170;p38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Um pouco de história</a:t>
            </a:r>
            <a:r>
              <a:rPr lang="pt-BR">
                <a:solidFill>
                  <a:srgbClr val="46535B"/>
                </a:solidFill>
              </a:rPr>
              <a:t> </a:t>
            </a:r>
            <a:r>
              <a:rPr lang="pt-BR" sz="3400">
                <a:solidFill>
                  <a:srgbClr val="FE7E02"/>
                </a:solidFill>
              </a:rPr>
              <a:t>📺</a:t>
            </a:r>
            <a:r>
              <a:rPr lang="pt-BR">
                <a:solidFill>
                  <a:srgbClr val="46535B"/>
                </a:solidFill>
              </a:rPr>
              <a:t> </a:t>
            </a:r>
            <a:endParaRPr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9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O </a:t>
            </a:r>
            <a:r>
              <a:rPr b="1" lang="pt-BR" sz="2200"/>
              <a:t>bitkeeper</a:t>
            </a:r>
            <a:r>
              <a:rPr lang="pt-BR" sz="2200"/>
              <a:t> começou a </a:t>
            </a:r>
            <a:r>
              <a:rPr b="1" lang="pt-BR" sz="2200"/>
              <a:t>não</a:t>
            </a:r>
            <a:r>
              <a:rPr lang="pt-BR" sz="2200"/>
              <a:t> ser mais o </a:t>
            </a:r>
            <a:r>
              <a:rPr b="1" lang="pt-BR" sz="2200"/>
              <a:t>suficiente:</a:t>
            </a:r>
            <a:endParaRPr b="1"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Ele era bastante lento e passou a ser pago</a:t>
            </a:r>
            <a:endParaRPr sz="2200">
              <a:solidFill>
                <a:srgbClr val="46535B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Com isso, Linus e sua equipe decidiram criar o próprio </a:t>
            </a:r>
            <a:r>
              <a:rPr b="1" i="1" lang="pt-BR" sz="2200"/>
              <a:t>version control software</a:t>
            </a:r>
            <a:r>
              <a:rPr lang="pt-BR" sz="2200"/>
              <a:t> (VCS - software de controle de versão)</a:t>
            </a:r>
            <a:endParaRPr sz="2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Surge daí o "</a:t>
            </a:r>
            <a:r>
              <a:rPr b="1" lang="pt-BR" sz="2200"/>
              <a:t>git</a:t>
            </a:r>
            <a:r>
              <a:rPr lang="pt-BR" sz="2200"/>
              <a:t>", o software de controle de versão que ninguém do mundo da tecnologia imagina viver sem...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176" name="Google Shape;176;p39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Um pouco de história</a:t>
            </a:r>
            <a:r>
              <a:rPr lang="pt-BR">
                <a:solidFill>
                  <a:srgbClr val="46535B"/>
                </a:solidFill>
              </a:rPr>
              <a:t> </a:t>
            </a:r>
            <a:r>
              <a:rPr lang="pt-BR" sz="3400">
                <a:solidFill>
                  <a:srgbClr val="FE7E02"/>
                </a:solidFill>
              </a:rPr>
              <a:t>📺</a:t>
            </a:r>
            <a:r>
              <a:rPr lang="pt-BR">
                <a:solidFill>
                  <a:srgbClr val="46535B"/>
                </a:solidFill>
              </a:rPr>
              <a:t> </a:t>
            </a:r>
            <a:endParaRPr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0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Git vs. Github</a:t>
            </a:r>
            <a:endParaRPr sz="4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1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>
                <a:solidFill>
                  <a:srgbClr val="46535B"/>
                </a:solidFill>
              </a:rPr>
              <a:t>O </a:t>
            </a:r>
            <a:r>
              <a:rPr b="1" lang="pt-BR" sz="2200">
                <a:solidFill>
                  <a:srgbClr val="46535B"/>
                </a:solidFill>
              </a:rPr>
              <a:t>git</a:t>
            </a:r>
            <a:r>
              <a:rPr lang="pt-BR" sz="2200">
                <a:solidFill>
                  <a:srgbClr val="46535B"/>
                </a:solidFill>
              </a:rPr>
              <a:t> é a </a:t>
            </a:r>
            <a:r>
              <a:rPr b="1" lang="pt-BR" sz="2200">
                <a:solidFill>
                  <a:srgbClr val="46535B"/>
                </a:solidFill>
              </a:rPr>
              <a:t>ferramenta</a:t>
            </a:r>
            <a:r>
              <a:rPr lang="pt-BR" sz="2200">
                <a:solidFill>
                  <a:srgbClr val="46535B"/>
                </a:solidFill>
              </a:rPr>
              <a:t> que </a:t>
            </a:r>
            <a:r>
              <a:rPr lang="pt-BR" sz="2200"/>
              <a:t>gerencia as versões e colaborações em projetos</a:t>
            </a:r>
            <a:endParaRPr sz="2200">
              <a:solidFill>
                <a:srgbClr val="46535B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>
                <a:solidFill>
                  <a:srgbClr val="46535B"/>
                </a:solidFill>
              </a:rPr>
              <a:t>O </a:t>
            </a:r>
            <a:r>
              <a:rPr b="1" lang="pt-BR" sz="2200">
                <a:solidFill>
                  <a:srgbClr val="46535B"/>
                </a:solidFill>
              </a:rPr>
              <a:t>Github</a:t>
            </a:r>
            <a:r>
              <a:rPr lang="pt-BR" sz="2200">
                <a:solidFill>
                  <a:srgbClr val="46535B"/>
                </a:solidFill>
              </a:rPr>
              <a:t> é um </a:t>
            </a:r>
            <a:r>
              <a:rPr b="1" lang="pt-BR" sz="2200">
                <a:solidFill>
                  <a:srgbClr val="46535B"/>
                </a:solidFill>
              </a:rPr>
              <a:t>serviço cloud</a:t>
            </a:r>
            <a:r>
              <a:rPr lang="pt-BR" sz="2200">
                <a:solidFill>
                  <a:srgbClr val="46535B"/>
                </a:solidFill>
              </a:rPr>
              <a:t> que permite armazenar os projetos</a:t>
            </a:r>
            <a:endParaRPr sz="2200">
              <a:solidFill>
                <a:srgbClr val="46535B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pt-BR" sz="1800"/>
              <a:t>Existem outros, como Bitbucket e Gitlab. Todos usam a mesma ferramenta, o </a:t>
            </a:r>
            <a:r>
              <a:rPr b="1" lang="pt-BR" sz="1800"/>
              <a:t>git</a:t>
            </a:r>
            <a:r>
              <a:rPr lang="pt-BR" sz="1800"/>
              <a:t>.</a:t>
            </a:r>
            <a:endParaRPr sz="1800"/>
          </a:p>
        </p:txBody>
      </p:sp>
      <p:sp>
        <p:nvSpPr>
          <p:cNvPr id="187" name="Google Shape;187;p41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Git vs. Github</a:t>
            </a:r>
            <a:r>
              <a:rPr lang="pt-BR">
                <a:solidFill>
                  <a:srgbClr val="46535B"/>
                </a:solidFill>
              </a:rPr>
              <a:t> </a:t>
            </a:r>
            <a:r>
              <a:rPr lang="pt-BR" sz="3400">
                <a:solidFill>
                  <a:srgbClr val="FE7E02"/>
                </a:solidFill>
              </a:rPr>
              <a:t>☁️</a:t>
            </a:r>
            <a:endParaRPr sz="34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2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O projeto que está na nossa máquina chamados de </a:t>
            </a:r>
            <a:r>
              <a:rPr b="1" lang="pt-BR" sz="2200"/>
              <a:t>repositório (ou </a:t>
            </a:r>
            <a:r>
              <a:rPr b="1" i="1" lang="pt-BR" sz="2200"/>
              <a:t>repo</a:t>
            </a:r>
            <a:r>
              <a:rPr b="1" lang="pt-BR" sz="2200"/>
              <a:t>)</a:t>
            </a:r>
            <a:r>
              <a:rPr lang="pt-BR" sz="2200"/>
              <a:t> </a:t>
            </a:r>
            <a:r>
              <a:rPr b="1" lang="pt-BR" sz="2200"/>
              <a:t>do git</a:t>
            </a:r>
            <a:r>
              <a:rPr lang="pt-BR" sz="2200"/>
              <a:t> </a:t>
            </a:r>
            <a:r>
              <a:rPr b="1" lang="pt-BR" sz="2200"/>
              <a:t>local</a:t>
            </a:r>
            <a:endParaRPr b="1" sz="2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O projeto que está no github, chamados de </a:t>
            </a:r>
            <a:r>
              <a:rPr b="1" lang="pt-BR" sz="2200"/>
              <a:t>repositório (ou </a:t>
            </a:r>
            <a:r>
              <a:rPr b="1" i="1" lang="pt-BR" sz="2200"/>
              <a:t>repo</a:t>
            </a:r>
            <a:r>
              <a:rPr b="1" lang="pt-BR" sz="2200"/>
              <a:t>) do git remoto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193" name="Google Shape;193;p42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Github</a:t>
            </a:r>
            <a:r>
              <a:rPr lang="pt-BR">
                <a:solidFill>
                  <a:srgbClr val="46535B"/>
                </a:solidFill>
              </a:rPr>
              <a:t> </a:t>
            </a:r>
            <a:r>
              <a:rPr lang="pt-BR" sz="3400">
                <a:solidFill>
                  <a:srgbClr val="FE7E02"/>
                </a:solidFill>
              </a:rPr>
              <a:t>☁️</a:t>
            </a:r>
            <a:endParaRPr sz="34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3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Comandos I</a:t>
            </a:r>
            <a:br>
              <a:rPr lang="pt-BR" sz="4000"/>
            </a:br>
            <a:r>
              <a:rPr lang="pt-BR" sz="4000"/>
              <a:t>Começando o repositório</a:t>
            </a:r>
            <a:endParaRPr sz="4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4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>
                <a:solidFill>
                  <a:srgbClr val="46535B"/>
                </a:solidFill>
              </a:rPr>
              <a:t>Vamos começar </a:t>
            </a:r>
            <a:r>
              <a:rPr b="1" lang="pt-BR" sz="2200">
                <a:solidFill>
                  <a:srgbClr val="46535B"/>
                </a:solidFill>
              </a:rPr>
              <a:t>criando um repositório</a:t>
            </a:r>
            <a:r>
              <a:rPr lang="pt-BR" sz="2200">
                <a:solidFill>
                  <a:srgbClr val="46535B"/>
                </a:solidFill>
              </a:rPr>
              <a:t> no Github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204" name="Google Shape;204;p44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Começando o repositório </a:t>
            </a:r>
            <a:r>
              <a:rPr lang="pt-BR" sz="3400">
                <a:solidFill>
                  <a:srgbClr val="FE7E02"/>
                </a:solidFill>
              </a:rPr>
              <a:t>🎁</a:t>
            </a:r>
            <a:endParaRPr sz="3800">
              <a:solidFill>
                <a:srgbClr val="46535B"/>
              </a:solidFill>
            </a:endParaRPr>
          </a:p>
        </p:txBody>
      </p:sp>
      <p:pic>
        <p:nvPicPr>
          <p:cNvPr id="205" name="Google Shape;20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7050" y="1746450"/>
            <a:ext cx="3782638" cy="314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44"/>
          <p:cNvPicPr preferRelativeResize="0"/>
          <p:nvPr/>
        </p:nvPicPr>
        <p:blipFill rotWithShape="1">
          <a:blip r:embed="rId4">
            <a:alphaModFix/>
          </a:blip>
          <a:srcRect b="0" l="0" r="63765" t="0"/>
          <a:stretch/>
        </p:blipFill>
        <p:spPr>
          <a:xfrm>
            <a:off x="1131975" y="1746450"/>
            <a:ext cx="1983410" cy="314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5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git clone link-do-repo</a:t>
            </a:r>
            <a:endParaRPr b="1"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É o comando que </a:t>
            </a:r>
            <a:r>
              <a:rPr lang="pt-BR" sz="2200" u="sng">
                <a:solidFill>
                  <a:srgbClr val="46535B"/>
                </a:solidFill>
              </a:rPr>
              <a:t>clona as informações</a:t>
            </a:r>
            <a:r>
              <a:rPr lang="pt-BR" sz="2200">
                <a:solidFill>
                  <a:srgbClr val="46535B"/>
                </a:solidFill>
              </a:rPr>
              <a:t> do repositório remoto em uma pasta (repositório) na </a:t>
            </a:r>
            <a:r>
              <a:rPr lang="pt-BR" sz="2200" u="sng">
                <a:solidFill>
                  <a:srgbClr val="46535B"/>
                </a:solidFill>
              </a:rPr>
              <a:t>nossa máquina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212" name="Google Shape;212;p45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Começando o repositório </a:t>
            </a:r>
            <a:r>
              <a:rPr lang="pt-BR" sz="3400">
                <a:solidFill>
                  <a:srgbClr val="FE7E02"/>
                </a:solidFill>
              </a:rPr>
              <a:t>🎁</a:t>
            </a:r>
            <a:endParaRPr sz="3800">
              <a:solidFill>
                <a:srgbClr val="46535B"/>
              </a:solidFill>
            </a:endParaRPr>
          </a:p>
        </p:txBody>
      </p:sp>
      <p:pic>
        <p:nvPicPr>
          <p:cNvPr id="213" name="Google Shape;21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877" y="3084125"/>
            <a:ext cx="5586427" cy="155730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5"/>
          <p:cNvSpPr/>
          <p:nvPr/>
        </p:nvSpPr>
        <p:spPr>
          <a:xfrm>
            <a:off x="1694800" y="3143250"/>
            <a:ext cx="473100" cy="1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5"/>
          <p:cNvSpPr txBox="1"/>
          <p:nvPr/>
        </p:nvSpPr>
        <p:spPr>
          <a:xfrm>
            <a:off x="3276800" y="4644275"/>
            <a:ext cx="27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Vamos ver na prática!</a:t>
            </a:r>
            <a:r>
              <a:rPr b="0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🔬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6"/>
          <p:cNvSpPr txBox="1"/>
          <p:nvPr/>
        </p:nvSpPr>
        <p:spPr>
          <a:xfrm>
            <a:off x="2813925" y="256650"/>
            <a:ext cx="6018300" cy="4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Fixação</a:t>
            </a:r>
            <a:r>
              <a:rPr b="0" i="0" lang="pt-BR" sz="2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3000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✍️</a:t>
            </a:r>
            <a:br>
              <a:rPr b="0" i="0" lang="pt-BR" sz="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pt-BR" sz="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pt-BR" sz="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pt-BR" sz="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pt-BR" sz="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git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surgiu como uma 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ferramenta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que propõe facilitar o 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versionamento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e a 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colaboração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em qualquer tipo de projeto</a:t>
            </a:r>
            <a:b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Github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é a 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plataforma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que guarda os repositórios na 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nuvem</a:t>
            </a:r>
            <a:endParaRPr b="1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/>
          <p:nvPr/>
        </p:nvSpPr>
        <p:spPr>
          <a:xfrm>
            <a:off x="4749625" y="509725"/>
            <a:ext cx="4239900" cy="40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Gerenciamento de código com Git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Diferença entre Git e Github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3000"/>
              </a:spcBef>
              <a:spcAft>
                <a:spcPts val="300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Comandos do Git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9"/>
          <p:cNvSpPr txBox="1"/>
          <p:nvPr/>
        </p:nvSpPr>
        <p:spPr>
          <a:xfrm>
            <a:off x="340850" y="1760850"/>
            <a:ext cx="38691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O que vamos ver hoje?</a:t>
            </a:r>
            <a:endParaRPr b="1" i="0" sz="3500" u="none" cap="none" strike="noStrike">
              <a:solidFill>
                <a:srgbClr val="3747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7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Comandos II</a:t>
            </a:r>
            <a:br>
              <a:rPr lang="pt-BR" sz="4000"/>
            </a:br>
            <a:r>
              <a:rPr lang="pt-BR" sz="4000"/>
              <a:t>Salvando Localmente</a:t>
            </a:r>
            <a:endParaRPr sz="4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8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git status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Indica o status do repositório</a:t>
            </a:r>
            <a:endParaRPr sz="2200">
              <a:solidFill>
                <a:srgbClr val="46535B"/>
              </a:solidFill>
            </a:endParaRPr>
          </a:p>
          <a:p>
            <a:pPr indent="-3683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■"/>
            </a:pPr>
            <a:r>
              <a:rPr lang="pt-BR" sz="2200">
                <a:solidFill>
                  <a:srgbClr val="46535B"/>
                </a:solidFill>
              </a:rPr>
              <a:t>Arquivos/pastas criados</a:t>
            </a:r>
            <a:endParaRPr sz="2200">
              <a:solidFill>
                <a:srgbClr val="46535B"/>
              </a:solidFill>
            </a:endParaRPr>
          </a:p>
          <a:p>
            <a:pPr indent="-3683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■"/>
            </a:pPr>
            <a:r>
              <a:rPr lang="pt-BR" sz="2200">
                <a:solidFill>
                  <a:srgbClr val="46535B"/>
                </a:solidFill>
              </a:rPr>
              <a:t>Arquivos/pastas modificados</a:t>
            </a:r>
            <a:endParaRPr sz="2200">
              <a:solidFill>
                <a:srgbClr val="46535B"/>
              </a:solidFill>
            </a:endParaRPr>
          </a:p>
          <a:p>
            <a:pPr indent="-3683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6535B"/>
              </a:buClr>
              <a:buSzPts val="2200"/>
              <a:buFont typeface="Montserrat"/>
              <a:buChar char="■"/>
            </a:pPr>
            <a:r>
              <a:rPr lang="pt-BR" sz="2200">
                <a:solidFill>
                  <a:srgbClr val="46535B"/>
                </a:solidFill>
              </a:rPr>
              <a:t>Arquivos/pastas removidos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231" name="Google Shape;231;p48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Salvando Localmente </a:t>
            </a:r>
            <a:r>
              <a:rPr lang="pt-BR" sz="3400">
                <a:solidFill>
                  <a:srgbClr val="FE7E02"/>
                </a:solidFill>
              </a:rPr>
              <a:t>🧩</a:t>
            </a:r>
            <a:endParaRPr sz="42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9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git add nome-do-arquivo</a:t>
            </a:r>
            <a:endParaRPr b="1" sz="2200"/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Envia os arquivos modificados,  removidos  e criados para a </a:t>
            </a:r>
            <a:r>
              <a:rPr lang="pt-BR" sz="2200" u="sng">
                <a:solidFill>
                  <a:srgbClr val="46535B"/>
                </a:solidFill>
              </a:rPr>
              <a:t>Staging Area</a:t>
            </a:r>
            <a:r>
              <a:rPr lang="pt-BR" sz="2200">
                <a:solidFill>
                  <a:srgbClr val="46535B"/>
                </a:solidFill>
              </a:rPr>
              <a:t> (que é local)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Também podemos utilizar a opção </a:t>
            </a:r>
            <a:r>
              <a:rPr b="1" lang="pt-BR" sz="2200">
                <a:solidFill>
                  <a:srgbClr val="46535B"/>
                </a:solidFill>
              </a:rPr>
              <a:t>git add --all </a:t>
            </a:r>
            <a:r>
              <a:rPr lang="pt-BR" sz="2200">
                <a:solidFill>
                  <a:srgbClr val="46535B"/>
                </a:solidFill>
              </a:rPr>
              <a:t>para adicionar todos os arquivos do repositório;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Ou a opção </a:t>
            </a:r>
            <a:r>
              <a:rPr b="1" lang="pt-BR" sz="2200">
                <a:solidFill>
                  <a:srgbClr val="46535B"/>
                </a:solidFill>
              </a:rPr>
              <a:t>git add .</a:t>
            </a:r>
            <a:r>
              <a:rPr lang="pt-BR" sz="2200">
                <a:solidFill>
                  <a:srgbClr val="46535B"/>
                </a:solidFill>
              </a:rPr>
              <a:t> para adicionar todos os arquivos da pasta onde você se encontra;</a:t>
            </a:r>
            <a:endParaRPr b="1" sz="2200"/>
          </a:p>
        </p:txBody>
      </p:sp>
      <p:sp>
        <p:nvSpPr>
          <p:cNvPr id="237" name="Google Shape;237;p49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Salvando Localmente </a:t>
            </a:r>
            <a:r>
              <a:rPr lang="pt-BR" sz="3400">
                <a:solidFill>
                  <a:srgbClr val="FE7E02"/>
                </a:solidFill>
              </a:rPr>
              <a:t>🧩</a:t>
            </a:r>
            <a:endParaRPr sz="42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0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git add .</a:t>
            </a:r>
            <a:endParaRPr b="1" sz="2200"/>
          </a:p>
        </p:txBody>
      </p:sp>
      <p:sp>
        <p:nvSpPr>
          <p:cNvPr id="243" name="Google Shape;243;p50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Salvando Localmente </a:t>
            </a:r>
            <a:r>
              <a:rPr lang="pt-BR" sz="3400">
                <a:solidFill>
                  <a:srgbClr val="FE7E02"/>
                </a:solidFill>
              </a:rPr>
              <a:t>🧩</a:t>
            </a:r>
            <a:endParaRPr sz="4200">
              <a:solidFill>
                <a:srgbClr val="46535B"/>
              </a:solidFill>
            </a:endParaRPr>
          </a:p>
        </p:txBody>
      </p:sp>
      <p:sp>
        <p:nvSpPr>
          <p:cNvPr id="244" name="Google Shape;244;p50"/>
          <p:cNvSpPr txBox="1"/>
          <p:nvPr/>
        </p:nvSpPr>
        <p:spPr>
          <a:xfrm>
            <a:off x="691854" y="2131950"/>
            <a:ext cx="1462800" cy="879600"/>
          </a:xfrm>
          <a:prstGeom prst="rect">
            <a:avLst/>
          </a:prstGeom>
          <a:solidFill>
            <a:srgbClr val="46535B"/>
          </a:solidFill>
          <a:ln cap="flat" cmpd="sng" w="19050">
            <a:solidFill>
              <a:srgbClr val="465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Diretório de trabalho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(Pasta)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50"/>
          <p:cNvSpPr txBox="1"/>
          <p:nvPr/>
        </p:nvSpPr>
        <p:spPr>
          <a:xfrm>
            <a:off x="3612000" y="2131950"/>
            <a:ext cx="1462800" cy="879600"/>
          </a:xfrm>
          <a:prstGeom prst="rect">
            <a:avLst/>
          </a:prstGeom>
          <a:solidFill>
            <a:srgbClr val="46535B"/>
          </a:solidFill>
          <a:ln cap="flat" cmpd="sng" w="19050">
            <a:solidFill>
              <a:srgbClr val="465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Staging</a:t>
            </a:r>
            <a:br>
              <a:rPr b="1" i="0" lang="pt-BR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pt-BR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Area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50"/>
          <p:cNvSpPr txBox="1"/>
          <p:nvPr/>
        </p:nvSpPr>
        <p:spPr>
          <a:xfrm>
            <a:off x="6532138" y="2131950"/>
            <a:ext cx="1462800" cy="879600"/>
          </a:xfrm>
          <a:prstGeom prst="rect">
            <a:avLst/>
          </a:prstGeom>
          <a:solidFill>
            <a:srgbClr val="46535B"/>
          </a:solidFill>
          <a:ln cap="flat" cmpd="sng" w="19050">
            <a:solidFill>
              <a:srgbClr val="465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Repositório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50"/>
          <p:cNvSpPr/>
          <p:nvPr/>
        </p:nvSpPr>
        <p:spPr>
          <a:xfrm>
            <a:off x="2596525" y="2443425"/>
            <a:ext cx="573600" cy="34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50"/>
          <p:cNvSpPr/>
          <p:nvPr/>
        </p:nvSpPr>
        <p:spPr>
          <a:xfrm>
            <a:off x="5516675" y="2443425"/>
            <a:ext cx="573600" cy="34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50"/>
          <p:cNvSpPr/>
          <p:nvPr/>
        </p:nvSpPr>
        <p:spPr>
          <a:xfrm rot="-5400000">
            <a:off x="2670925" y="2096975"/>
            <a:ext cx="424800" cy="2579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65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50"/>
          <p:cNvSpPr/>
          <p:nvPr/>
        </p:nvSpPr>
        <p:spPr>
          <a:xfrm rot="-5400000">
            <a:off x="7051150" y="2420675"/>
            <a:ext cx="424800" cy="1931700"/>
          </a:xfrm>
          <a:prstGeom prst="lef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465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0"/>
          <p:cNvSpPr txBox="1"/>
          <p:nvPr/>
        </p:nvSpPr>
        <p:spPr>
          <a:xfrm>
            <a:off x="1882525" y="3679625"/>
            <a:ext cx="2001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"Local"</a:t>
            </a:r>
            <a:b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no seu computador</a:t>
            </a:r>
            <a:endParaRPr b="0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50"/>
          <p:cNvSpPr txBox="1"/>
          <p:nvPr/>
        </p:nvSpPr>
        <p:spPr>
          <a:xfrm>
            <a:off x="6262750" y="3679625"/>
            <a:ext cx="2001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"Remoto"</a:t>
            </a:r>
            <a:b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no Github</a:t>
            </a:r>
            <a:endParaRPr b="0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1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46535B"/>
                </a:solidFill>
              </a:rPr>
              <a:t>git commit -m "mensagem"</a:t>
            </a:r>
            <a:endParaRPr b="1"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Demarca uma versão do seu projeto com os arquivos que estiverem na </a:t>
            </a:r>
            <a:r>
              <a:rPr lang="pt-BR" sz="2200" u="sng">
                <a:solidFill>
                  <a:srgbClr val="46535B"/>
                </a:solidFill>
              </a:rPr>
              <a:t>Staging Area</a:t>
            </a:r>
            <a:endParaRPr sz="2200" u="sng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A mensagem deve explicar as modificações, criações e deleções feitas</a:t>
            </a:r>
            <a:endParaRPr b="1" sz="2200">
              <a:solidFill>
                <a:srgbClr val="46535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b="1" sz="2200">
              <a:solidFill>
                <a:srgbClr val="46535B"/>
              </a:solidFill>
            </a:endParaRPr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Salvando Localmente </a:t>
            </a:r>
            <a:r>
              <a:rPr lang="pt-BR" sz="3400">
                <a:solidFill>
                  <a:srgbClr val="FE7E02"/>
                </a:solidFill>
              </a:rPr>
              <a:t>🧩</a:t>
            </a:r>
            <a:endParaRPr sz="42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2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git commit -m "mensagem"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Não esquecer do </a:t>
            </a:r>
            <a:r>
              <a:rPr lang="pt-BR" sz="2200" u="sng">
                <a:solidFill>
                  <a:srgbClr val="46535B"/>
                </a:solidFill>
              </a:rPr>
              <a:t>-m</a:t>
            </a:r>
            <a:endParaRPr b="1" sz="2200">
              <a:solidFill>
                <a:srgbClr val="46535B"/>
              </a:solidFill>
            </a:endParaRPr>
          </a:p>
          <a:p>
            <a:pPr indent="-3683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■"/>
            </a:pPr>
            <a:r>
              <a:rPr b="1" lang="pt-BR" sz="2200">
                <a:solidFill>
                  <a:srgbClr val="46535B"/>
                </a:solidFill>
              </a:rPr>
              <a:t>Caso esqueça</a:t>
            </a:r>
            <a:r>
              <a:rPr lang="pt-BR" sz="2200">
                <a:solidFill>
                  <a:srgbClr val="46535B"/>
                </a:solidFill>
              </a:rPr>
              <a:t>, você vai entrar em uma parte do terminal, que, para sair, você deve digitar: </a:t>
            </a:r>
            <a:r>
              <a:rPr b="1" lang="pt-BR" sz="2200">
                <a:solidFill>
                  <a:srgbClr val="46535B"/>
                </a:solidFill>
              </a:rPr>
              <a:t>esc esc :q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Não esquecer das </a:t>
            </a:r>
            <a:r>
              <a:rPr lang="pt-BR" sz="2200" u="sng">
                <a:solidFill>
                  <a:srgbClr val="46535B"/>
                </a:solidFill>
              </a:rPr>
              <a:t>aspas</a:t>
            </a:r>
            <a:r>
              <a:rPr lang="pt-BR" sz="2200">
                <a:solidFill>
                  <a:srgbClr val="46535B"/>
                </a:solidFill>
              </a:rPr>
              <a:t> (")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b="1" sz="2200">
              <a:solidFill>
                <a:srgbClr val="46535B"/>
              </a:solidFill>
            </a:endParaRPr>
          </a:p>
        </p:txBody>
      </p:sp>
      <p:sp>
        <p:nvSpPr>
          <p:cNvPr id="264" name="Google Shape;264;p52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Salvando Localmente </a:t>
            </a:r>
            <a:r>
              <a:rPr lang="pt-BR" sz="3400">
                <a:solidFill>
                  <a:srgbClr val="FE7E02"/>
                </a:solidFill>
              </a:rPr>
              <a:t>🧩</a:t>
            </a:r>
            <a:endParaRPr sz="42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3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git commit -m "mensagem"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 u="sng">
                <a:solidFill>
                  <a:srgbClr val="46535B"/>
                </a:solidFill>
              </a:rPr>
              <a:t>REPETINDO PQ É MTO IMPORTANTE</a:t>
            </a:r>
            <a:r>
              <a:rPr lang="pt-BR" sz="2200">
                <a:solidFill>
                  <a:srgbClr val="46535B"/>
                </a:solidFill>
              </a:rPr>
              <a:t>:</a:t>
            </a:r>
            <a:endParaRPr sz="2200">
              <a:solidFill>
                <a:srgbClr val="46535B"/>
              </a:solidFill>
            </a:endParaRPr>
          </a:p>
          <a:p>
            <a:pPr indent="-3683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■"/>
            </a:pPr>
            <a:r>
              <a:rPr lang="pt-BR" sz="2200">
                <a:solidFill>
                  <a:srgbClr val="46535B"/>
                </a:solidFill>
              </a:rPr>
              <a:t>Não esquecer do </a:t>
            </a:r>
            <a:r>
              <a:rPr lang="pt-BR" sz="2200" u="sng">
                <a:solidFill>
                  <a:srgbClr val="46535B"/>
                </a:solidFill>
              </a:rPr>
              <a:t>-m</a:t>
            </a:r>
            <a:endParaRPr sz="2200">
              <a:solidFill>
                <a:srgbClr val="46535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b="1" sz="2200">
              <a:solidFill>
                <a:srgbClr val="46535B"/>
              </a:solidFill>
            </a:endParaRPr>
          </a:p>
        </p:txBody>
      </p:sp>
      <p:sp>
        <p:nvSpPr>
          <p:cNvPr id="270" name="Google Shape;270;p53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Salvando Localmente </a:t>
            </a:r>
            <a:r>
              <a:rPr lang="pt-BR" sz="3400">
                <a:solidFill>
                  <a:srgbClr val="FE7E02"/>
                </a:solidFill>
              </a:rPr>
              <a:t>🧩</a:t>
            </a:r>
            <a:endParaRPr sz="4200">
              <a:solidFill>
                <a:srgbClr val="46535B"/>
              </a:solidFill>
            </a:endParaRPr>
          </a:p>
        </p:txBody>
      </p:sp>
      <p:sp>
        <p:nvSpPr>
          <p:cNvPr id="271" name="Google Shape;271;p53"/>
          <p:cNvSpPr/>
          <p:nvPr/>
        </p:nvSpPr>
        <p:spPr>
          <a:xfrm>
            <a:off x="311700" y="2093400"/>
            <a:ext cx="878700" cy="58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53"/>
          <p:cNvSpPr/>
          <p:nvPr/>
        </p:nvSpPr>
        <p:spPr>
          <a:xfrm>
            <a:off x="2554675" y="2695450"/>
            <a:ext cx="737400" cy="1057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3"/>
          <p:cNvSpPr/>
          <p:nvPr/>
        </p:nvSpPr>
        <p:spPr>
          <a:xfrm>
            <a:off x="4823700" y="2071200"/>
            <a:ext cx="1163700" cy="63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4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Salvando Localmente </a:t>
            </a:r>
            <a:r>
              <a:rPr lang="pt-BR" sz="3400">
                <a:solidFill>
                  <a:srgbClr val="FE7E02"/>
                </a:solidFill>
              </a:rPr>
              <a:t>🧩</a:t>
            </a:r>
            <a:endParaRPr sz="4200">
              <a:solidFill>
                <a:srgbClr val="46535B"/>
              </a:solidFill>
            </a:endParaRPr>
          </a:p>
        </p:txBody>
      </p:sp>
      <p:sp>
        <p:nvSpPr>
          <p:cNvPr id="279" name="Google Shape;279;p54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git log </a:t>
            </a:r>
            <a:endParaRPr b="1" sz="2200"/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Permite verificar </a:t>
            </a:r>
            <a:r>
              <a:rPr lang="pt-BR" sz="2200" u="sng">
                <a:solidFill>
                  <a:srgbClr val="46535B"/>
                </a:solidFill>
              </a:rPr>
              <a:t>o histórico de commits</a:t>
            </a:r>
            <a:r>
              <a:rPr lang="pt-BR" sz="2200">
                <a:solidFill>
                  <a:srgbClr val="46535B"/>
                </a:solidFill>
              </a:rPr>
              <a:t> do projeto</a:t>
            </a:r>
            <a:br>
              <a:rPr lang="pt-BR" sz="2200">
                <a:solidFill>
                  <a:srgbClr val="46535B"/>
                </a:solidFill>
              </a:rPr>
            </a:br>
            <a:endParaRPr sz="2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46535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/>
          </a:p>
        </p:txBody>
      </p:sp>
      <p:sp>
        <p:nvSpPr>
          <p:cNvPr id="280" name="Google Shape;280;p54"/>
          <p:cNvSpPr txBox="1"/>
          <p:nvPr/>
        </p:nvSpPr>
        <p:spPr>
          <a:xfrm>
            <a:off x="3276800" y="4644275"/>
            <a:ext cx="27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Vamos ver na prática!</a:t>
            </a:r>
            <a:r>
              <a:rPr b="0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🔬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5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Comandos III</a:t>
            </a:r>
            <a:br>
              <a:rPr lang="pt-BR" sz="4000"/>
            </a:br>
            <a:r>
              <a:rPr lang="pt-BR" sz="4000"/>
              <a:t>Dividindo o trabalho</a:t>
            </a:r>
            <a:endParaRPr sz="4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6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Dividindo o Trabalho </a:t>
            </a:r>
            <a:r>
              <a:rPr lang="pt-BR" sz="3400">
                <a:solidFill>
                  <a:srgbClr val="FE7E02"/>
                </a:solidFill>
              </a:rPr>
              <a:t>🗃</a:t>
            </a:r>
            <a:endParaRPr sz="4600">
              <a:solidFill>
                <a:srgbClr val="46535B"/>
              </a:solidFill>
            </a:endParaRPr>
          </a:p>
        </p:txBody>
      </p:sp>
      <p:sp>
        <p:nvSpPr>
          <p:cNvPr id="291" name="Google Shape;291;p56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git branch </a:t>
            </a:r>
            <a:endParaRPr b="1" sz="2200"/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Branch (ramo/galho) é uma </a:t>
            </a:r>
            <a:r>
              <a:rPr lang="pt-BR" sz="2200" u="sng">
                <a:solidFill>
                  <a:srgbClr val="46535B"/>
                </a:solidFill>
              </a:rPr>
              <a:t>ramificação</a:t>
            </a:r>
            <a:r>
              <a:rPr lang="pt-BR" sz="2200">
                <a:solidFill>
                  <a:srgbClr val="46535B"/>
                </a:solidFill>
              </a:rPr>
              <a:t> do projeto principal</a:t>
            </a:r>
            <a:endParaRPr b="1" sz="2200"/>
          </a:p>
        </p:txBody>
      </p:sp>
      <p:pic>
        <p:nvPicPr>
          <p:cNvPr id="292" name="Google Shape;29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7123" y="2571748"/>
            <a:ext cx="3641550" cy="22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0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Motivação</a:t>
            </a:r>
            <a:endParaRPr sz="4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7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Dividindo o Trabalho </a:t>
            </a:r>
            <a:r>
              <a:rPr lang="pt-BR" sz="3400">
                <a:solidFill>
                  <a:srgbClr val="FE7E02"/>
                </a:solidFill>
              </a:rPr>
              <a:t>🗃</a:t>
            </a:r>
            <a:endParaRPr sz="4600">
              <a:solidFill>
                <a:srgbClr val="46535B"/>
              </a:solidFill>
            </a:endParaRPr>
          </a:p>
        </p:txBody>
      </p:sp>
      <p:sp>
        <p:nvSpPr>
          <p:cNvPr id="298" name="Google Shape;298;p57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git branch </a:t>
            </a:r>
            <a:endParaRPr b="1" sz="2200"/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Este comando em si mostra a </a:t>
            </a:r>
            <a:r>
              <a:rPr lang="pt-BR" sz="2200" u="sng">
                <a:solidFill>
                  <a:srgbClr val="46535B"/>
                </a:solidFill>
              </a:rPr>
              <a:t>lista</a:t>
            </a:r>
            <a:r>
              <a:rPr lang="pt-BR" sz="2200">
                <a:solidFill>
                  <a:srgbClr val="46535B"/>
                </a:solidFill>
              </a:rPr>
              <a:t> de branches que estão no seu repositório local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A </a:t>
            </a:r>
            <a:r>
              <a:rPr lang="pt-BR" sz="2200" u="sng">
                <a:solidFill>
                  <a:srgbClr val="46535B"/>
                </a:solidFill>
              </a:rPr>
              <a:t>branch padrão</a:t>
            </a:r>
            <a:r>
              <a:rPr lang="pt-BR" sz="2200">
                <a:solidFill>
                  <a:srgbClr val="46535B"/>
                </a:solidFill>
              </a:rPr>
              <a:t> se chama </a:t>
            </a:r>
            <a:r>
              <a:rPr lang="pt-BR" sz="2200" u="sng">
                <a:solidFill>
                  <a:srgbClr val="46535B"/>
                </a:solidFill>
              </a:rPr>
              <a:t>main</a:t>
            </a:r>
            <a:r>
              <a:rPr lang="pt-BR" sz="2200">
                <a:solidFill>
                  <a:srgbClr val="46535B"/>
                </a:solidFill>
              </a:rPr>
              <a:t>* e, a princípio, apenas ela vai existir no seu repositório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299" name="Google Shape;299;p57"/>
          <p:cNvSpPr txBox="1"/>
          <p:nvPr/>
        </p:nvSpPr>
        <p:spPr>
          <a:xfrm>
            <a:off x="461875" y="4313900"/>
            <a:ext cx="527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* Anteriormente a branch padrão se chamava master, hoje em dia apenas repositórios antigos permanecem com esse nome.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8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Dividindo o Trabalho </a:t>
            </a:r>
            <a:r>
              <a:rPr lang="pt-BR" sz="3400">
                <a:solidFill>
                  <a:srgbClr val="FE7E02"/>
                </a:solidFill>
              </a:rPr>
              <a:t>🗃</a:t>
            </a:r>
            <a:endParaRPr sz="4600">
              <a:solidFill>
                <a:srgbClr val="46535B"/>
              </a:solidFill>
            </a:endParaRPr>
          </a:p>
        </p:txBody>
      </p:sp>
      <p:sp>
        <p:nvSpPr>
          <p:cNvPr id="305" name="Google Shape;305;p58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git branch nome-da-branch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Permite </a:t>
            </a:r>
            <a:r>
              <a:rPr lang="pt-BR" sz="2200" u="sng">
                <a:solidFill>
                  <a:srgbClr val="46535B"/>
                </a:solidFill>
              </a:rPr>
              <a:t>criar uma nova branch</a:t>
            </a:r>
            <a:r>
              <a:rPr lang="pt-BR" sz="2200">
                <a:solidFill>
                  <a:srgbClr val="46535B"/>
                </a:solidFill>
              </a:rPr>
              <a:t>, com o nome que você escolheu</a:t>
            </a:r>
            <a:endParaRPr b="1" sz="2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9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Dividindo o Trabalho </a:t>
            </a:r>
            <a:r>
              <a:rPr lang="pt-BR" sz="3400">
                <a:solidFill>
                  <a:srgbClr val="FE7E02"/>
                </a:solidFill>
              </a:rPr>
              <a:t>🗃</a:t>
            </a:r>
            <a:endParaRPr sz="4600">
              <a:solidFill>
                <a:srgbClr val="46535B"/>
              </a:solidFill>
            </a:endParaRPr>
          </a:p>
        </p:txBody>
      </p:sp>
      <p:sp>
        <p:nvSpPr>
          <p:cNvPr id="311" name="Google Shape;311;p59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git checkout nome-da-branch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Permite </a:t>
            </a:r>
            <a:r>
              <a:rPr lang="pt-BR" sz="2200" u="sng">
                <a:solidFill>
                  <a:srgbClr val="46535B"/>
                </a:solidFill>
              </a:rPr>
              <a:t>acessar uma branch</a:t>
            </a:r>
            <a:r>
              <a:rPr lang="pt-BR" sz="2200">
                <a:solidFill>
                  <a:srgbClr val="46535B"/>
                </a:solidFill>
              </a:rPr>
              <a:t> que já foi criada (localmente ou remota)</a:t>
            </a:r>
            <a:endParaRPr b="1" sz="2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0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Dividindo o Trabalho </a:t>
            </a:r>
            <a:r>
              <a:rPr lang="pt-BR" sz="3400">
                <a:solidFill>
                  <a:srgbClr val="FE7E02"/>
                </a:solidFill>
              </a:rPr>
              <a:t>🗃</a:t>
            </a:r>
            <a:endParaRPr sz="4600">
              <a:solidFill>
                <a:srgbClr val="46535B"/>
              </a:solidFill>
            </a:endParaRPr>
          </a:p>
        </p:txBody>
      </p:sp>
      <p:sp>
        <p:nvSpPr>
          <p:cNvPr id="317" name="Google Shape;317;p60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git checkout -b nome-da-branch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É uma junção dos comandos anteriores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Ele </a:t>
            </a:r>
            <a:r>
              <a:rPr lang="pt-BR" sz="2200" u="sng">
                <a:solidFill>
                  <a:srgbClr val="46535B"/>
                </a:solidFill>
              </a:rPr>
              <a:t>cria</a:t>
            </a:r>
            <a:r>
              <a:rPr lang="pt-BR" sz="2200">
                <a:solidFill>
                  <a:srgbClr val="46535B"/>
                </a:solidFill>
              </a:rPr>
              <a:t> uma nova branch e já </a:t>
            </a:r>
            <a:r>
              <a:rPr lang="pt-BR" sz="2200" u="sng">
                <a:solidFill>
                  <a:srgbClr val="46535B"/>
                </a:solidFill>
              </a:rPr>
              <a:t>acessa</a:t>
            </a:r>
            <a:r>
              <a:rPr lang="pt-BR" sz="2200">
                <a:solidFill>
                  <a:srgbClr val="46535B"/>
                </a:solidFill>
              </a:rPr>
              <a:t> diretamente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318" name="Google Shape;318;p60"/>
          <p:cNvSpPr txBox="1"/>
          <p:nvPr/>
        </p:nvSpPr>
        <p:spPr>
          <a:xfrm>
            <a:off x="3276800" y="4644275"/>
            <a:ext cx="27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Vamos ver na prática!</a:t>
            </a:r>
            <a:r>
              <a:rPr b="0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🔬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1"/>
          <p:cNvSpPr txBox="1"/>
          <p:nvPr/>
        </p:nvSpPr>
        <p:spPr>
          <a:xfrm>
            <a:off x="2813925" y="256650"/>
            <a:ext cx="6018300" cy="4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Fixação </a:t>
            </a:r>
            <a:r>
              <a:rPr lang="pt-BR" sz="3000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✍️</a:t>
            </a:r>
            <a:endParaRPr b="0" i="0" sz="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git clone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git status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git add nome-do-arquivo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git commit -m "mensagem"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git log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git branch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git branch nome-da-branch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git checkout nome-da-branch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git checkout -b nome-da-branch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2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Comandos IV</a:t>
            </a:r>
            <a:br>
              <a:rPr lang="pt-BR" sz="4000"/>
            </a:br>
            <a:r>
              <a:rPr lang="pt-BR" sz="4000"/>
              <a:t>Salvando no Remoto</a:t>
            </a:r>
            <a:endParaRPr sz="4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3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Salvando no Remoto </a:t>
            </a:r>
            <a:r>
              <a:rPr lang="pt-BR" sz="3400">
                <a:solidFill>
                  <a:srgbClr val="FE7E02"/>
                </a:solidFill>
              </a:rPr>
              <a:t>🌧</a:t>
            </a:r>
            <a:endParaRPr sz="5000">
              <a:solidFill>
                <a:srgbClr val="46535B"/>
              </a:solidFill>
            </a:endParaRPr>
          </a:p>
        </p:txBody>
      </p:sp>
      <p:sp>
        <p:nvSpPr>
          <p:cNvPr id="334" name="Google Shape;334;p63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46535B"/>
                </a:solidFill>
              </a:rPr>
              <a:t>git push origin nome-da-branch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 u="sng">
                <a:solidFill>
                  <a:srgbClr val="46535B"/>
                </a:solidFill>
              </a:rPr>
              <a:t>Envia</a:t>
            </a:r>
            <a:r>
              <a:rPr lang="pt-BR" sz="2200">
                <a:solidFill>
                  <a:srgbClr val="46535B"/>
                </a:solidFill>
              </a:rPr>
              <a:t> as suas </a:t>
            </a:r>
            <a:r>
              <a:rPr lang="pt-BR" sz="2200" u="sng">
                <a:solidFill>
                  <a:srgbClr val="46535B"/>
                </a:solidFill>
              </a:rPr>
              <a:t>alterações</a:t>
            </a:r>
            <a:r>
              <a:rPr lang="pt-BR" sz="2200">
                <a:solidFill>
                  <a:srgbClr val="46535B"/>
                </a:solidFill>
              </a:rPr>
              <a:t> feitas para a branch no repositório </a:t>
            </a:r>
            <a:r>
              <a:rPr lang="pt-BR" sz="2200" u="sng">
                <a:solidFill>
                  <a:srgbClr val="46535B"/>
                </a:solidFill>
              </a:rPr>
              <a:t>remoto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Ele só envia as alterações que </a:t>
            </a:r>
            <a:r>
              <a:rPr lang="pt-BR" sz="2200" u="sng">
                <a:solidFill>
                  <a:srgbClr val="46535B"/>
                </a:solidFill>
              </a:rPr>
              <a:t>foram</a:t>
            </a:r>
            <a:r>
              <a:rPr b="1" lang="pt-BR" sz="2200">
                <a:solidFill>
                  <a:srgbClr val="46535B"/>
                </a:solidFill>
              </a:rPr>
              <a:t> </a:t>
            </a:r>
            <a:r>
              <a:rPr lang="pt-BR" sz="2200" u="sng">
                <a:solidFill>
                  <a:srgbClr val="46535B"/>
                </a:solidFill>
              </a:rPr>
              <a:t>colocadas no commit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335" name="Google Shape;335;p63"/>
          <p:cNvSpPr txBox="1"/>
          <p:nvPr/>
        </p:nvSpPr>
        <p:spPr>
          <a:xfrm>
            <a:off x="3276800" y="4644275"/>
            <a:ext cx="27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Vamos ver na prática!</a:t>
            </a:r>
            <a:r>
              <a:rPr b="0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🔬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4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PR</a:t>
            </a:r>
            <a:endParaRPr sz="4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5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Pull Request (PR) </a:t>
            </a:r>
            <a:r>
              <a:rPr lang="pt-BR" sz="3400">
                <a:solidFill>
                  <a:srgbClr val="FE7E02"/>
                </a:solidFill>
              </a:rPr>
              <a:t>🥺</a:t>
            </a:r>
            <a:endParaRPr sz="5400">
              <a:solidFill>
                <a:srgbClr val="46535B"/>
              </a:solidFill>
            </a:endParaRPr>
          </a:p>
        </p:txBody>
      </p:sp>
      <p:sp>
        <p:nvSpPr>
          <p:cNvPr id="346" name="Google Shape;346;p65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>
                <a:solidFill>
                  <a:srgbClr val="46535B"/>
                </a:solidFill>
              </a:rPr>
              <a:t>Depois de fazer todas as alterações na sua branch, você deve querer que elas sejam mescladas com a branch principal (a master)</a:t>
            </a:r>
            <a:br>
              <a:rPr lang="pt-BR" sz="2200">
                <a:solidFill>
                  <a:srgbClr val="46535B"/>
                </a:solidFill>
              </a:rPr>
            </a:br>
            <a:endParaRPr sz="22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>
                <a:solidFill>
                  <a:srgbClr val="46535B"/>
                </a:solidFill>
              </a:rPr>
              <a:t>A esta </a:t>
            </a:r>
            <a:r>
              <a:rPr b="1" lang="pt-BR" sz="2200">
                <a:solidFill>
                  <a:srgbClr val="46535B"/>
                </a:solidFill>
              </a:rPr>
              <a:t>mesclagem</a:t>
            </a:r>
            <a:r>
              <a:rPr lang="pt-BR" sz="2200">
                <a:solidFill>
                  <a:srgbClr val="46535B"/>
                </a:solidFill>
              </a:rPr>
              <a:t>, damos o nome de </a:t>
            </a:r>
            <a:r>
              <a:rPr b="1" lang="pt-BR" sz="2200">
                <a:solidFill>
                  <a:srgbClr val="46535B"/>
                </a:solidFill>
              </a:rPr>
              <a:t>merge</a:t>
            </a:r>
            <a:endParaRPr b="1" sz="22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6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Pull Request (PR) </a:t>
            </a:r>
            <a:r>
              <a:rPr lang="pt-BR" sz="3400">
                <a:solidFill>
                  <a:srgbClr val="FE7E02"/>
                </a:solidFill>
              </a:rPr>
              <a:t>🥺</a:t>
            </a:r>
            <a:endParaRPr sz="5400">
              <a:solidFill>
                <a:srgbClr val="46535B"/>
              </a:solidFill>
            </a:endParaRPr>
          </a:p>
        </p:txBody>
      </p:sp>
      <p:sp>
        <p:nvSpPr>
          <p:cNvPr id="352" name="Google Shape;352;p66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Para fazer um merge no GitHub, nós devemos criar um </a:t>
            </a:r>
            <a:r>
              <a:rPr b="1" lang="pt-BR" sz="2200"/>
              <a:t>Pull Request</a:t>
            </a:r>
            <a:r>
              <a:rPr lang="pt-BR" sz="2200"/>
              <a:t> (ou PR) antes</a:t>
            </a:r>
            <a:endParaRPr sz="2200">
              <a:solidFill>
                <a:srgbClr val="46535B"/>
              </a:solidFill>
            </a:endParaRPr>
          </a:p>
        </p:txBody>
      </p:sp>
      <p:pic>
        <p:nvPicPr>
          <p:cNvPr id="353" name="Google Shape;353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1202" y="2091550"/>
            <a:ext cx="5262602" cy="277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Todos já tivemos que fazer vários trabalhos de escola</a:t>
            </a:r>
            <a:br>
              <a:rPr lang="pt-BR" sz="2200"/>
            </a:b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lang="pt-BR" sz="2200"/>
              <a:t>Antes do surgimento de plataformas Cloud (como o Google Drive), tínhamos o costume de fazer assim:</a:t>
            </a:r>
            <a:endParaRPr sz="2200"/>
          </a:p>
        </p:txBody>
      </p:sp>
      <p:sp>
        <p:nvSpPr>
          <p:cNvPr id="128" name="Google Shape;128;p31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Trabalhos e mais trabalhos</a:t>
            </a:r>
            <a:r>
              <a:rPr lang="pt-BR">
                <a:solidFill>
                  <a:srgbClr val="46535B"/>
                </a:solidFill>
              </a:rPr>
              <a:t> </a:t>
            </a:r>
            <a:r>
              <a:rPr lang="pt-BR" sz="3400">
                <a:solidFill>
                  <a:srgbClr val="FE7E02"/>
                </a:solidFill>
              </a:rPr>
              <a:t>📚</a:t>
            </a:r>
            <a:r>
              <a:rPr lang="pt-BR">
                <a:solidFill>
                  <a:srgbClr val="46535B"/>
                </a:solidFill>
              </a:rPr>
              <a:t> </a:t>
            </a:r>
            <a:endParaRPr>
              <a:solidFill>
                <a:srgbClr val="46535B"/>
              </a:solidFill>
            </a:endParaRPr>
          </a:p>
        </p:txBody>
      </p:sp>
      <p:pic>
        <p:nvPicPr>
          <p:cNvPr id="129" name="Google Shape;12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1675" y="3082250"/>
            <a:ext cx="6096149" cy="16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7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Pull Request (PR) </a:t>
            </a:r>
            <a:r>
              <a:rPr lang="pt-BR" sz="3400">
                <a:solidFill>
                  <a:srgbClr val="FE7E02"/>
                </a:solidFill>
              </a:rPr>
              <a:t>🥺</a:t>
            </a:r>
            <a:endParaRPr sz="5400">
              <a:solidFill>
                <a:srgbClr val="46535B"/>
              </a:solidFill>
            </a:endParaRPr>
          </a:p>
        </p:txBody>
      </p:sp>
      <p:sp>
        <p:nvSpPr>
          <p:cNvPr id="359" name="Google Shape;359;p67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Quando trabalhamos em equipe, os membros dela avaliam os nossos PRs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Pedindo correções no código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Sugerindo alterações</a:t>
            </a:r>
            <a:endParaRPr sz="2200">
              <a:solidFill>
                <a:srgbClr val="46535B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Após o processo de </a:t>
            </a:r>
            <a:r>
              <a:rPr b="1" lang="pt-BR" sz="2200"/>
              <a:t>Code Review</a:t>
            </a:r>
            <a:r>
              <a:rPr lang="pt-BR" sz="2200"/>
              <a:t> (CR); e o seu código estiver </a:t>
            </a:r>
            <a:r>
              <a:rPr b="1" lang="pt-BR" sz="2200"/>
              <a:t>aprovado</a:t>
            </a:r>
            <a:r>
              <a:rPr lang="pt-BR" sz="2200"/>
              <a:t>, ele pode ser </a:t>
            </a:r>
            <a:r>
              <a:rPr b="1" lang="pt-BR" sz="2200"/>
              <a:t>mergeado</a:t>
            </a:r>
            <a:r>
              <a:rPr lang="pt-BR" sz="2200"/>
              <a:t> na main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360" name="Google Shape;360;p67"/>
          <p:cNvSpPr txBox="1"/>
          <p:nvPr/>
        </p:nvSpPr>
        <p:spPr>
          <a:xfrm>
            <a:off x="3276800" y="4644275"/>
            <a:ext cx="27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Vamos ver na prática!</a:t>
            </a:r>
            <a:r>
              <a:rPr b="0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🔬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8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Comandos V</a:t>
            </a:r>
            <a:br>
              <a:rPr lang="pt-BR" sz="4000"/>
            </a:br>
            <a:r>
              <a:rPr lang="pt-BR" sz="4000"/>
              <a:t>Atualizando o local</a:t>
            </a:r>
            <a:endParaRPr sz="4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9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Atualizando o local </a:t>
            </a:r>
            <a:r>
              <a:rPr lang="pt-BR" sz="3400">
                <a:solidFill>
                  <a:srgbClr val="FE7E02"/>
                </a:solidFill>
              </a:rPr>
              <a:t>🌧</a:t>
            </a:r>
            <a:endParaRPr sz="5000">
              <a:solidFill>
                <a:srgbClr val="46535B"/>
              </a:solidFill>
            </a:endParaRPr>
          </a:p>
        </p:txBody>
      </p:sp>
      <p:sp>
        <p:nvSpPr>
          <p:cNvPr id="371" name="Google Shape;371;p69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git pull origin nome-da-branch</a:t>
            </a:r>
            <a:endParaRPr b="1" sz="2200"/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 u="sng">
                <a:solidFill>
                  <a:srgbClr val="46535B"/>
                </a:solidFill>
              </a:rPr>
              <a:t>Atualiza</a:t>
            </a:r>
            <a:r>
              <a:rPr lang="pt-BR" sz="2200">
                <a:solidFill>
                  <a:srgbClr val="46535B"/>
                </a:solidFill>
              </a:rPr>
              <a:t> a branch em questão no seu </a:t>
            </a:r>
            <a:r>
              <a:rPr lang="pt-BR" sz="2200" u="sng">
                <a:solidFill>
                  <a:srgbClr val="46535B"/>
                </a:solidFill>
              </a:rPr>
              <a:t>repositório local</a:t>
            </a:r>
            <a:r>
              <a:rPr lang="pt-BR" sz="2200">
                <a:solidFill>
                  <a:srgbClr val="46535B"/>
                </a:solidFill>
              </a:rPr>
              <a:t> com as alterações commitadas na branch remota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Se você já estiver acessando a branch que deseja atualizar, o comando pode ser reduzido a </a:t>
            </a:r>
            <a:r>
              <a:rPr lang="pt-BR" sz="2200" u="sng">
                <a:solidFill>
                  <a:srgbClr val="46535B"/>
                </a:solidFill>
              </a:rPr>
              <a:t>git pull</a:t>
            </a:r>
            <a:endParaRPr b="1" sz="2200">
              <a:solidFill>
                <a:srgbClr val="46535B"/>
              </a:solidFill>
            </a:endParaRPr>
          </a:p>
        </p:txBody>
      </p:sp>
      <p:sp>
        <p:nvSpPr>
          <p:cNvPr id="372" name="Google Shape;372;p69"/>
          <p:cNvSpPr txBox="1"/>
          <p:nvPr/>
        </p:nvSpPr>
        <p:spPr>
          <a:xfrm>
            <a:off x="3276800" y="4644275"/>
            <a:ext cx="27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Vamos ver na prática!</a:t>
            </a:r>
            <a:r>
              <a:rPr b="0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🔬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0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Resumo</a:t>
            </a:r>
            <a:endParaRPr sz="4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1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lang="pt-BR" sz="2000">
                <a:solidFill>
                  <a:srgbClr val="46535B"/>
                </a:solidFill>
              </a:rPr>
              <a:t>O </a:t>
            </a:r>
            <a:r>
              <a:rPr b="1" lang="pt-BR" sz="2000">
                <a:solidFill>
                  <a:srgbClr val="46535B"/>
                </a:solidFill>
              </a:rPr>
              <a:t>git</a:t>
            </a:r>
            <a:r>
              <a:rPr lang="pt-BR" sz="2000">
                <a:solidFill>
                  <a:srgbClr val="46535B"/>
                </a:solidFill>
              </a:rPr>
              <a:t> é uma ferramenta que ajuda muito o dia a dia de desenvolvedora(e)s, porque:</a:t>
            </a:r>
            <a:endParaRPr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lang="pt-BR" sz="2000">
                <a:solidFill>
                  <a:srgbClr val="46535B"/>
                </a:solidFill>
              </a:rPr>
              <a:t>Permite gerenciar várias </a:t>
            </a:r>
            <a:r>
              <a:rPr b="1" lang="pt-BR" sz="2000">
                <a:solidFill>
                  <a:srgbClr val="46535B"/>
                </a:solidFill>
              </a:rPr>
              <a:t>versões do código</a:t>
            </a:r>
            <a:endParaRPr b="1"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lang="pt-BR" sz="2000">
                <a:solidFill>
                  <a:srgbClr val="46535B"/>
                </a:solidFill>
              </a:rPr>
              <a:t>Facilita o trabalho colaborativo em equipes</a:t>
            </a:r>
            <a:endParaRPr sz="2000">
              <a:solidFill>
                <a:srgbClr val="46535B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46535B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lang="pt-BR" sz="2000"/>
              <a:t>O </a:t>
            </a:r>
            <a:r>
              <a:rPr b="1" lang="pt-BR" sz="2000">
                <a:solidFill>
                  <a:srgbClr val="46535B"/>
                </a:solidFill>
              </a:rPr>
              <a:t>GitHub</a:t>
            </a:r>
            <a:r>
              <a:rPr lang="pt-BR" sz="2000">
                <a:solidFill>
                  <a:srgbClr val="46535B"/>
                </a:solidFill>
              </a:rPr>
              <a:t> é um sistema cloud que permite que guardemos os nossos repositórios remotos</a:t>
            </a:r>
            <a:endParaRPr sz="2000">
              <a:solidFill>
                <a:srgbClr val="46535B"/>
              </a:solidFill>
            </a:endParaRPr>
          </a:p>
        </p:txBody>
      </p:sp>
      <p:sp>
        <p:nvSpPr>
          <p:cNvPr id="383" name="Google Shape;383;p71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Resumo 📓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2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1" lang="pt-BR" sz="2000">
                <a:solidFill>
                  <a:srgbClr val="46535B"/>
                </a:solidFill>
              </a:rPr>
              <a:t>Staging area:</a:t>
            </a:r>
            <a:endParaRPr b="1" sz="2000">
              <a:solidFill>
                <a:srgbClr val="46535B"/>
              </a:solidFill>
            </a:endParaRPr>
          </a:p>
        </p:txBody>
      </p:sp>
      <p:sp>
        <p:nvSpPr>
          <p:cNvPr id="389" name="Google Shape;389;p72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Resumo 📓</a:t>
            </a:r>
            <a:endParaRPr/>
          </a:p>
        </p:txBody>
      </p:sp>
      <p:sp>
        <p:nvSpPr>
          <p:cNvPr id="390" name="Google Shape;390;p72"/>
          <p:cNvSpPr txBox="1"/>
          <p:nvPr/>
        </p:nvSpPr>
        <p:spPr>
          <a:xfrm>
            <a:off x="615654" y="2131950"/>
            <a:ext cx="1462800" cy="879600"/>
          </a:xfrm>
          <a:prstGeom prst="rect">
            <a:avLst/>
          </a:prstGeom>
          <a:solidFill>
            <a:srgbClr val="46535B"/>
          </a:solidFill>
          <a:ln cap="flat" cmpd="sng" w="19050">
            <a:solidFill>
              <a:srgbClr val="465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Diretório de trabalho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(Pasta)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72"/>
          <p:cNvSpPr txBox="1"/>
          <p:nvPr/>
        </p:nvSpPr>
        <p:spPr>
          <a:xfrm>
            <a:off x="3535800" y="2131950"/>
            <a:ext cx="1462800" cy="879600"/>
          </a:xfrm>
          <a:prstGeom prst="rect">
            <a:avLst/>
          </a:prstGeom>
          <a:solidFill>
            <a:srgbClr val="46535B"/>
          </a:solidFill>
          <a:ln cap="flat" cmpd="sng" w="19050">
            <a:solidFill>
              <a:srgbClr val="465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Staging</a:t>
            </a:r>
            <a:br>
              <a:rPr b="1" i="0" lang="pt-BR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pt-BR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Area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72"/>
          <p:cNvSpPr txBox="1"/>
          <p:nvPr/>
        </p:nvSpPr>
        <p:spPr>
          <a:xfrm>
            <a:off x="6455938" y="2131950"/>
            <a:ext cx="1462800" cy="879600"/>
          </a:xfrm>
          <a:prstGeom prst="rect">
            <a:avLst/>
          </a:prstGeom>
          <a:solidFill>
            <a:srgbClr val="46535B"/>
          </a:solidFill>
          <a:ln cap="flat" cmpd="sng" w="19050">
            <a:solidFill>
              <a:srgbClr val="465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Repositório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72"/>
          <p:cNvSpPr/>
          <p:nvPr/>
        </p:nvSpPr>
        <p:spPr>
          <a:xfrm>
            <a:off x="2520325" y="2443425"/>
            <a:ext cx="573600" cy="34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72"/>
          <p:cNvSpPr/>
          <p:nvPr/>
        </p:nvSpPr>
        <p:spPr>
          <a:xfrm>
            <a:off x="5440475" y="2443425"/>
            <a:ext cx="573600" cy="34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72"/>
          <p:cNvSpPr/>
          <p:nvPr/>
        </p:nvSpPr>
        <p:spPr>
          <a:xfrm rot="-5400000">
            <a:off x="2594725" y="2096975"/>
            <a:ext cx="424800" cy="2579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65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72"/>
          <p:cNvSpPr/>
          <p:nvPr/>
        </p:nvSpPr>
        <p:spPr>
          <a:xfrm rot="-5400000">
            <a:off x="6974950" y="2420675"/>
            <a:ext cx="424800" cy="1931700"/>
          </a:xfrm>
          <a:prstGeom prst="lef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465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72"/>
          <p:cNvSpPr txBox="1"/>
          <p:nvPr/>
        </p:nvSpPr>
        <p:spPr>
          <a:xfrm>
            <a:off x="1806325" y="3679625"/>
            <a:ext cx="2001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"Local"</a:t>
            </a:r>
            <a:b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no seu computador</a:t>
            </a:r>
            <a:endParaRPr b="0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72"/>
          <p:cNvSpPr txBox="1"/>
          <p:nvPr/>
        </p:nvSpPr>
        <p:spPr>
          <a:xfrm>
            <a:off x="6186550" y="3679625"/>
            <a:ext cx="2001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"Remoto"</a:t>
            </a:r>
            <a:b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no Github</a:t>
            </a:r>
            <a:endParaRPr b="0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3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1" lang="pt-BR" sz="2000">
                <a:solidFill>
                  <a:srgbClr val="46535B"/>
                </a:solidFill>
              </a:rPr>
              <a:t>Começando o repositório</a:t>
            </a:r>
            <a:endParaRPr b="1"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lang="pt-BR" sz="2000">
                <a:solidFill>
                  <a:srgbClr val="46535B"/>
                </a:solidFill>
              </a:rPr>
              <a:t>git clone link-do-repo</a:t>
            </a:r>
            <a:endParaRPr sz="2000">
              <a:solidFill>
                <a:srgbClr val="46535B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46535B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1" lang="pt-BR" sz="2000">
                <a:solidFill>
                  <a:srgbClr val="46535B"/>
                </a:solidFill>
              </a:rPr>
              <a:t>Salvando localmente</a:t>
            </a:r>
            <a:endParaRPr b="1"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lang="pt-BR" sz="2000">
                <a:solidFill>
                  <a:srgbClr val="46535B"/>
                </a:solidFill>
              </a:rPr>
              <a:t>git status</a:t>
            </a:r>
            <a:endParaRPr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lang="pt-BR" sz="2000">
                <a:solidFill>
                  <a:srgbClr val="46535B"/>
                </a:solidFill>
              </a:rPr>
              <a:t>git add nome-do-arquivo</a:t>
            </a:r>
            <a:endParaRPr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Arial"/>
              <a:buChar char="○"/>
            </a:pPr>
            <a:r>
              <a:rPr lang="pt-BR" sz="2000">
                <a:solidFill>
                  <a:srgbClr val="46535B"/>
                </a:solidFill>
              </a:rPr>
              <a:t>git add .</a:t>
            </a:r>
            <a:endParaRPr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lang="pt-BR" sz="2000">
                <a:solidFill>
                  <a:srgbClr val="46535B"/>
                </a:solidFill>
              </a:rPr>
              <a:t>git commit -m "mensagem"</a:t>
            </a:r>
            <a:endParaRPr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lang="pt-BR" sz="2000">
                <a:solidFill>
                  <a:srgbClr val="46535B"/>
                </a:solidFill>
              </a:rPr>
              <a:t>git log</a:t>
            </a:r>
            <a:endParaRPr sz="2000">
              <a:solidFill>
                <a:srgbClr val="46535B"/>
              </a:solidFill>
            </a:endParaRPr>
          </a:p>
        </p:txBody>
      </p:sp>
      <p:sp>
        <p:nvSpPr>
          <p:cNvPr id="404" name="Google Shape;404;p73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Resumo 📓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4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1" lang="pt-BR" sz="2000"/>
              <a:t>Dividindo o Trabalho</a:t>
            </a:r>
            <a:endParaRPr b="1"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lang="pt-BR" sz="2000">
                <a:solidFill>
                  <a:srgbClr val="46535B"/>
                </a:solidFill>
              </a:rPr>
              <a:t>git branch</a:t>
            </a:r>
            <a:endParaRPr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Arial"/>
              <a:buChar char="○"/>
            </a:pPr>
            <a:r>
              <a:rPr lang="pt-BR" sz="2000">
                <a:solidFill>
                  <a:srgbClr val="46535B"/>
                </a:solidFill>
              </a:rPr>
              <a:t>git branch nome-da-branch</a:t>
            </a:r>
            <a:endParaRPr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Arial"/>
              <a:buChar char="○"/>
            </a:pPr>
            <a:r>
              <a:rPr lang="pt-BR" sz="2000">
                <a:solidFill>
                  <a:srgbClr val="46535B"/>
                </a:solidFill>
              </a:rPr>
              <a:t>git checkout nome-da-branch</a:t>
            </a:r>
            <a:endParaRPr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Arial"/>
              <a:buChar char="○"/>
            </a:pPr>
            <a:r>
              <a:rPr lang="pt-BR" sz="2000">
                <a:solidFill>
                  <a:srgbClr val="46535B"/>
                </a:solidFill>
              </a:rPr>
              <a:t>git checkout -b nome-da-branch</a:t>
            </a:r>
            <a:endParaRPr sz="2000">
              <a:solidFill>
                <a:srgbClr val="46535B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46535B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1" lang="pt-BR" sz="2000">
                <a:solidFill>
                  <a:srgbClr val="46535B"/>
                </a:solidFill>
              </a:rPr>
              <a:t>Salvando </a:t>
            </a:r>
            <a:r>
              <a:rPr b="1" lang="pt-BR" sz="2000"/>
              <a:t>no Remoto</a:t>
            </a:r>
            <a:endParaRPr b="1"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lang="pt-BR" sz="2000">
                <a:solidFill>
                  <a:srgbClr val="46535B"/>
                </a:solidFill>
              </a:rPr>
              <a:t>git push origin nome-da-branch</a:t>
            </a:r>
            <a:endParaRPr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Arial"/>
              <a:buChar char="○"/>
            </a:pPr>
            <a:r>
              <a:rPr lang="pt-BR" sz="2000">
                <a:solidFill>
                  <a:srgbClr val="46535B"/>
                </a:solidFill>
              </a:rPr>
              <a:t>git pull origin nome-da-branch</a:t>
            </a:r>
            <a:endParaRPr sz="2000">
              <a:solidFill>
                <a:srgbClr val="46535B"/>
              </a:solidFill>
            </a:endParaRPr>
          </a:p>
        </p:txBody>
      </p:sp>
      <p:sp>
        <p:nvSpPr>
          <p:cNvPr id="410" name="Google Shape;410;p74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Resumo 📓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5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lang="pt-BR" sz="2000">
                <a:solidFill>
                  <a:srgbClr val="46535B"/>
                </a:solidFill>
              </a:rPr>
              <a:t>Sempre queremos que as alterações de uma branch nossa </a:t>
            </a:r>
            <a:r>
              <a:rPr b="1" lang="pt-BR" sz="2000">
                <a:solidFill>
                  <a:srgbClr val="46535B"/>
                </a:solidFill>
              </a:rPr>
              <a:t>sejam mescladas com as informações que já estão na master</a:t>
            </a:r>
            <a:r>
              <a:rPr lang="pt-BR" sz="2000">
                <a:solidFill>
                  <a:srgbClr val="46535B"/>
                </a:solidFill>
              </a:rPr>
              <a:t> (merge)</a:t>
            </a:r>
            <a:endParaRPr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lang="pt-BR" sz="2000">
                <a:solidFill>
                  <a:srgbClr val="46535B"/>
                </a:solidFill>
              </a:rPr>
              <a:t>Para isso , devemos criar um PR</a:t>
            </a:r>
            <a:endParaRPr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lang="pt-BR" sz="2000">
                <a:solidFill>
                  <a:srgbClr val="46535B"/>
                </a:solidFill>
              </a:rPr>
              <a:t>Solicitando aos nossos colegas de trabalho que </a:t>
            </a:r>
            <a:r>
              <a:rPr b="1" lang="pt-BR" sz="2000">
                <a:solidFill>
                  <a:srgbClr val="46535B"/>
                </a:solidFill>
              </a:rPr>
              <a:t>avaliem o nosso código</a:t>
            </a:r>
            <a:r>
              <a:rPr lang="pt-BR" sz="2000">
                <a:solidFill>
                  <a:srgbClr val="46535B"/>
                </a:solidFill>
              </a:rPr>
              <a:t>, dando sugestões de melhoria</a:t>
            </a:r>
            <a:endParaRPr sz="2000">
              <a:solidFill>
                <a:srgbClr val="46535B"/>
              </a:solidFill>
            </a:endParaRPr>
          </a:p>
        </p:txBody>
      </p:sp>
      <p:sp>
        <p:nvSpPr>
          <p:cNvPr id="416" name="Google Shape;416;p75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Resumo 📓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6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lang="pt-BR" sz="2000">
                <a:solidFill>
                  <a:srgbClr val="46535B"/>
                </a:solidFill>
              </a:rPr>
              <a:t>Importante: comandos de git </a:t>
            </a:r>
            <a:r>
              <a:rPr b="1" lang="pt-BR" sz="2000">
                <a:solidFill>
                  <a:srgbClr val="46535B"/>
                </a:solidFill>
              </a:rPr>
              <a:t>não são</a:t>
            </a:r>
            <a:r>
              <a:rPr lang="pt-BR" sz="2000">
                <a:solidFill>
                  <a:srgbClr val="46535B"/>
                </a:solidFill>
              </a:rPr>
              <a:t> o mesmo que comandos do terminal!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b="1" lang="pt-BR" sz="2000">
                <a:solidFill>
                  <a:srgbClr val="46535B"/>
                </a:solidFill>
              </a:rPr>
              <a:t>Ex:</a:t>
            </a:r>
            <a:r>
              <a:rPr lang="pt-BR" sz="2000">
                <a:solidFill>
                  <a:srgbClr val="46535B"/>
                </a:solidFill>
              </a:rPr>
              <a:t> git mkdir </a:t>
            </a:r>
            <a:br>
              <a:rPr lang="pt-BR" sz="2000">
                <a:solidFill>
                  <a:srgbClr val="46535B"/>
                </a:solidFill>
              </a:rPr>
            </a:br>
            <a:endParaRPr sz="2000">
              <a:solidFill>
                <a:srgbClr val="46535B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lang="pt-BR" sz="2000">
                <a:solidFill>
                  <a:srgbClr val="46535B"/>
                </a:solidFill>
              </a:rPr>
              <a:t>Importante 2: </a:t>
            </a:r>
            <a:r>
              <a:rPr b="1" lang="pt-BR" sz="2000">
                <a:solidFill>
                  <a:srgbClr val="46535B"/>
                </a:solidFill>
              </a:rPr>
              <a:t>branch não é pasta!</a:t>
            </a:r>
            <a:endParaRPr sz="2000">
              <a:solidFill>
                <a:srgbClr val="46535B"/>
              </a:solidFill>
            </a:endParaRPr>
          </a:p>
        </p:txBody>
      </p:sp>
      <p:sp>
        <p:nvSpPr>
          <p:cNvPr id="422" name="Google Shape;422;p76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Resumo 📓</a:t>
            </a:r>
            <a:endParaRPr/>
          </a:p>
        </p:txBody>
      </p:sp>
      <p:sp>
        <p:nvSpPr>
          <p:cNvPr id="423" name="Google Shape;423;p76"/>
          <p:cNvSpPr/>
          <p:nvPr/>
        </p:nvSpPr>
        <p:spPr>
          <a:xfrm>
            <a:off x="2945150" y="2016373"/>
            <a:ext cx="439800" cy="3462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46535B"/>
                </a:solidFill>
              </a:rPr>
              <a:t>Como fazíamos projetos em grupo?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Mandando os arquivos </a:t>
            </a:r>
            <a:r>
              <a:rPr b="1" lang="pt-BR" sz="2200">
                <a:solidFill>
                  <a:srgbClr val="46535B"/>
                </a:solidFill>
              </a:rPr>
              <a:t>separados</a:t>
            </a:r>
            <a:r>
              <a:rPr lang="pt-BR" sz="2200">
                <a:solidFill>
                  <a:srgbClr val="46535B"/>
                </a:solidFill>
              </a:rPr>
              <a:t> em um e-mail</a:t>
            </a:r>
            <a:endParaRPr b="1"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E depois, alguém </a:t>
            </a:r>
            <a:r>
              <a:rPr b="1" lang="pt-BR" sz="2200">
                <a:solidFill>
                  <a:srgbClr val="46535B"/>
                </a:solidFill>
              </a:rPr>
              <a:t>sozinho</a:t>
            </a:r>
            <a:r>
              <a:rPr lang="pt-BR" sz="2200">
                <a:solidFill>
                  <a:srgbClr val="46535B"/>
                </a:solidFill>
              </a:rPr>
              <a:t> pegava o trabalho e formatava do jeito que tinha que ser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135" name="Google Shape;135;p32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Trabalhos e mais trabalhos</a:t>
            </a:r>
            <a:r>
              <a:rPr lang="pt-BR">
                <a:solidFill>
                  <a:srgbClr val="46535B"/>
                </a:solidFill>
              </a:rPr>
              <a:t> </a:t>
            </a:r>
            <a:r>
              <a:rPr lang="pt-BR" sz="3400">
                <a:solidFill>
                  <a:srgbClr val="FE7E02"/>
                </a:solidFill>
              </a:rPr>
              <a:t>📚</a:t>
            </a:r>
            <a:r>
              <a:rPr lang="pt-BR">
                <a:solidFill>
                  <a:srgbClr val="46535B"/>
                </a:solidFill>
              </a:rPr>
              <a:t> </a:t>
            </a:r>
            <a:endParaRPr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7"/>
          <p:cNvSpPr txBox="1"/>
          <p:nvPr/>
        </p:nvSpPr>
        <p:spPr>
          <a:xfrm>
            <a:off x="2119304" y="2967950"/>
            <a:ext cx="1462800" cy="879600"/>
          </a:xfrm>
          <a:prstGeom prst="rect">
            <a:avLst/>
          </a:prstGeom>
          <a:solidFill>
            <a:srgbClr val="46535B"/>
          </a:solidFill>
          <a:ln cap="flat" cmpd="sng" w="19050">
            <a:solidFill>
              <a:srgbClr val="465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Diretório de trabalho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77"/>
          <p:cNvSpPr txBox="1"/>
          <p:nvPr/>
        </p:nvSpPr>
        <p:spPr>
          <a:xfrm>
            <a:off x="5039450" y="2967950"/>
            <a:ext cx="1462800" cy="879600"/>
          </a:xfrm>
          <a:prstGeom prst="rect">
            <a:avLst/>
          </a:prstGeom>
          <a:solidFill>
            <a:srgbClr val="46535B"/>
          </a:solidFill>
          <a:ln cap="flat" cmpd="sng" w="19050">
            <a:solidFill>
              <a:srgbClr val="465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Staging</a:t>
            </a:r>
            <a:br>
              <a:rPr b="1" i="0" lang="pt-BR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pt-BR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Area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77"/>
          <p:cNvSpPr txBox="1"/>
          <p:nvPr/>
        </p:nvSpPr>
        <p:spPr>
          <a:xfrm>
            <a:off x="3579363" y="1464838"/>
            <a:ext cx="1462800" cy="879600"/>
          </a:xfrm>
          <a:prstGeom prst="rect">
            <a:avLst/>
          </a:prstGeom>
          <a:solidFill>
            <a:srgbClr val="46535B"/>
          </a:solidFill>
          <a:ln cap="flat" cmpd="sng" w="19050">
            <a:solidFill>
              <a:srgbClr val="465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Repositório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Remoto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77"/>
          <p:cNvSpPr/>
          <p:nvPr/>
        </p:nvSpPr>
        <p:spPr>
          <a:xfrm>
            <a:off x="4023975" y="3234650"/>
            <a:ext cx="573600" cy="34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653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7"/>
          <p:cNvSpPr/>
          <p:nvPr/>
        </p:nvSpPr>
        <p:spPr>
          <a:xfrm rot="-8100000">
            <a:off x="5311891" y="2307473"/>
            <a:ext cx="573605" cy="3461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653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77"/>
          <p:cNvSpPr txBox="1"/>
          <p:nvPr/>
        </p:nvSpPr>
        <p:spPr>
          <a:xfrm>
            <a:off x="3598575" y="3580850"/>
            <a:ext cx="14244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git add</a:t>
            </a:r>
            <a:endParaRPr b="0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endParaRPr b="0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git commit</a:t>
            </a:r>
            <a:endParaRPr b="0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4" name="Google Shape;434;p77"/>
          <p:cNvSpPr txBox="1"/>
          <p:nvPr/>
        </p:nvSpPr>
        <p:spPr>
          <a:xfrm>
            <a:off x="5524450" y="2033725"/>
            <a:ext cx="14244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git push</a:t>
            </a:r>
            <a:endParaRPr b="0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77"/>
          <p:cNvSpPr/>
          <p:nvPr/>
        </p:nvSpPr>
        <p:spPr>
          <a:xfrm rot="7510721">
            <a:off x="2564099" y="2307493"/>
            <a:ext cx="573310" cy="34616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653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7"/>
          <p:cNvSpPr txBox="1"/>
          <p:nvPr/>
        </p:nvSpPr>
        <p:spPr>
          <a:xfrm>
            <a:off x="1158500" y="1957525"/>
            <a:ext cx="1775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git clone (1a vez)</a:t>
            </a:r>
            <a:endParaRPr b="0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ou</a:t>
            </a:r>
            <a:endParaRPr b="0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git pull</a:t>
            </a:r>
            <a:endParaRPr b="0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77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Resumo 📓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4733" y="1578126"/>
            <a:ext cx="3360624" cy="25968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3" name="Google Shape;443;p78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Resumo 📓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9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4000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Dúvid</a:t>
            </a:r>
            <a:r>
              <a:rPr lang="pt-BR" sz="4000">
                <a:solidFill>
                  <a:srgbClr val="46535B"/>
                </a:solidFill>
              </a:rPr>
              <a:t>as?</a:t>
            </a:r>
            <a:r>
              <a:rPr lang="pt-BR" sz="4200">
                <a:solidFill>
                  <a:srgbClr val="46535B"/>
                </a:solidFill>
              </a:rPr>
              <a:t> 🧐</a:t>
            </a:r>
            <a:endParaRPr sz="42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46535B"/>
                </a:solidFill>
              </a:rPr>
              <a:t>Por que guardamos versões dos nossos trabalhos?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Não perder </a:t>
            </a:r>
            <a:r>
              <a:rPr b="1" lang="pt-BR" sz="2200">
                <a:solidFill>
                  <a:srgbClr val="46535B"/>
                </a:solidFill>
              </a:rPr>
              <a:t>ideias antigas</a:t>
            </a:r>
            <a:endParaRPr b="1"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Poder </a:t>
            </a:r>
            <a:r>
              <a:rPr b="1" lang="pt-BR" sz="2200">
                <a:solidFill>
                  <a:srgbClr val="46535B"/>
                </a:solidFill>
              </a:rPr>
              <a:t>voltar atrás</a:t>
            </a:r>
            <a:r>
              <a:rPr lang="pt-BR" sz="2200">
                <a:solidFill>
                  <a:srgbClr val="46535B"/>
                </a:solidFill>
              </a:rPr>
              <a:t> em alguma decisão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Acompanhar </a:t>
            </a:r>
            <a:r>
              <a:rPr b="1" lang="pt-BR" sz="2200">
                <a:solidFill>
                  <a:srgbClr val="46535B"/>
                </a:solidFill>
              </a:rPr>
              <a:t>a evolução</a:t>
            </a:r>
            <a:r>
              <a:rPr lang="pt-BR" sz="2200">
                <a:solidFill>
                  <a:srgbClr val="46535B"/>
                </a:solidFill>
              </a:rPr>
              <a:t> que estamos fazendo</a:t>
            </a:r>
            <a:endParaRPr sz="2200">
              <a:solidFill>
                <a:srgbClr val="46535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46535B"/>
                </a:solidFill>
              </a:rPr>
              <a:t>O </a:t>
            </a:r>
            <a:r>
              <a:rPr b="1" lang="pt-BR" sz="2200">
                <a:solidFill>
                  <a:srgbClr val="46535B"/>
                </a:solidFill>
              </a:rPr>
              <a:t>git</a:t>
            </a:r>
            <a:r>
              <a:rPr lang="pt-BR" sz="2200">
                <a:solidFill>
                  <a:srgbClr val="46535B"/>
                </a:solidFill>
              </a:rPr>
              <a:t> é uma ferramenta que permite fazermos o </a:t>
            </a:r>
            <a:r>
              <a:rPr b="1" lang="pt-BR" sz="2200">
                <a:solidFill>
                  <a:srgbClr val="46535B"/>
                </a:solidFill>
              </a:rPr>
              <a:t>gerenciamento de versão</a:t>
            </a:r>
            <a:r>
              <a:rPr lang="pt-BR" sz="2200">
                <a:solidFill>
                  <a:srgbClr val="46535B"/>
                </a:solidFill>
              </a:rPr>
              <a:t> de nossos projetos (de programação ou não)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141" name="Google Shape;141;p33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Trabalhos e mais trabalhos</a:t>
            </a:r>
            <a:r>
              <a:rPr lang="pt-BR">
                <a:solidFill>
                  <a:srgbClr val="46535B"/>
                </a:solidFill>
              </a:rPr>
              <a:t> </a:t>
            </a:r>
            <a:r>
              <a:rPr lang="pt-BR" sz="3400">
                <a:solidFill>
                  <a:srgbClr val="FE7E02"/>
                </a:solidFill>
              </a:rPr>
              <a:t>📚</a:t>
            </a:r>
            <a:r>
              <a:rPr lang="pt-BR">
                <a:solidFill>
                  <a:srgbClr val="46535B"/>
                </a:solidFill>
              </a:rPr>
              <a:t> </a:t>
            </a:r>
            <a:endParaRPr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46535B"/>
                </a:solidFill>
              </a:rPr>
              <a:t>O </a:t>
            </a:r>
            <a:r>
              <a:rPr b="1" lang="pt-BR" sz="2200">
                <a:solidFill>
                  <a:srgbClr val="46535B"/>
                </a:solidFill>
              </a:rPr>
              <a:t>git</a:t>
            </a:r>
            <a:r>
              <a:rPr lang="pt-BR" sz="2200">
                <a:solidFill>
                  <a:srgbClr val="46535B"/>
                </a:solidFill>
              </a:rPr>
              <a:t> também facilita o trabalho </a:t>
            </a:r>
            <a:r>
              <a:rPr b="1" lang="pt-BR" sz="2200">
                <a:solidFill>
                  <a:srgbClr val="46535B"/>
                </a:solidFill>
              </a:rPr>
              <a:t>colaborativo</a:t>
            </a:r>
            <a:br>
              <a:rPr lang="pt-BR" sz="2200">
                <a:solidFill>
                  <a:srgbClr val="46535B"/>
                </a:solidFill>
              </a:rPr>
            </a:br>
            <a:endParaRPr sz="22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46535B"/>
                </a:solidFill>
              </a:rPr>
              <a:t>É muito fácil manter o </a:t>
            </a:r>
            <a:r>
              <a:rPr b="1" lang="pt-BR" sz="2200">
                <a:solidFill>
                  <a:srgbClr val="46535B"/>
                </a:solidFill>
              </a:rPr>
              <a:t>rastreamento</a:t>
            </a:r>
            <a:r>
              <a:rPr lang="pt-BR" sz="2200">
                <a:solidFill>
                  <a:srgbClr val="46535B"/>
                </a:solidFill>
              </a:rPr>
              <a:t> de arquivos que são alterados por duas pessoas ao mesmo tempo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147" name="Google Shape;147;p34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Trabalhos e mais trabalhos</a:t>
            </a:r>
            <a:r>
              <a:rPr lang="pt-BR">
                <a:solidFill>
                  <a:srgbClr val="46535B"/>
                </a:solidFill>
              </a:rPr>
              <a:t> </a:t>
            </a:r>
            <a:r>
              <a:rPr lang="pt-BR" sz="3400">
                <a:solidFill>
                  <a:srgbClr val="FE7E02"/>
                </a:solidFill>
              </a:rPr>
              <a:t>📚</a:t>
            </a:r>
            <a:r>
              <a:rPr lang="pt-BR">
                <a:solidFill>
                  <a:srgbClr val="46535B"/>
                </a:solidFill>
              </a:rPr>
              <a:t> </a:t>
            </a:r>
            <a:endParaRPr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Um pouco de história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6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>
                <a:solidFill>
                  <a:srgbClr val="46535B"/>
                </a:solidFill>
              </a:rPr>
              <a:t>Este problema de versionamento é algo que já preocupava a comunidade científica (em especial, </a:t>
            </a:r>
            <a:r>
              <a:rPr lang="pt-BR" sz="2200"/>
              <a:t>as pessoas desenvolvedoras</a:t>
            </a:r>
            <a:r>
              <a:rPr lang="pt-BR" sz="2200">
                <a:solidFill>
                  <a:srgbClr val="46535B"/>
                </a:solidFill>
              </a:rPr>
              <a:t>) há bastante tempo</a:t>
            </a:r>
            <a:endParaRPr sz="2200">
              <a:solidFill>
                <a:srgbClr val="46535B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>
                <a:solidFill>
                  <a:srgbClr val="46535B"/>
                </a:solidFill>
              </a:rPr>
              <a:t>Um dos primeiros sistemas a surgir foi o </a:t>
            </a:r>
            <a:r>
              <a:rPr b="1" lang="pt-BR" sz="2200">
                <a:solidFill>
                  <a:srgbClr val="46535B"/>
                </a:solidFill>
              </a:rPr>
              <a:t>bitkeeper</a:t>
            </a:r>
            <a:endParaRPr b="1" sz="2200">
              <a:solidFill>
                <a:srgbClr val="46535B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>
                <a:solidFill>
                  <a:srgbClr val="46535B"/>
                </a:solidFill>
              </a:rPr>
              <a:t>Mas o bitkeeper não era bom, e isso ficou evidente quando um</a:t>
            </a:r>
            <a:r>
              <a:rPr lang="pt-BR" sz="2200"/>
              <a:t> </a:t>
            </a:r>
            <a:r>
              <a:rPr lang="pt-BR" sz="2200">
                <a:solidFill>
                  <a:srgbClr val="46535B"/>
                </a:solidFill>
              </a:rPr>
              <a:t>dev começou a fazer um dos projetos open-source mais famosos da história...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158" name="Google Shape;158;p36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Um pouco de história</a:t>
            </a:r>
            <a:r>
              <a:rPr lang="pt-BR">
                <a:solidFill>
                  <a:srgbClr val="46535B"/>
                </a:solidFill>
              </a:rPr>
              <a:t> </a:t>
            </a:r>
            <a:r>
              <a:rPr lang="pt-BR" sz="3400">
                <a:solidFill>
                  <a:srgbClr val="FE7E02"/>
                </a:solidFill>
              </a:rPr>
              <a:t>📺</a:t>
            </a:r>
            <a:r>
              <a:rPr lang="pt-BR">
                <a:solidFill>
                  <a:srgbClr val="46535B"/>
                </a:solidFill>
              </a:rPr>
              <a:t> </a:t>
            </a:r>
            <a:endParaRPr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7EE47D56C2C594F8872E534196A314B" ma:contentTypeVersion="6" ma:contentTypeDescription="Crie um novo documento." ma:contentTypeScope="" ma:versionID="acbca049080400c1036f4acadbfff50e">
  <xsd:schema xmlns:xsd="http://www.w3.org/2001/XMLSchema" xmlns:xs="http://www.w3.org/2001/XMLSchema" xmlns:p="http://schemas.microsoft.com/office/2006/metadata/properties" xmlns:ns2="3c6cef49-3010-463f-a8a6-887e8419e80d" xmlns:ns3="170e6ecf-f2e9-445e-8362-7a4af72a825c" targetNamespace="http://schemas.microsoft.com/office/2006/metadata/properties" ma:root="true" ma:fieldsID="091dea860464027d8af7dee874ee372b" ns2:_="" ns3:_="">
    <xsd:import namespace="3c6cef49-3010-463f-a8a6-887e8419e80d"/>
    <xsd:import namespace="170e6ecf-f2e9-445e-8362-7a4af72a82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6cef49-3010-463f-a8a6-887e8419e8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0e6ecf-f2e9-445e-8362-7a4af72a825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FE8DBD-F893-4C3B-BEDD-99F5BBDEE409}"/>
</file>

<file path=customXml/itemProps2.xml><?xml version="1.0" encoding="utf-8"?>
<ds:datastoreItem xmlns:ds="http://schemas.openxmlformats.org/officeDocument/2006/customXml" ds:itemID="{94747A78-74EC-41F2-B0FE-7A1ED7EAE5AC}"/>
</file>

<file path=customXml/itemProps3.xml><?xml version="1.0" encoding="utf-8"?>
<ds:datastoreItem xmlns:ds="http://schemas.openxmlformats.org/officeDocument/2006/customXml" ds:itemID="{E3803983-4E48-4648-B17C-27A0D6E3A09D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0x01010067EE47D56C2C594F8872E534196A314B</vt:lpwstr>
  </property>
</Properties>
</file>